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0" r:id="rId2"/>
    <p:sldId id="290" r:id="rId3"/>
    <p:sldId id="298" r:id="rId4"/>
    <p:sldId id="258" r:id="rId5"/>
    <p:sldId id="257" r:id="rId6"/>
    <p:sldId id="282" r:id="rId7"/>
    <p:sldId id="285" r:id="rId8"/>
    <p:sldId id="286" r:id="rId9"/>
    <p:sldId id="259" r:id="rId10"/>
    <p:sldId id="262" r:id="rId11"/>
    <p:sldId id="281" r:id="rId12"/>
    <p:sldId id="263" r:id="rId13"/>
    <p:sldId id="284" r:id="rId14"/>
    <p:sldId id="287" r:id="rId15"/>
    <p:sldId id="291" r:id="rId16"/>
    <p:sldId id="294" r:id="rId17"/>
    <p:sldId id="283" r:id="rId18"/>
    <p:sldId id="297" r:id="rId19"/>
    <p:sldId id="288" r:id="rId20"/>
    <p:sldId id="289" r:id="rId21"/>
    <p:sldId id="295" r:id="rId22"/>
    <p:sldId id="293" r:id="rId23"/>
    <p:sldId id="292" r:id="rId24"/>
    <p:sldId id="296" r:id="rId25"/>
    <p:sldId id="278" r:id="rId26"/>
    <p:sldId id="300" r:id="rId27"/>
    <p:sldId id="301" r:id="rId28"/>
    <p:sldId id="299" r:id="rId29"/>
    <p:sldId id="302" r:id="rId30"/>
    <p:sldId id="303" r:id="rId31"/>
    <p:sldId id="275" r:id="rId3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594"/>
    <a:srgbClr val="215595"/>
    <a:srgbClr val="002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3"/>
    <p:restoredTop sz="94577"/>
  </p:normalViewPr>
  <p:slideViewPr>
    <p:cSldViewPr snapToGrid="0" snapToObjects="1">
      <p:cViewPr>
        <p:scale>
          <a:sx n="89" d="100"/>
          <a:sy n="89" d="100"/>
        </p:scale>
        <p:origin x="9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2400" dirty="0"/>
              <a:t>Saldos</a:t>
            </a:r>
            <a:r>
              <a:rPr lang="es-ES_tradnl" sz="2400" baseline="0" dirty="0"/>
              <a:t> de cartera Dic-</a:t>
            </a:r>
            <a:r>
              <a:rPr lang="es-ES_tradnl" sz="2400" dirty="0"/>
              <a:t>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>
        <c:manualLayout>
          <c:layoutTarget val="inner"/>
          <c:xMode val="edge"/>
          <c:yMode val="edge"/>
          <c:x val="0.27108656556819299"/>
          <c:y val="0.17344713428550801"/>
          <c:w val="0.459370200252746"/>
          <c:h val="0.7026778812115980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94-0E45-8EC6-64432E936C60}"/>
              </c:ext>
            </c:extLst>
          </c:dPt>
          <c:dPt>
            <c:idx val="1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94-0E45-8EC6-64432E936C6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94-0E45-8EC6-64432E936C6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94-0E45-8EC6-64432E936C6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94-0E45-8EC6-64432E936C60}"/>
              </c:ext>
            </c:extLst>
          </c:dPt>
          <c:dLbls>
            <c:dLbl>
              <c:idx val="0"/>
              <c:layout>
                <c:manualLayout>
                  <c:x val="-5.2469135802469133E-2"/>
                  <c:y val="-0.1038654566873796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94-0E45-8EC6-64432E936C60}"/>
                </c:ext>
              </c:extLst>
            </c:dLbl>
            <c:dLbl>
              <c:idx val="1"/>
              <c:layout>
                <c:manualLayout>
                  <c:x val="0.14506172839506162"/>
                  <c:y val="0.1463558707867622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94-0E45-8EC6-64432E936C60}"/>
                </c:ext>
              </c:extLst>
            </c:dLbl>
            <c:dLbl>
              <c:idx val="2"/>
              <c:layout>
                <c:manualLayout>
                  <c:x val="0"/>
                  <c:y val="-8.0259671076611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94-0E45-8EC6-64432E936C60}"/>
                </c:ext>
              </c:extLst>
            </c:dLbl>
            <c:dLbl>
              <c:idx val="3"/>
              <c:layout>
                <c:manualLayout>
                  <c:x val="1.23456790123456E-2"/>
                  <c:y val="-8.9701985320918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94-0E45-8EC6-64432E936C60}"/>
                </c:ext>
              </c:extLst>
            </c:dLbl>
            <c:dLbl>
              <c:idx val="4"/>
              <c:layout>
                <c:manualLayout>
                  <c:x val="3.0864197530864196E-2"/>
                  <c:y val="4.48509926604594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94-0E45-8EC6-64432E936C6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 Comercial </c:v>
                </c:pt>
                <c:pt idx="1">
                  <c:v> Consumo </c:v>
                </c:pt>
                <c:pt idx="2">
                  <c:v> Vivienda </c:v>
                </c:pt>
                <c:pt idx="3">
                  <c:v> Leasing Habitacional </c:v>
                </c:pt>
                <c:pt idx="4">
                  <c:v> Microcrédito </c:v>
                </c:pt>
              </c:strCache>
            </c:strRef>
          </c:cat>
          <c:val>
            <c:numRef>
              <c:f>Hoja1!$B$2:$B$6</c:f>
              <c:numCache>
                <c:formatCode>_-"$"* #,##0.0_-;\-"$"* #,##0.0_-;_-"$"* "-"_-;_-@_-</c:formatCode>
                <c:ptCount val="5"/>
                <c:pt idx="0">
                  <c:v>248.92</c:v>
                </c:pt>
                <c:pt idx="1">
                  <c:v>135.85</c:v>
                </c:pt>
                <c:pt idx="2">
                  <c:v>55.32</c:v>
                </c:pt>
                <c:pt idx="3">
                  <c:v>14.33</c:v>
                </c:pt>
                <c:pt idx="4">
                  <c:v>12.56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94-0E45-8EC6-64432E936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215594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rgbClr val="215594"/>
                </a:solidFill>
              </a:rPr>
              <a:t>Ingresos</a:t>
            </a:r>
            <a:r>
              <a:rPr lang="en-US" sz="2400" dirty="0">
                <a:solidFill>
                  <a:srgbClr val="215594"/>
                </a:solidFill>
              </a:rPr>
              <a:t> </a:t>
            </a:r>
            <a:r>
              <a:rPr lang="en-US" sz="2400" dirty="0" err="1">
                <a:solidFill>
                  <a:srgbClr val="215594"/>
                </a:solidFill>
              </a:rPr>
              <a:t>por</a:t>
            </a:r>
            <a:r>
              <a:rPr lang="en-US" sz="2400" dirty="0">
                <a:solidFill>
                  <a:srgbClr val="215594"/>
                </a:solidFill>
              </a:rPr>
              <a:t> </a:t>
            </a:r>
            <a:r>
              <a:rPr lang="en-US" sz="2400" dirty="0" err="1">
                <a:solidFill>
                  <a:srgbClr val="215594"/>
                </a:solidFill>
              </a:rPr>
              <a:t>concepto</a:t>
            </a:r>
            <a:r>
              <a:rPr lang="en-US" sz="2400" dirty="0">
                <a:solidFill>
                  <a:srgbClr val="215594"/>
                </a:solidFill>
              </a:rPr>
              <a:t>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215594"/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Cuotas de manejo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Ingresos 2018</c:v>
                </c:pt>
              </c:strCache>
            </c:strRef>
          </c:cat>
          <c:val>
            <c:numRef>
              <c:f>Hoja1!$B$2</c:f>
              <c:numCache>
                <c:formatCode>_-"$"* #,##0.0_-;\-"$"* #,##0.0_-;_-"$"* "-"??_-;_-@_-</c:formatCode>
                <c:ptCount val="1"/>
                <c:pt idx="0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3-A140-8654-8283553D1BA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Comisiones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Ingresos 2018</c:v>
                </c:pt>
              </c:strCache>
            </c:strRef>
          </c:cat>
          <c:val>
            <c:numRef>
              <c:f>Hoja1!$B$3</c:f>
              <c:numCache>
                <c:formatCode>_-"$"* #,##0.0_-;\-"$"* #,##0.0_-;_-"$"* "-"??_-;_-@_-</c:formatCode>
                <c:ptCount val="1"/>
                <c:pt idx="0">
                  <c:v>1.42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E3-A140-8654-8283553D1BA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Intereses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5E3-A140-8654-8283553D1B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Ingresos 2018</c:v>
                </c:pt>
              </c:strCache>
            </c:strRef>
          </c:cat>
          <c:val>
            <c:numRef>
              <c:f>Hoja1!$B$4</c:f>
              <c:numCache>
                <c:formatCode>_-"$"* #,##0.0_-;\-"$"* #,##0.0_-;_-"$"* "-"??_-;_-@_-</c:formatCode>
                <c:ptCount val="1"/>
                <c:pt idx="0">
                  <c:v>5.07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E3-A140-8654-8283553D1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2187408"/>
        <c:axId val="482166528"/>
      </c:barChart>
      <c:catAx>
        <c:axId val="48218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215594"/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82166528"/>
        <c:crosses val="autoZero"/>
        <c:auto val="1"/>
        <c:lblAlgn val="ctr"/>
        <c:lblOffset val="100"/>
        <c:noMultiLvlLbl val="0"/>
      </c:catAx>
      <c:valAx>
        <c:axId val="482166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Billones de pesos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S"/>
            </a:p>
          </c:txPr>
        </c:title>
        <c:numFmt formatCode="_-&quot;$&quot;* #,##0.0_-;\-&quot;$&quot;* #,##0.0_-;_-&quot;$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15594"/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8218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2009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#,##0</c:formatCode>
                <c:ptCount val="12"/>
                <c:pt idx="0">
                  <c:v>1261640</c:v>
                </c:pt>
                <c:pt idx="1">
                  <c:v>1284209</c:v>
                </c:pt>
                <c:pt idx="2">
                  <c:v>1300105</c:v>
                </c:pt>
                <c:pt idx="3">
                  <c:v>1591008</c:v>
                </c:pt>
                <c:pt idx="4">
                  <c:v>1334525</c:v>
                </c:pt>
                <c:pt idx="5">
                  <c:v>1297198</c:v>
                </c:pt>
                <c:pt idx="6">
                  <c:v>1689194</c:v>
                </c:pt>
                <c:pt idx="7">
                  <c:v>1334025</c:v>
                </c:pt>
                <c:pt idx="8">
                  <c:v>1770745.83479</c:v>
                </c:pt>
                <c:pt idx="9">
                  <c:v>1381485</c:v>
                </c:pt>
                <c:pt idx="10">
                  <c:v>1423693</c:v>
                </c:pt>
                <c:pt idx="11">
                  <c:v>2006156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DF-7C4E-B14E-D8241638B13E}"/>
            </c:ext>
          </c:extLst>
        </c:ser>
        <c:ser>
          <c:idx val="5"/>
          <c:order val="1"/>
          <c:tx>
            <c:strRef>
              <c:f>Hoja1!$A$3</c:f>
              <c:strCache>
                <c:ptCount val="1"/>
                <c:pt idx="0">
                  <c:v>2010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Hoja1!$B$3:$M$3</c:f>
              <c:numCache>
                <c:formatCode>#,##0</c:formatCode>
                <c:ptCount val="12"/>
                <c:pt idx="0">
                  <c:v>1469865</c:v>
                </c:pt>
                <c:pt idx="1">
                  <c:v>1439894</c:v>
                </c:pt>
                <c:pt idx="2">
                  <c:v>1743650</c:v>
                </c:pt>
                <c:pt idx="3">
                  <c:v>1514247</c:v>
                </c:pt>
                <c:pt idx="4">
                  <c:v>1507521</c:v>
                </c:pt>
                <c:pt idx="5">
                  <c:v>1914589</c:v>
                </c:pt>
                <c:pt idx="6">
                  <c:v>1495161</c:v>
                </c:pt>
                <c:pt idx="7">
                  <c:v>1576884</c:v>
                </c:pt>
                <c:pt idx="8">
                  <c:v>2040735</c:v>
                </c:pt>
                <c:pt idx="9">
                  <c:v>1671058</c:v>
                </c:pt>
                <c:pt idx="10">
                  <c:v>1771993</c:v>
                </c:pt>
                <c:pt idx="11">
                  <c:v>2539812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9DF-7C4E-B14E-D8241638B13E}"/>
            </c:ext>
          </c:extLst>
        </c:ser>
        <c:ser>
          <c:idx val="1"/>
          <c:order val="2"/>
          <c:tx>
            <c:strRef>
              <c:f>Hoja1!$A$4</c:f>
              <c:strCache>
                <c:ptCount val="1"/>
                <c:pt idx="0">
                  <c:v>2011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Hoja1!$B$4:$M$4</c:f>
              <c:numCache>
                <c:formatCode>#,##0</c:formatCode>
                <c:ptCount val="12"/>
                <c:pt idx="0">
                  <c:v>1655794</c:v>
                </c:pt>
                <c:pt idx="1">
                  <c:v>1708864</c:v>
                </c:pt>
                <c:pt idx="2">
                  <c:v>2217636</c:v>
                </c:pt>
                <c:pt idx="3">
                  <c:v>1817929</c:v>
                </c:pt>
                <c:pt idx="4">
                  <c:v>1889468</c:v>
                </c:pt>
                <c:pt idx="5">
                  <c:v>2439291</c:v>
                </c:pt>
                <c:pt idx="6">
                  <c:v>1898220</c:v>
                </c:pt>
                <c:pt idx="7">
                  <c:v>2420157</c:v>
                </c:pt>
                <c:pt idx="8">
                  <c:v>1963631.1872800002</c:v>
                </c:pt>
                <c:pt idx="9">
                  <c:v>1949257</c:v>
                </c:pt>
                <c:pt idx="10">
                  <c:v>2601809</c:v>
                </c:pt>
                <c:pt idx="11">
                  <c:v>2408756.5776999998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9DF-7C4E-B14E-D8241638B13E}"/>
            </c:ext>
          </c:extLst>
        </c:ser>
        <c:ser>
          <c:idx val="2"/>
          <c:order val="3"/>
          <c:tx>
            <c:strRef>
              <c:f>Hoja1!$A$5</c:f>
              <c:strCache>
                <c:ptCount val="1"/>
                <c:pt idx="0">
                  <c:v>2012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Hoja1!$B$5:$M$5</c:f>
              <c:numCache>
                <c:formatCode>#,##0</c:formatCode>
                <c:ptCount val="12"/>
                <c:pt idx="0">
                  <c:v>1903445</c:v>
                </c:pt>
                <c:pt idx="1">
                  <c:v>2298404</c:v>
                </c:pt>
                <c:pt idx="2">
                  <c:v>2072372.7910500001</c:v>
                </c:pt>
                <c:pt idx="3">
                  <c:v>2057231.20881</c:v>
                </c:pt>
                <c:pt idx="4">
                  <c:v>2732424.852</c:v>
                </c:pt>
                <c:pt idx="5">
                  <c:v>2251940.0859400001</c:v>
                </c:pt>
                <c:pt idx="6">
                  <c:v>2210047.6320000002</c:v>
                </c:pt>
                <c:pt idx="7">
                  <c:v>2738970.0688800002</c:v>
                </c:pt>
                <c:pt idx="8">
                  <c:v>2233106.2789800004</c:v>
                </c:pt>
                <c:pt idx="9">
                  <c:v>2787036.6447200002</c:v>
                </c:pt>
                <c:pt idx="10">
                  <c:v>2389495.9895800003</c:v>
                </c:pt>
                <c:pt idx="11">
                  <c:v>2686064.83922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9DF-7C4E-B14E-D8241638B13E}"/>
            </c:ext>
          </c:extLst>
        </c:ser>
        <c:ser>
          <c:idx val="3"/>
          <c:order val="4"/>
          <c:tx>
            <c:strRef>
              <c:f>Hoja1!$A$6</c:f>
              <c:strCache>
                <c:ptCount val="1"/>
                <c:pt idx="0">
                  <c:v>2013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Hoja1!$B$6:$M$6</c:f>
              <c:numCache>
                <c:formatCode>#,##0</c:formatCode>
                <c:ptCount val="12"/>
                <c:pt idx="0">
                  <c:v>2642466.6198499999</c:v>
                </c:pt>
                <c:pt idx="1">
                  <c:v>2281709</c:v>
                </c:pt>
                <c:pt idx="2">
                  <c:v>2187145.9313400006</c:v>
                </c:pt>
                <c:pt idx="3">
                  <c:v>2292390.1928499998</c:v>
                </c:pt>
                <c:pt idx="4">
                  <c:v>2894636.5363600003</c:v>
                </c:pt>
                <c:pt idx="5">
                  <c:v>2404172.0590999997</c:v>
                </c:pt>
                <c:pt idx="6">
                  <c:v>2964337.2169500003</c:v>
                </c:pt>
                <c:pt idx="7">
                  <c:v>2358262.4292999995</c:v>
                </c:pt>
                <c:pt idx="8">
                  <c:v>2500873</c:v>
                </c:pt>
                <c:pt idx="9">
                  <c:v>3118722.2108899998</c:v>
                </c:pt>
                <c:pt idx="10">
                  <c:v>2634005.3256300003</c:v>
                </c:pt>
                <c:pt idx="11">
                  <c:v>3190641.4838299998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9DF-7C4E-B14E-D8241638B13E}"/>
            </c:ext>
          </c:extLst>
        </c:ser>
        <c:ser>
          <c:idx val="4"/>
          <c:order val="5"/>
          <c:tx>
            <c:strRef>
              <c:f>Hoja1!$A$7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Hoja1!$B$7:$M$7</c:f>
              <c:numCache>
                <c:formatCode>#,##0</c:formatCode>
                <c:ptCount val="12"/>
                <c:pt idx="0">
                  <c:v>3017200.3601099993</c:v>
                </c:pt>
                <c:pt idx="1">
                  <c:v>2507372.6690400001</c:v>
                </c:pt>
                <c:pt idx="2">
                  <c:v>2519023.5617199996</c:v>
                </c:pt>
                <c:pt idx="3">
                  <c:v>3298793.1082800003</c:v>
                </c:pt>
                <c:pt idx="4">
                  <c:v>2719772.1222799998</c:v>
                </c:pt>
                <c:pt idx="5">
                  <c:v>2709313.20897</c:v>
                </c:pt>
                <c:pt idx="6">
                  <c:v>3303044.7352799997</c:v>
                </c:pt>
                <c:pt idx="7">
                  <c:v>2685359.2151799998</c:v>
                </c:pt>
                <c:pt idx="8">
                  <c:v>2846935.52404</c:v>
                </c:pt>
                <c:pt idx="9">
                  <c:v>3651556.8785699997</c:v>
                </c:pt>
                <c:pt idx="10">
                  <c:v>2906426.2253599996</c:v>
                </c:pt>
                <c:pt idx="11">
                  <c:v>3947344.8113599997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9DF-7C4E-B14E-D8241638B13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Hoja1!$B$8:$M$8</c:f>
              <c:numCache>
                <c:formatCode>#,##0</c:formatCode>
                <c:ptCount val="12"/>
                <c:pt idx="0">
                  <c:v>2703678.7757000001</c:v>
                </c:pt>
                <c:pt idx="1">
                  <c:v>2654560.5322099994</c:v>
                </c:pt>
                <c:pt idx="2">
                  <c:v>2820176.4747500001</c:v>
                </c:pt>
                <c:pt idx="3">
                  <c:v>3468061.7559100008</c:v>
                </c:pt>
                <c:pt idx="4">
                  <c:v>2970065.5157900001</c:v>
                </c:pt>
                <c:pt idx="5">
                  <c:v>3052176.87506</c:v>
                </c:pt>
                <c:pt idx="6">
                  <c:v>3728062.7387099997</c:v>
                </c:pt>
                <c:pt idx="7">
                  <c:v>2955856.3706</c:v>
                </c:pt>
                <c:pt idx="8">
                  <c:v>3753263.3473200002</c:v>
                </c:pt>
                <c:pt idx="9">
                  <c:v>2944932.1335300002</c:v>
                </c:pt>
                <c:pt idx="10">
                  <c:v>3163258.1385400002</c:v>
                </c:pt>
                <c:pt idx="11">
                  <c:v>4293198.0797900008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9DF-7C4E-B14E-D8241638B13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Hoja1!$B$9:$M$9</c:f>
              <c:numCache>
                <c:formatCode>#,##0</c:formatCode>
                <c:ptCount val="12"/>
                <c:pt idx="0">
                  <c:v>3013612.5049599996</c:v>
                </c:pt>
                <c:pt idx="1">
                  <c:v>2989980.7291899994</c:v>
                </c:pt>
                <c:pt idx="2">
                  <c:v>3814229.0134099997</c:v>
                </c:pt>
                <c:pt idx="3">
                  <c:v>3283417</c:v>
                </c:pt>
                <c:pt idx="4">
                  <c:v>3390803.0162199996</c:v>
                </c:pt>
                <c:pt idx="5">
                  <c:v>4347164.9303400004</c:v>
                </c:pt>
                <c:pt idx="6">
                  <c:v>3447128.3973100004</c:v>
                </c:pt>
                <c:pt idx="7">
                  <c:v>4264839.3400600003</c:v>
                </c:pt>
                <c:pt idx="8">
                  <c:v>3521738.2653200002</c:v>
                </c:pt>
                <c:pt idx="9">
                  <c:v>3529877.8219699999</c:v>
                </c:pt>
                <c:pt idx="10">
                  <c:v>4696751.5967999995</c:v>
                </c:pt>
                <c:pt idx="11">
                  <c:v>4011011.7502600006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9DF-7C4E-B14E-D8241638B13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Hoja1!$B$10:$M$10</c:f>
              <c:numCache>
                <c:formatCode>#,##0</c:formatCode>
                <c:ptCount val="12"/>
                <c:pt idx="0">
                  <c:v>3370234.6617100011</c:v>
                </c:pt>
                <c:pt idx="1">
                  <c:v>3469317.7546700002</c:v>
                </c:pt>
                <c:pt idx="2">
                  <c:v>4411360.2139400002</c:v>
                </c:pt>
                <c:pt idx="3">
                  <c:v>3659685.4776599999</c:v>
                </c:pt>
                <c:pt idx="4">
                  <c:v>4814904.2324199993</c:v>
                </c:pt>
                <c:pt idx="5">
                  <c:v>3857000.3697200003</c:v>
                </c:pt>
                <c:pt idx="6">
                  <c:v>3786505.3279700004</c:v>
                </c:pt>
                <c:pt idx="7">
                  <c:v>4721636.0213500001</c:v>
                </c:pt>
                <c:pt idx="8">
                  <c:v>3776734.1746600005</c:v>
                </c:pt>
                <c:pt idx="9">
                  <c:v>3818202.3352800002</c:v>
                </c:pt>
                <c:pt idx="10">
                  <c:v>5294182.8034900008</c:v>
                </c:pt>
                <c:pt idx="11">
                  <c:v>4270637.5563600007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9DF-7C4E-B14E-D8241638B13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Hoja1!$B$11:$M$11</c:f>
              <c:numCache>
                <c:formatCode>#,##0</c:formatCode>
                <c:ptCount val="12"/>
                <c:pt idx="0">
                  <c:v>4746009.0584799992</c:v>
                </c:pt>
                <c:pt idx="1">
                  <c:v>3828019.1475999998</c:v>
                </c:pt>
                <c:pt idx="2">
                  <c:v>3733554.9527500002</c:v>
                </c:pt>
                <c:pt idx="3">
                  <c:v>4212218.6631999994</c:v>
                </c:pt>
                <c:pt idx="4">
                  <c:v>5112138.0134500004</c:v>
                </c:pt>
                <c:pt idx="5">
                  <c:v>4119341.8145000003</c:v>
                </c:pt>
                <c:pt idx="6">
                  <c:v>4073653.3045700002</c:v>
                </c:pt>
                <c:pt idx="7">
                  <c:v>5125611.6993399998</c:v>
                </c:pt>
                <c:pt idx="8">
                  <c:v>4166144.5120900003</c:v>
                </c:pt>
                <c:pt idx="9">
                  <c:v>5304061.6570100002</c:v>
                </c:pt>
                <c:pt idx="10">
                  <c:v>4654146.872539999</c:v>
                </c:pt>
                <c:pt idx="11">
                  <c:v>4656924.6332700001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9DF-7C4E-B14E-D8241638B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4171776"/>
        <c:axId val="479123520"/>
      </c:lineChart>
      <c:catAx>
        <c:axId val="43417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79123520"/>
        <c:crosses val="autoZero"/>
        <c:auto val="1"/>
        <c:lblAlgn val="ctr"/>
        <c:lblOffset val="100"/>
        <c:noMultiLvlLbl val="0"/>
      </c:catAx>
      <c:valAx>
        <c:axId val="47912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3417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Tasa Mar-19 (1a. Semana)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Comercial</c:v>
                </c:pt>
                <c:pt idx="1">
                  <c:v>Consumo sin TC*</c:v>
                </c:pt>
                <c:pt idx="2">
                  <c:v>Tarjeta de crédito</c:v>
                </c:pt>
                <c:pt idx="3">
                  <c:v>Microcrédito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4"/>
                <c:pt idx="0">
                  <c:v>0.10299999999999999</c:v>
                </c:pt>
                <c:pt idx="1">
                  <c:v>0.18310000000000001</c:v>
                </c:pt>
                <c:pt idx="2">
                  <c:v>0.2676</c:v>
                </c:pt>
                <c:pt idx="3">
                  <c:v>0.374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C-224E-B73B-BCF2CCB6861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Calidad de cartera Dic-18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Comercial</c:v>
                </c:pt>
                <c:pt idx="1">
                  <c:v>Consumo sin TC*</c:v>
                </c:pt>
                <c:pt idx="2">
                  <c:v>Tarjeta de crédito</c:v>
                </c:pt>
                <c:pt idx="3">
                  <c:v>Microcrédito</c:v>
                </c:pt>
              </c:strCache>
            </c:strRef>
          </c:cat>
          <c:val>
            <c:numRef>
              <c:f>Hoja1!$C$2:$C$6</c:f>
              <c:numCache>
                <c:formatCode>0.0%</c:formatCode>
                <c:ptCount val="4"/>
                <c:pt idx="0">
                  <c:v>4.3999999999999997E-2</c:v>
                </c:pt>
                <c:pt idx="1">
                  <c:v>5.1999999999999998E-2</c:v>
                </c:pt>
                <c:pt idx="2">
                  <c:v>5.9499999999999997E-2</c:v>
                </c:pt>
                <c:pt idx="3">
                  <c:v>7.3300000000000004E-2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AC-224E-B73B-BCF2CCB68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3517536"/>
        <c:axId val="2128313759"/>
      </c:barChart>
      <c:catAx>
        <c:axId val="48351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2128313759"/>
        <c:crosses val="autoZero"/>
        <c:auto val="1"/>
        <c:lblAlgn val="ctr"/>
        <c:lblOffset val="100"/>
        <c:noMultiLvlLbl val="0"/>
      </c:catAx>
      <c:valAx>
        <c:axId val="2128313759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8351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794016055271621E-2"/>
          <c:y val="6.5521057537437047E-2"/>
          <c:w val="0.90642913225090893"/>
          <c:h val="0.7616996409442732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Comercial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Hoja1!$B$2:$Y$2</c:f>
              <c:numCache>
                <c:formatCode>0.0%</c:formatCode>
                <c:ptCount val="24"/>
                <c:pt idx="0">
                  <c:v>0.5348666059927768</c:v>
                </c:pt>
                <c:pt idx="1">
                  <c:v>0.55511762473648962</c:v>
                </c:pt>
                <c:pt idx="2">
                  <c:v>0.54804344520578063</c:v>
                </c:pt>
                <c:pt idx="3">
                  <c:v>0.52547031064248462</c:v>
                </c:pt>
                <c:pt idx="4">
                  <c:v>0.54830001407558726</c:v>
                </c:pt>
                <c:pt idx="5">
                  <c:v>0.58233172099567387</c:v>
                </c:pt>
                <c:pt idx="6">
                  <c:v>0.58100044943760654</c:v>
                </c:pt>
                <c:pt idx="7">
                  <c:v>0.61550084625577783</c:v>
                </c:pt>
                <c:pt idx="8">
                  <c:v>0.62459667023461507</c:v>
                </c:pt>
                <c:pt idx="9">
                  <c:v>0.66830150312677961</c:v>
                </c:pt>
                <c:pt idx="10">
                  <c:v>0.64697941751030874</c:v>
                </c:pt>
                <c:pt idx="11">
                  <c:v>0.63347449512321796</c:v>
                </c:pt>
                <c:pt idx="12">
                  <c:v>0.62022247782350781</c:v>
                </c:pt>
                <c:pt idx="13">
                  <c:v>0.61615369490399052</c:v>
                </c:pt>
                <c:pt idx="14">
                  <c:v>0.61553588284970617</c:v>
                </c:pt>
                <c:pt idx="15">
                  <c:v>0.62765976615271102</c:v>
                </c:pt>
                <c:pt idx="16">
                  <c:v>0.60445342705986627</c:v>
                </c:pt>
                <c:pt idx="17">
                  <c:v>0.59032902952742572</c:v>
                </c:pt>
                <c:pt idx="18">
                  <c:v>0.58075269144075159</c:v>
                </c:pt>
                <c:pt idx="19">
                  <c:v>0.58395736020054756</c:v>
                </c:pt>
                <c:pt idx="20">
                  <c:v>0.5847700852922123</c:v>
                </c:pt>
                <c:pt idx="21">
                  <c:v>0.56333684291692576</c:v>
                </c:pt>
                <c:pt idx="22">
                  <c:v>0.54792729264870843</c:v>
                </c:pt>
                <c:pt idx="23">
                  <c:v>0.53305812950404552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E3-3A4F-BF17-E3A66750E94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Consumo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Hoja1!$B$3:$Y$3</c:f>
              <c:numCache>
                <c:formatCode>0.0%</c:formatCode>
                <c:ptCount val="24"/>
                <c:pt idx="0">
                  <c:v>0.223158853588797</c:v>
                </c:pt>
                <c:pt idx="1">
                  <c:v>0.18003237342346157</c:v>
                </c:pt>
                <c:pt idx="2">
                  <c:v>0.17875169219871268</c:v>
                </c:pt>
                <c:pt idx="3">
                  <c:v>0.18476282851166298</c:v>
                </c:pt>
                <c:pt idx="4">
                  <c:v>0.13885035658178843</c:v>
                </c:pt>
                <c:pt idx="5">
                  <c:v>0.14664103342736634</c:v>
                </c:pt>
                <c:pt idx="6">
                  <c:v>0.16001318316873681</c:v>
                </c:pt>
                <c:pt idx="7">
                  <c:v>0.16057289879782702</c:v>
                </c:pt>
                <c:pt idx="8">
                  <c:v>0.1846420585963465</c:v>
                </c:pt>
                <c:pt idx="9">
                  <c:v>0.20612257399233272</c:v>
                </c:pt>
                <c:pt idx="10">
                  <c:v>0.24395674350740199</c:v>
                </c:pt>
                <c:pt idx="11">
                  <c:v>0.2728405816310463</c:v>
                </c:pt>
                <c:pt idx="12">
                  <c:v>0.29138864974047274</c:v>
                </c:pt>
                <c:pt idx="13">
                  <c:v>0.26960999863739854</c:v>
                </c:pt>
                <c:pt idx="14">
                  <c:v>0.27058900345947323</c:v>
                </c:pt>
                <c:pt idx="15">
                  <c:v>0.26959651374281129</c:v>
                </c:pt>
                <c:pt idx="16">
                  <c:v>0.26748137110287623</c:v>
                </c:pt>
                <c:pt idx="17">
                  <c:v>0.27609020791500793</c:v>
                </c:pt>
                <c:pt idx="18">
                  <c:v>0.27072115592870055</c:v>
                </c:pt>
                <c:pt idx="19">
                  <c:v>0.26502913549485752</c:v>
                </c:pt>
                <c:pt idx="20">
                  <c:v>0.26220805135037223</c:v>
                </c:pt>
                <c:pt idx="21">
                  <c:v>0.27487811073961466</c:v>
                </c:pt>
                <c:pt idx="22">
                  <c:v>0.28368578548452544</c:v>
                </c:pt>
                <c:pt idx="23">
                  <c:v>0.29090717733732863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E3-3A4F-BF17-E3A66750E94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Hipotecaria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Hoja1!$B$4:$Y$4</c:f>
              <c:numCache>
                <c:formatCode>0.0%</c:formatCode>
                <c:ptCount val="24"/>
                <c:pt idx="0">
                  <c:v>0.24197454041842612</c:v>
                </c:pt>
                <c:pt idx="1">
                  <c:v>0.26485000184004875</c:v>
                </c:pt>
                <c:pt idx="2">
                  <c:v>0.27320486259550664</c:v>
                </c:pt>
                <c:pt idx="3">
                  <c:v>0.28976686084585246</c:v>
                </c:pt>
                <c:pt idx="4">
                  <c:v>0.31284962934262428</c:v>
                </c:pt>
                <c:pt idx="5">
                  <c:v>0.27102724557695984</c:v>
                </c:pt>
                <c:pt idx="6">
                  <c:v>0.25898636739365671</c:v>
                </c:pt>
                <c:pt idx="7">
                  <c:v>0.21617952844796404</c:v>
                </c:pt>
                <c:pt idx="8">
                  <c:v>0.18009079535172615</c:v>
                </c:pt>
                <c:pt idx="9">
                  <c:v>0.11221504407554615</c:v>
                </c:pt>
                <c:pt idx="10">
                  <c:v>9.2056889018761717E-2</c:v>
                </c:pt>
                <c:pt idx="11">
                  <c:v>7.6591540210719095E-2</c:v>
                </c:pt>
                <c:pt idx="12">
                  <c:v>7.2562072399143931E-2</c:v>
                </c:pt>
                <c:pt idx="13">
                  <c:v>9.3852695258724861E-2</c:v>
                </c:pt>
                <c:pt idx="14">
                  <c:v>8.8779433914382075E-2</c:v>
                </c:pt>
                <c:pt idx="15">
                  <c:v>7.8635467495893938E-2</c:v>
                </c:pt>
                <c:pt idx="16">
                  <c:v>0.10112825595101484</c:v>
                </c:pt>
                <c:pt idx="17">
                  <c:v>0.10572544889921177</c:v>
                </c:pt>
                <c:pt idx="18">
                  <c:v>0.11989360705094407</c:v>
                </c:pt>
                <c:pt idx="19">
                  <c:v>0.12387320473709038</c:v>
                </c:pt>
                <c:pt idx="20">
                  <c:v>0.12534507135833028</c:v>
                </c:pt>
                <c:pt idx="21">
                  <c:v>0.13449591974182881</c:v>
                </c:pt>
                <c:pt idx="22">
                  <c:v>0.14072327506897281</c:v>
                </c:pt>
                <c:pt idx="23">
                  <c:v>0.14914412340742439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3-3A4F-BF17-E3A66750E94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Microcrédito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Hoja1!$B$5:$Y$5</c:f>
              <c:numCache>
                <c:formatCode>0.0%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7.7467264984311191E-3</c:v>
                </c:pt>
                <c:pt idx="8">
                  <c:v>1.0670475817312428E-2</c:v>
                </c:pt>
                <c:pt idx="9">
                  <c:v>1.3360878805341505E-2</c:v>
                </c:pt>
                <c:pt idx="10">
                  <c:v>1.7006949963527522E-2</c:v>
                </c:pt>
                <c:pt idx="11">
                  <c:v>1.7093383035016653E-2</c:v>
                </c:pt>
                <c:pt idx="12">
                  <c:v>1.5826800036875494E-2</c:v>
                </c:pt>
                <c:pt idx="13">
                  <c:v>2.0383611199886208E-2</c:v>
                </c:pt>
                <c:pt idx="14">
                  <c:v>2.5095679776438402E-2</c:v>
                </c:pt>
                <c:pt idx="15">
                  <c:v>2.4108252608583822E-2</c:v>
                </c:pt>
                <c:pt idx="16">
                  <c:v>2.6936945886242618E-2</c:v>
                </c:pt>
                <c:pt idx="17">
                  <c:v>2.7855313658354617E-2</c:v>
                </c:pt>
                <c:pt idx="18">
                  <c:v>2.8632545579603853E-2</c:v>
                </c:pt>
                <c:pt idx="19">
                  <c:v>2.7140299567504671E-2</c:v>
                </c:pt>
                <c:pt idx="20">
                  <c:v>2.7676791999085112E-2</c:v>
                </c:pt>
                <c:pt idx="21">
                  <c:v>2.7289126601630777E-2</c:v>
                </c:pt>
                <c:pt idx="22">
                  <c:v>2.7663646797793255E-2</c:v>
                </c:pt>
                <c:pt idx="23">
                  <c:v>2.6890569751201476E-2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E3-3A4F-BF17-E3A66750E9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859616"/>
        <c:axId val="459078496"/>
      </c:barChart>
      <c:catAx>
        <c:axId val="45585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59078496"/>
        <c:crosses val="autoZero"/>
        <c:auto val="1"/>
        <c:lblAlgn val="ctr"/>
        <c:lblOffset val="100"/>
        <c:noMultiLvlLbl val="0"/>
      </c:catAx>
      <c:valAx>
        <c:axId val="4590784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585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2400" dirty="0"/>
              <a:t>Ingresos por</a:t>
            </a:r>
            <a:r>
              <a:rPr lang="es-ES_tradnl" sz="2400" baseline="0" dirty="0"/>
              <a:t> intereses </a:t>
            </a:r>
            <a:r>
              <a:rPr lang="es-ES_tradnl" sz="2400" dirty="0"/>
              <a:t>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>
        <c:manualLayout>
          <c:layoutTarget val="inner"/>
          <c:xMode val="edge"/>
          <c:yMode val="edge"/>
          <c:x val="0.27108656556819299"/>
          <c:y val="0.17344713428550801"/>
          <c:w val="0.459370200252746"/>
          <c:h val="0.7026778812115980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94-0E45-8EC6-64432E936C60}"/>
              </c:ext>
            </c:extLst>
          </c:dPt>
          <c:dPt>
            <c:idx val="1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94-0E45-8EC6-64432E936C6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94-0E45-8EC6-64432E936C6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94-0E45-8EC6-64432E936C6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94-0E45-8EC6-64432E936C60}"/>
              </c:ext>
            </c:extLst>
          </c:dPt>
          <c:dLbls>
            <c:dLbl>
              <c:idx val="0"/>
              <c:layout>
                <c:manualLayout>
                  <c:x val="-0.11574074074074074"/>
                  <c:y val="-0.1085866138095332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94-0E45-8EC6-64432E936C60}"/>
                </c:ext>
              </c:extLst>
            </c:dLbl>
            <c:dLbl>
              <c:idx val="1"/>
              <c:layout>
                <c:manualLayout>
                  <c:x val="0.37191358024691346"/>
                  <c:y val="0.2148126490579897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94-0E45-8EC6-64432E936C60}"/>
                </c:ext>
              </c:extLst>
            </c:dLbl>
            <c:dLbl>
              <c:idx val="2"/>
              <c:layout>
                <c:manualLayout>
                  <c:x val="-9.2592592592592587E-3"/>
                  <c:y val="-3.068752129399853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94-0E45-8EC6-64432E936C60}"/>
                </c:ext>
              </c:extLst>
            </c:dLbl>
            <c:dLbl>
              <c:idx val="3"/>
              <c:layout>
                <c:manualLayout>
                  <c:x val="1.0802469135802469E-2"/>
                  <c:y val="-4.012983553830586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21559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94-0E45-8EC6-64432E936C60}"/>
                </c:ext>
              </c:extLst>
            </c:dLbl>
            <c:dLbl>
              <c:idx val="4"/>
              <c:layout>
                <c:manualLayout>
                  <c:x val="3.0864197530864196E-2"/>
                  <c:y val="4.48509926604594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94-0E45-8EC6-64432E936C6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4"/>
                <c:pt idx="0">
                  <c:v> Comercial </c:v>
                </c:pt>
                <c:pt idx="1">
                  <c:v> Consumo </c:v>
                </c:pt>
                <c:pt idx="2">
                  <c:v> Vivienda y Leasing Habitacional </c:v>
                </c:pt>
                <c:pt idx="3">
                  <c:v> Microcrédito </c:v>
                </c:pt>
              </c:strCache>
            </c:strRef>
          </c:cat>
          <c:val>
            <c:numRef>
              <c:f>Hoja1!$B$2:$B$6</c:f>
              <c:numCache>
                <c:formatCode>_-"$"* #,##0.0_-;\-"$"* #,##0.0_-;_-"$"* "-"_-;_-@_-</c:formatCode>
                <c:ptCount val="5"/>
                <c:pt idx="0">
                  <c:v>16.615442829999999</c:v>
                </c:pt>
                <c:pt idx="1">
                  <c:v>21.513549059999999</c:v>
                </c:pt>
                <c:pt idx="2">
                  <c:v>5.3687459100000003</c:v>
                </c:pt>
                <c:pt idx="3">
                  <c:v>2.4730818600000002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94-0E45-8EC6-64432E936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2000"/>
              <a:t>2018</a:t>
            </a:r>
          </a:p>
        </c:rich>
      </c:tx>
      <c:layout>
        <c:manualLayout>
          <c:xMode val="edge"/>
          <c:yMode val="edge"/>
          <c:x val="0.27890432098765433"/>
          <c:y val="2.36057856107681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Saldo</c:v>
                </c:pt>
                <c:pt idx="1">
                  <c:v>Ingresos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0.53300000000000003</c:v>
                </c:pt>
                <c:pt idx="1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1-1B4A-B6A1-69BF8F055D5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Consumo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Saldo</c:v>
                </c:pt>
                <c:pt idx="1">
                  <c:v>Ingresos</c:v>
                </c:pt>
              </c:strCache>
            </c:strRef>
          </c:cat>
          <c:val>
            <c:numRef>
              <c:f>Hoja1!$C$2:$C$3</c:f>
              <c:numCache>
                <c:formatCode>0.00%</c:formatCode>
                <c:ptCount val="2"/>
                <c:pt idx="0">
                  <c:v>0.29099999999999998</c:v>
                </c:pt>
                <c:pt idx="1">
                  <c:v>0.46800000000000003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1-1B4A-B6A1-69BF8F055D5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Vivienda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Saldo</c:v>
                </c:pt>
                <c:pt idx="1">
                  <c:v>Ingresos</c:v>
                </c:pt>
              </c:strCache>
            </c:strRef>
          </c:cat>
          <c:val>
            <c:numRef>
              <c:f>Hoja1!$D$2:$D$3</c:f>
              <c:numCache>
                <c:formatCode>0.00%</c:formatCode>
                <c:ptCount val="2"/>
                <c:pt idx="0">
                  <c:v>0.14899999999999999</c:v>
                </c:pt>
                <c:pt idx="1">
                  <c:v>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1-1B4A-B6A1-69BF8F055D5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Microcrédito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Saldo</c:v>
                </c:pt>
                <c:pt idx="1">
                  <c:v>Ingresos</c:v>
                </c:pt>
              </c:strCache>
            </c:strRef>
          </c:cat>
          <c:val>
            <c:numRef>
              <c:f>Hoja1!$E$2:$E$3</c:f>
              <c:numCache>
                <c:formatCode>0.00%</c:formatCode>
                <c:ptCount val="2"/>
                <c:pt idx="0">
                  <c:v>2.7E-2</c:v>
                </c:pt>
                <c:pt idx="1">
                  <c:v>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1-1B4A-B6A1-69BF8F055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82418960"/>
        <c:axId val="464909088"/>
      </c:barChart>
      <c:catAx>
        <c:axId val="48241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64909088"/>
        <c:crosses val="autoZero"/>
        <c:auto val="1"/>
        <c:lblAlgn val="ctr"/>
        <c:lblOffset val="100"/>
        <c:noMultiLvlLbl val="0"/>
      </c:catAx>
      <c:valAx>
        <c:axId val="46490908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8241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963108778069"/>
          <c:y val="7.9023991842435304E-2"/>
          <c:w val="0.49023439778361"/>
          <c:h val="0.74988945243313399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Tipo de crédito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38-CF48-B12A-2586DC9EA40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38-CF48-B12A-2586DC9EA40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38-CF48-B12A-2586DC9EA40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38-CF48-B12A-2586DC9EA40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38-CF48-B12A-2586DC9EA40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38-CF48-B12A-2586DC9EA401}"/>
              </c:ext>
            </c:extLst>
          </c:dPt>
          <c:dLbls>
            <c:dLbl>
              <c:idx val="0"/>
              <c:layout>
                <c:manualLayout>
                  <c:x val="3.0864197530864196E-3"/>
                  <c:y val="8.734140675984199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38-CF48-B12A-2586DC9EA401}"/>
                </c:ext>
              </c:extLst>
            </c:dLbl>
            <c:dLbl>
              <c:idx val="1"/>
              <c:layout>
                <c:manualLayout>
                  <c:x val="3.0864805093805342E-3"/>
                  <c:y val="8.262024963768824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523925828715854"/>
                      <c:h val="0.17428151516430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38-CF48-B12A-2586DC9EA401}"/>
                </c:ext>
              </c:extLst>
            </c:dLbl>
            <c:dLbl>
              <c:idx val="2"/>
              <c:layout>
                <c:manualLayout>
                  <c:x val="2.1604938271604937E-2"/>
                  <c:y val="-4.48509926604594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38-CF48-B12A-2586DC9EA401}"/>
                </c:ext>
              </c:extLst>
            </c:dLbl>
            <c:dLbl>
              <c:idx val="3"/>
              <c:layout>
                <c:manualLayout>
                  <c:x val="2.4691358024691398E-2"/>
                  <c:y val="-1.65240499275376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38-CF48-B12A-2586DC9EA401}"/>
                </c:ext>
              </c:extLst>
            </c:dLbl>
            <c:dLbl>
              <c:idx val="4"/>
              <c:layout>
                <c:manualLayout>
                  <c:x val="-7.2530864197530895E-2"/>
                  <c:y val="4.721157122153619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38-CF48-B12A-2586DC9EA401}"/>
                </c:ext>
              </c:extLst>
            </c:dLbl>
            <c:dLbl>
              <c:idx val="5"/>
              <c:layout>
                <c:manualLayout>
                  <c:x val="-2.4691358024691398E-2"/>
                  <c:y val="9.442314244307239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38-CF48-B12A-2586DC9EA40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 Libre Inversión </c:v>
                </c:pt>
                <c:pt idx="1">
                  <c:v> Libranzas </c:v>
                </c:pt>
                <c:pt idx="2">
                  <c:v> Tarjetas de crédito </c:v>
                </c:pt>
                <c:pt idx="3">
                  <c:v> Otros </c:v>
                </c:pt>
                <c:pt idx="4">
                  <c:v> Vehículos </c:v>
                </c:pt>
                <c:pt idx="5">
                  <c:v> Cupos rotativos </c:v>
                </c:pt>
              </c:strCache>
            </c:strRef>
          </c:cat>
          <c:val>
            <c:numRef>
              <c:f>Hoja1!$B$2:$B$7</c:f>
              <c:numCache>
                <c:formatCode>_-"$"* #,##0.0_-;\-"$"* #,##0.0_-;_-"$"* "-"_-;_-@_-</c:formatCode>
                <c:ptCount val="6"/>
                <c:pt idx="0">
                  <c:v>34.159999999999997</c:v>
                </c:pt>
                <c:pt idx="1">
                  <c:v>49.26</c:v>
                </c:pt>
                <c:pt idx="2">
                  <c:v>28.44</c:v>
                </c:pt>
                <c:pt idx="3">
                  <c:v>2.92</c:v>
                </c:pt>
                <c:pt idx="4">
                  <c:v>14.93</c:v>
                </c:pt>
                <c:pt idx="5">
                  <c:v>6.14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38-CF48-B12A-2586DC9EA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defRPr>
            </a:pPr>
            <a:r>
              <a:rPr lang="es-ES_tradnl" dirty="0"/>
              <a:t>Saldo por tipo de cr</a:t>
            </a:r>
            <a:r>
              <a:rPr lang="es-ES" dirty="0" err="1"/>
              <a:t>édito</a:t>
            </a:r>
            <a:endParaRPr lang="es-ES_tradnl" dirty="0"/>
          </a:p>
        </c:rich>
      </c:tx>
      <c:layout>
        <c:manualLayout>
          <c:xMode val="edge"/>
          <c:yMode val="edge"/>
          <c:x val="0.327669671389821"/>
          <c:y val="5.3970408222200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fia Pro Light" charset="0"/>
              <a:ea typeface="Sofia Pro Light" charset="0"/>
              <a:cs typeface="Sofia Pro Light" charset="0"/>
            </a:defRPr>
          </a:pPr>
          <a:endParaRPr lang="es-US"/>
        </a:p>
      </c:txPr>
    </c:title>
    <c:autoTitleDeleted val="0"/>
    <c:plotArea>
      <c:layout>
        <c:manualLayout>
          <c:layoutTarget val="inner"/>
          <c:xMode val="edge"/>
          <c:yMode val="edge"/>
          <c:x val="4.5793968819136902E-2"/>
          <c:y val="5.4202786178862303E-2"/>
          <c:w val="0.81918483792234498"/>
          <c:h val="0.77139485575928401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Libre Inversión</c:v>
                </c:pt>
              </c:strCache>
            </c:strRef>
          </c:tx>
          <c:spPr>
            <a:ln w="4762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Hoja1!$B$2:$L$2</c:f>
              <c:numCache>
                <c:formatCode>"$"#,##0.0,,,,;\-"$"#,##0.0,,,,</c:formatCode>
                <c:ptCount val="11"/>
                <c:pt idx="0">
                  <c:v>13316300684295.439</c:v>
                </c:pt>
                <c:pt idx="1">
                  <c:v>11086604666571.359</c:v>
                </c:pt>
                <c:pt idx="2">
                  <c:v>11288501653570.73</c:v>
                </c:pt>
                <c:pt idx="3">
                  <c:v>14409749584922.311</c:v>
                </c:pt>
                <c:pt idx="4">
                  <c:v>16643873730911.98</c:v>
                </c:pt>
                <c:pt idx="5">
                  <c:v>17836898220857.512</c:v>
                </c:pt>
                <c:pt idx="6">
                  <c:v>19973751663120.48</c:v>
                </c:pt>
                <c:pt idx="7">
                  <c:v>22419602319061.52</c:v>
                </c:pt>
                <c:pt idx="8">
                  <c:v>26528704608985.07</c:v>
                </c:pt>
                <c:pt idx="9">
                  <c:v>30165914559922.762</c:v>
                </c:pt>
                <c:pt idx="10">
                  <c:v>34164455203153.07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E3-3A4F-BF17-E3A66750E94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Libranzas</c:v>
                </c:pt>
              </c:strCache>
            </c:strRef>
          </c:tx>
          <c:spPr>
            <a:ln w="4762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Hoja1!$B$3:$L$3</c:f>
              <c:numCache>
                <c:formatCode>"$"#,##0.0,,,,;\-"$"#,##0.0,,,,</c:formatCode>
                <c:ptCount val="11"/>
                <c:pt idx="0">
                  <c:v>8942711970420.6094</c:v>
                </c:pt>
                <c:pt idx="1">
                  <c:v>11766425821731.6</c:v>
                </c:pt>
                <c:pt idx="2">
                  <c:v>15249731858782.779</c:v>
                </c:pt>
                <c:pt idx="3">
                  <c:v>18957043605561.41</c:v>
                </c:pt>
                <c:pt idx="4">
                  <c:v>23198999235246.152</c:v>
                </c:pt>
                <c:pt idx="5">
                  <c:v>27595565600268.789</c:v>
                </c:pt>
                <c:pt idx="6">
                  <c:v>32100174186559.602</c:v>
                </c:pt>
                <c:pt idx="7">
                  <c:v>36435720853164.492</c:v>
                </c:pt>
                <c:pt idx="8">
                  <c:v>40708833409551.742</c:v>
                </c:pt>
                <c:pt idx="9">
                  <c:v>49258642460738.688</c:v>
                </c:pt>
                <c:pt idx="10">
                  <c:v>49258642460738.688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E3-3A4F-BF17-E3A66750E94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Tarjetas de crédito</c:v>
                </c:pt>
              </c:strCache>
            </c:strRef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Hoja1!$B$4:$L$4</c:f>
              <c:numCache>
                <c:formatCode>"$"#,##0.0,,,,;\-"$"#,##0.0,,,,</c:formatCode>
                <c:ptCount val="11"/>
                <c:pt idx="0">
                  <c:v>8549373834640.8203</c:v>
                </c:pt>
                <c:pt idx="1">
                  <c:v>9166393108199.9707</c:v>
                </c:pt>
                <c:pt idx="2">
                  <c:v>10679632850237.711</c:v>
                </c:pt>
                <c:pt idx="3">
                  <c:v>12208209148496.891</c:v>
                </c:pt>
                <c:pt idx="4">
                  <c:v>15770209093533.85</c:v>
                </c:pt>
                <c:pt idx="5">
                  <c:v>17526957593930.91</c:v>
                </c:pt>
                <c:pt idx="6">
                  <c:v>19536167442568.512</c:v>
                </c:pt>
                <c:pt idx="7">
                  <c:v>21258843139748.699</c:v>
                </c:pt>
                <c:pt idx="8">
                  <c:v>24722087547474</c:v>
                </c:pt>
                <c:pt idx="9">
                  <c:v>28442792784218.289</c:v>
                </c:pt>
                <c:pt idx="10">
                  <c:v>28442792784218.289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2E3-3A4F-BF17-E3A66750E94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Vehículos</c:v>
                </c:pt>
              </c:strCache>
            </c:strRef>
          </c:tx>
          <c:spPr>
            <a:ln w="47625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Hoja1!$B$5:$L$5</c:f>
              <c:numCache>
                <c:formatCode>"$"#,##0.0,,,,;\-"$"#,##0.0,,,,</c:formatCode>
                <c:ptCount val="11"/>
                <c:pt idx="0">
                  <c:v>5684995965817.2998</c:v>
                </c:pt>
                <c:pt idx="1">
                  <c:v>5158058181327.5195</c:v>
                </c:pt>
                <c:pt idx="2">
                  <c:v>5889883717846.5801</c:v>
                </c:pt>
                <c:pt idx="3">
                  <c:v>7500335957440.71</c:v>
                </c:pt>
                <c:pt idx="4">
                  <c:v>8540843948242.25</c:v>
                </c:pt>
                <c:pt idx="5">
                  <c:v>9059866391721</c:v>
                </c:pt>
                <c:pt idx="6">
                  <c:v>10372879890919.74</c:v>
                </c:pt>
                <c:pt idx="7">
                  <c:v>11540873780044.91</c:v>
                </c:pt>
                <c:pt idx="8">
                  <c:v>13139699431941.189</c:v>
                </c:pt>
                <c:pt idx="9">
                  <c:v>14926152948773.609</c:v>
                </c:pt>
                <c:pt idx="10">
                  <c:v>14926152948773.609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E3-3A4F-BF17-E3A66750E94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Cupos rotativos</c:v>
                </c:pt>
              </c:strCache>
            </c:strRef>
          </c:tx>
          <c:spPr>
            <a:ln w="47625" cap="rnd" cmpd="sng" algn="ctr">
              <a:solidFill>
                <a:schemeClr val="accent3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Hoja1!$B$6:$L$6</c:f>
              <c:numCache>
                <c:formatCode>"$"#,##0.0,,,,;\-"$"#,##0.0,,,,</c:formatCode>
                <c:ptCount val="11"/>
                <c:pt idx="0">
                  <c:v>3482524396083.9302</c:v>
                </c:pt>
                <c:pt idx="1">
                  <c:v>3451204639901.4399</c:v>
                </c:pt>
                <c:pt idx="2">
                  <c:v>4197719833064.5601</c:v>
                </c:pt>
                <c:pt idx="3">
                  <c:v>4864707704721.04</c:v>
                </c:pt>
                <c:pt idx="4">
                  <c:v>4965175608040.3604</c:v>
                </c:pt>
                <c:pt idx="5">
                  <c:v>4883176356052.7002</c:v>
                </c:pt>
                <c:pt idx="6">
                  <c:v>5141585364699.9199</c:v>
                </c:pt>
                <c:pt idx="7">
                  <c:v>5454637091600.79</c:v>
                </c:pt>
                <c:pt idx="8">
                  <c:v>5974698306686.8301</c:v>
                </c:pt>
                <c:pt idx="9">
                  <c:v>6142692310905.1104</c:v>
                </c:pt>
                <c:pt idx="10">
                  <c:v>6142692310905.1104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2E3-3A4F-BF17-E3A66750E94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Otros</c:v>
                </c:pt>
              </c:strCache>
            </c:strRef>
          </c:tx>
          <c:spPr>
            <a:ln w="47625" cap="rnd" cmpd="sng" algn="ctr">
              <a:solidFill>
                <a:schemeClr val="accent5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2E3-3A4F-BF17-E3A66750E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Hoja1!$B$7:$L$7</c:f>
              <c:numCache>
                <c:formatCode>"$"#,##0.0,,,,;\-"$"#,##0.0,,,,</c:formatCode>
                <c:ptCount val="11"/>
                <c:pt idx="0">
                  <c:v>829124732084.81995</c:v>
                </c:pt>
                <c:pt idx="1">
                  <c:v>766044969642.44995</c:v>
                </c:pt>
                <c:pt idx="2">
                  <c:v>874445902856.72998</c:v>
                </c:pt>
                <c:pt idx="3">
                  <c:v>1177366238392.8899</c:v>
                </c:pt>
                <c:pt idx="4">
                  <c:v>1536251496068.2598</c:v>
                </c:pt>
                <c:pt idx="5">
                  <c:v>2180681016434.5701</c:v>
                </c:pt>
                <c:pt idx="6">
                  <c:v>2268163511388.9199</c:v>
                </c:pt>
                <c:pt idx="7">
                  <c:v>2847090407525.0601</c:v>
                </c:pt>
                <c:pt idx="8">
                  <c:v>2320296840347.29</c:v>
                </c:pt>
                <c:pt idx="9">
                  <c:v>2925833003092.3003</c:v>
                </c:pt>
                <c:pt idx="10">
                  <c:v>2925833003092.3003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2E3-3A4F-BF17-E3A66750E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859616"/>
        <c:axId val="459078496"/>
      </c:lineChart>
      <c:catAx>
        <c:axId val="45585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defRPr>
            </a:pPr>
            <a:endParaRPr lang="es-US"/>
          </a:p>
        </c:txPr>
        <c:crossAx val="459078496"/>
        <c:crosses val="autoZero"/>
        <c:auto val="1"/>
        <c:lblAlgn val="ctr"/>
        <c:lblOffset val="100"/>
        <c:noMultiLvlLbl val="0"/>
      </c:catAx>
      <c:valAx>
        <c:axId val="45907849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r>
                  <a:rPr lang="es-ES" dirty="0"/>
                  <a:t>Billones de pesos</a:t>
                </a:r>
              </a:p>
            </c:rich>
          </c:tx>
          <c:layout>
            <c:manualLayout>
              <c:xMode val="edge"/>
              <c:yMode val="edge"/>
              <c:x val="6.4575442861796797E-3"/>
              <c:y val="0.33353692964781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fia Pro Light" charset="0"/>
                  <a:ea typeface="Sofia Pro Light" charset="0"/>
                  <a:cs typeface="Sofia Pro Light" charset="0"/>
                </a:defRPr>
              </a:pPr>
              <a:endParaRPr lang="es-US"/>
            </a:p>
          </c:txPr>
        </c:title>
        <c:numFmt formatCode="&quot;$&quot;#,##0.0,,,,;\-&quot;$&quot;#,##0.0,,,," sourceLinked="1"/>
        <c:majorTickMark val="out"/>
        <c:minorTickMark val="none"/>
        <c:tickLblPos val="nextTo"/>
        <c:crossAx val="45585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202909279054801E-2"/>
          <c:y val="0.91218218740866897"/>
          <c:w val="0.87086632785722695"/>
          <c:h val="7.6543135472099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fia Pro Light" charset="0"/>
              <a:ea typeface="Sofia Pro Light" charset="0"/>
              <a:cs typeface="Sofia Pro Light" charset="0"/>
            </a:defRPr>
          </a:pPr>
          <a:endParaRPr lang="es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600" b="0" i="0">
          <a:solidFill>
            <a:schemeClr val="tx1">
              <a:lumMod val="65000"/>
              <a:lumOff val="35000"/>
            </a:schemeClr>
          </a:solidFill>
          <a:latin typeface="Sofia Pro Light" charset="0"/>
          <a:ea typeface="Sofia Pro Light" charset="0"/>
          <a:cs typeface="Sofia Pro Light" charset="0"/>
        </a:defRPr>
      </a:pPr>
      <a:endParaRPr lang="es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793968819136902E-2"/>
          <c:y val="3.1929015518641732E-2"/>
          <c:w val="0.90642913225090893"/>
          <c:h val="0.862475767000659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Libranzas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Hoja1!$B$2:$L$2</c:f>
              <c:numCache>
                <c:formatCode>0.0%</c:formatCode>
                <c:ptCount val="11"/>
                <c:pt idx="0">
                  <c:v>0.21915708978573925</c:v>
                </c:pt>
                <c:pt idx="1">
                  <c:v>0.28424935800695722</c:v>
                </c:pt>
                <c:pt idx="2">
                  <c:v>0.31651636580080661</c:v>
                </c:pt>
                <c:pt idx="3">
                  <c:v>0.32066768296200443</c:v>
                </c:pt>
                <c:pt idx="4">
                  <c:v>0.32834029147739119</c:v>
                </c:pt>
                <c:pt idx="5">
                  <c:v>0.3489437039677068</c:v>
                </c:pt>
                <c:pt idx="6">
                  <c:v>0.35909158427104221</c:v>
                </c:pt>
                <c:pt idx="7">
                  <c:v>0.36451479705904472</c:v>
                </c:pt>
                <c:pt idx="8">
                  <c:v>0.35900240292019364</c:v>
                </c:pt>
                <c:pt idx="9">
                  <c:v>0.3600967160007188</c:v>
                </c:pt>
                <c:pt idx="10">
                  <c:v>0.36256761566752937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E3-3A4F-BF17-E3A66750E94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Libre Inversión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Hoja1!$B$3:$L$3</c:f>
              <c:numCache>
                <c:formatCode>0.0%</c:formatCode>
                <c:ptCount val="11"/>
                <c:pt idx="0">
                  <c:v>0.32633967350563964</c:v>
                </c:pt>
                <c:pt idx="1">
                  <c:v>0.26782646716129782</c:v>
                </c:pt>
                <c:pt idx="2">
                  <c:v>0.23429890779796286</c:v>
                </c:pt>
                <c:pt idx="3">
                  <c:v>0.24374797608758783</c:v>
                </c:pt>
                <c:pt idx="4">
                  <c:v>0.23556422829730525</c:v>
                </c:pt>
                <c:pt idx="5">
                  <c:v>0.22554614109523435</c:v>
                </c:pt>
                <c:pt idx="6">
                  <c:v>0.22343823079780659</c:v>
                </c:pt>
                <c:pt idx="7">
                  <c:v>0.22429299045327997</c:v>
                </c:pt>
                <c:pt idx="8">
                  <c:v>0.23395091195983567</c:v>
                </c:pt>
                <c:pt idx="9">
                  <c:v>0.2425283101079389</c:v>
                </c:pt>
                <c:pt idx="10">
                  <c:v>0.25146704100626105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E3-3A4F-BF17-E3A66750E94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Tarjetas de crédito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Hoja1!$B$4:$L$4</c:f>
              <c:numCache>
                <c:formatCode>0.0%</c:formatCode>
                <c:ptCount val="11"/>
                <c:pt idx="0">
                  <c:v>0.20951763797018536</c:v>
                </c:pt>
                <c:pt idx="1">
                  <c:v>0.22143864209240355</c:v>
                </c:pt>
                <c:pt idx="2">
                  <c:v>0.22166150914301788</c:v>
                </c:pt>
                <c:pt idx="3">
                  <c:v>0.20650784068543093</c:v>
                </c:pt>
                <c:pt idx="4">
                  <c:v>0.22319906983588331</c:v>
                </c:pt>
                <c:pt idx="5">
                  <c:v>0.22162696683599076</c:v>
                </c:pt>
                <c:pt idx="6">
                  <c:v>0.21854315421358644</c:v>
                </c:pt>
                <c:pt idx="7">
                  <c:v>0.21268037824816458</c:v>
                </c:pt>
                <c:pt idx="8">
                  <c:v>0.21801874658152459</c:v>
                </c:pt>
                <c:pt idx="9">
                  <c:v>0.21449630904566092</c:v>
                </c:pt>
                <c:pt idx="10">
                  <c:v>0.20935281703954997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3-3A4F-BF17-E3A66750E94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Vehículos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Hoja1!$B$5:$L$5</c:f>
              <c:numCache>
                <c:formatCode>0.0%</c:formatCode>
                <c:ptCount val="11"/>
                <c:pt idx="0">
                  <c:v>0.13932095492208812</c:v>
                </c:pt>
                <c:pt idx="1">
                  <c:v>0.12460663491346534</c:v>
                </c:pt>
                <c:pt idx="2">
                  <c:v>0.12224769632840909</c:v>
                </c:pt>
                <c:pt idx="3">
                  <c:v>0.12687185844756579</c:v>
                </c:pt>
                <c:pt idx="4">
                  <c:v>0.12088035190622386</c:v>
                </c:pt>
                <c:pt idx="5">
                  <c:v>0.11456128067724315</c:v>
                </c:pt>
                <c:pt idx="6">
                  <c:v>0.11603718571231901</c:v>
                </c:pt>
                <c:pt idx="7">
                  <c:v>0.11545865335752654</c:v>
                </c:pt>
                <c:pt idx="8">
                  <c:v>0.11587616923970048</c:v>
                </c:pt>
                <c:pt idx="9">
                  <c:v>0.11149029758100486</c:v>
                </c:pt>
                <c:pt idx="10">
                  <c:v>0.10986376025362668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E3-3A4F-BF17-E3A66750E94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Cupos rotativos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Hoja1!$B$6:$L$6</c:f>
              <c:numCache>
                <c:formatCode>0.0%</c:formatCode>
                <c:ptCount val="11"/>
                <c:pt idx="0">
                  <c:v>8.534546503097272E-2</c:v>
                </c:pt>
                <c:pt idx="1">
                  <c:v>8.3373041066624229E-2</c:v>
                </c:pt>
                <c:pt idx="2">
                  <c:v>8.7125927099259468E-2</c:v>
                </c:pt>
                <c:pt idx="3">
                  <c:v>8.2288914897187052E-2</c:v>
                </c:pt>
                <c:pt idx="4">
                  <c:v>7.0273169538431907E-2</c:v>
                </c:pt>
                <c:pt idx="5">
                  <c:v>6.1747371642636731E-2</c:v>
                </c:pt>
                <c:pt idx="6">
                  <c:v>5.7516822916429768E-2</c:v>
                </c:pt>
                <c:pt idx="7">
                  <c:v>5.4569962825448355E-2</c:v>
                </c:pt>
                <c:pt idx="8">
                  <c:v>5.2689572979030812E-2</c:v>
                </c:pt>
                <c:pt idx="9">
                  <c:v>5.0092042744398373E-2</c:v>
                </c:pt>
                <c:pt idx="10">
                  <c:v>4.5213209168711091E-2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E3-3A4F-BF17-E3A66750E94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Hoja1!$B$7:$L$7</c:f>
              <c:numCache>
                <c:formatCode>0.0%</c:formatCode>
                <c:ptCount val="11"/>
                <c:pt idx="0">
                  <c:v>2.0319178785375043E-2</c:v>
                </c:pt>
                <c:pt idx="1">
                  <c:v>1.8505856759251697E-2</c:v>
                </c:pt>
                <c:pt idx="2">
                  <c:v>1.8149593830544205E-2</c:v>
                </c:pt>
                <c:pt idx="3">
                  <c:v>1.9915726920223965E-2</c:v>
                </c:pt>
                <c:pt idx="4">
                  <c:v>2.1742888944764373E-2</c:v>
                </c:pt>
                <c:pt idx="5">
                  <c:v>2.7574535781188368E-2</c:v>
                </c:pt>
                <c:pt idx="6">
                  <c:v>2.5373022088815981E-2</c:v>
                </c:pt>
                <c:pt idx="7">
                  <c:v>2.8483218056535725E-2</c:v>
                </c:pt>
                <c:pt idx="8">
                  <c:v>2.0462196319714739E-2</c:v>
                </c:pt>
                <c:pt idx="9">
                  <c:v>2.1296324520278107E-2</c:v>
                </c:pt>
                <c:pt idx="10">
                  <c:v>2.1535556864321966E-2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2E3-3A4F-BF17-E3A66750E9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859616"/>
        <c:axId val="459078496"/>
      </c:barChart>
      <c:catAx>
        <c:axId val="45585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459078496"/>
        <c:crosses val="autoZero"/>
        <c:auto val="1"/>
        <c:lblAlgn val="ctr"/>
        <c:lblOffset val="100"/>
        <c:noMultiLvlLbl val="0"/>
      </c:catAx>
      <c:valAx>
        <c:axId val="4590784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585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735394186838E-2"/>
          <c:y val="5.4618160150195535E-2"/>
          <c:w val="0.86757460872946435"/>
          <c:h val="0.75450455828889895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Consumo</c:v>
                </c:pt>
              </c:strCache>
            </c:strRef>
          </c:tx>
          <c:spPr>
            <a:ln w="4762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0"/>
                  <c:y val="2.4069797104876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/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Hoja1!$B$2:$Y$2</c:f>
              <c:numCache>
                <c:formatCode>0.00%</c:formatCode>
                <c:ptCount val="24"/>
                <c:pt idx="0">
                  <c:v>0.12177588454376347</c:v>
                </c:pt>
                <c:pt idx="1">
                  <c:v>0.12969307778842454</c:v>
                </c:pt>
                <c:pt idx="2">
                  <c:v>0.10901429417066426</c:v>
                </c:pt>
                <c:pt idx="3">
                  <c:v>0.17173183418481719</c:v>
                </c:pt>
                <c:pt idx="4">
                  <c:v>0.16329995718537424</c:v>
                </c:pt>
                <c:pt idx="5">
                  <c:v>0.11267994154643378</c:v>
                </c:pt>
                <c:pt idx="6">
                  <c:v>7.4375070083527103E-2</c:v>
                </c:pt>
                <c:pt idx="7">
                  <c:v>5.8799292620274078E-2</c:v>
                </c:pt>
                <c:pt idx="8">
                  <c:v>5.0460768587105666E-2</c:v>
                </c:pt>
                <c:pt idx="9">
                  <c:v>4.173305176795937E-2</c:v>
                </c:pt>
                <c:pt idx="10">
                  <c:v>3.8730033960298824E-2</c:v>
                </c:pt>
                <c:pt idx="11" formatCode="0.0%">
                  <c:v>4.4671250575677335E-2</c:v>
                </c:pt>
                <c:pt idx="12" formatCode="0.0%">
                  <c:v>5.5999959859257882E-2</c:v>
                </c:pt>
                <c:pt idx="13" formatCode="0.0%">
                  <c:v>7.2036079315669521E-2</c:v>
                </c:pt>
                <c:pt idx="14" formatCode="0.0%">
                  <c:v>6.5038883253634744E-2</c:v>
                </c:pt>
                <c:pt idx="15" formatCode="0.0%">
                  <c:v>4.4516852067076201E-2</c:v>
                </c:pt>
                <c:pt idx="16" formatCode="0.0%">
                  <c:v>4.2257261410788373E-2</c:v>
                </c:pt>
                <c:pt idx="17" formatCode="0.0%">
                  <c:v>4.7045454545454543E-2</c:v>
                </c:pt>
                <c:pt idx="18" formatCode="0.0%">
                  <c:v>4.4643161845517657E-2</c:v>
                </c:pt>
                <c:pt idx="19" formatCode="0.0%">
                  <c:v>4.3831916572988509E-2</c:v>
                </c:pt>
                <c:pt idx="20" formatCode="0.0%">
                  <c:v>4.466647697793822E-2</c:v>
                </c:pt>
                <c:pt idx="21" formatCode="0.0%">
                  <c:v>4.992188228142494E-2</c:v>
                </c:pt>
                <c:pt idx="22" formatCode="0.0%">
                  <c:v>5.8114316990136493E-2</c:v>
                </c:pt>
                <c:pt idx="23" formatCode="0.0%">
                  <c:v>5.2356686575678255E-2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E5-AD45-B942-271EB94542B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Vivienda</c:v>
                </c:pt>
              </c:strCache>
            </c:strRef>
          </c:tx>
          <c:spPr>
            <a:ln w="47625" cap="rnd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Hoja1!$B$3:$Y$3</c:f>
              <c:numCache>
                <c:formatCode>0.00%</c:formatCode>
                <c:ptCount val="24"/>
                <c:pt idx="0">
                  <c:v>3.4565471655292786E-2</c:v>
                </c:pt>
                <c:pt idx="1">
                  <c:v>4.6944246872747772E-2</c:v>
                </c:pt>
                <c:pt idx="2">
                  <c:v>6.4260171004821051E-2</c:v>
                </c:pt>
                <c:pt idx="3">
                  <c:v>0.10349080317895755</c:v>
                </c:pt>
                <c:pt idx="4">
                  <c:v>0.18790064057408096</c:v>
                </c:pt>
                <c:pt idx="5">
                  <c:v>0.19629573105934967</c:v>
                </c:pt>
                <c:pt idx="6">
                  <c:v>0.21429670883099872</c:v>
                </c:pt>
                <c:pt idx="7">
                  <c:v>0.24621768411053252</c:v>
                </c:pt>
                <c:pt idx="8">
                  <c:v>0.23547196710184162</c:v>
                </c:pt>
                <c:pt idx="9">
                  <c:v>9.8164545763198746E-2</c:v>
                </c:pt>
                <c:pt idx="10">
                  <c:v>5.9615532001724834E-2</c:v>
                </c:pt>
                <c:pt idx="11" formatCode="0.0%">
                  <c:v>4.4621324381724038E-2</c:v>
                </c:pt>
                <c:pt idx="12" formatCode="0.0%">
                  <c:v>4.0905308718025224E-2</c:v>
                </c:pt>
                <c:pt idx="13" formatCode="0.0%">
                  <c:v>0.12704946110192744</c:v>
                </c:pt>
                <c:pt idx="14" formatCode="0.0%">
                  <c:v>0.11084335426441781</c:v>
                </c:pt>
                <c:pt idx="15" formatCode="0.0%">
                  <c:v>0.10390147041413558</c:v>
                </c:pt>
                <c:pt idx="16" formatCode="0.0%">
                  <c:v>8.2000398824875087E-2</c:v>
                </c:pt>
                <c:pt idx="17" formatCode="0.0%">
                  <c:v>7.7883612216348652E-2</c:v>
                </c:pt>
                <c:pt idx="18" formatCode="0.0%">
                  <c:v>6.7513614034166294E-2</c:v>
                </c:pt>
                <c:pt idx="19" formatCode="0.0%">
                  <c:v>6.7796409234639587E-2</c:v>
                </c:pt>
                <c:pt idx="20" formatCode="0.0%">
                  <c:v>6.1683725367461306E-2</c:v>
                </c:pt>
                <c:pt idx="21" formatCode="0.0%">
                  <c:v>6.3303220305420002E-2</c:v>
                </c:pt>
                <c:pt idx="22" formatCode="0.0%">
                  <c:v>7.248121249876302E-2</c:v>
                </c:pt>
                <c:pt idx="23" formatCode="0.0%">
                  <c:v>6.9526588435612366E-2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E5-AD45-B942-271EB94542B7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Microcrédito</c:v>
                </c:pt>
              </c:strCache>
            </c:strRef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9.259259259259146E-3"/>
                  <c:y val="-6.2581472472680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5"/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Hoja1!$B$4:$Y$4</c:f>
              <c:numCache>
                <c:formatCode>0.00%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6.5780992432075719E-2</c:v>
                </c:pt>
                <c:pt idx="8">
                  <c:v>5.3545498898942605E-2</c:v>
                </c:pt>
                <c:pt idx="9">
                  <c:v>5.4033930749430269E-2</c:v>
                </c:pt>
                <c:pt idx="10">
                  <c:v>4.5675832492624621E-2</c:v>
                </c:pt>
                <c:pt idx="11" formatCode="0.0%">
                  <c:v>5.3601919136663304E-2</c:v>
                </c:pt>
                <c:pt idx="12" formatCode="0.0%">
                  <c:v>6.9480319367733759E-2</c:v>
                </c:pt>
                <c:pt idx="13" formatCode="0.0%">
                  <c:v>6.1486268715523741E-2</c:v>
                </c:pt>
                <c:pt idx="14" formatCode="0.0%">
                  <c:v>6.3333620717964806E-2</c:v>
                </c:pt>
                <c:pt idx="15" formatCode="0.0%">
                  <c:v>4.3803726727152659E-2</c:v>
                </c:pt>
                <c:pt idx="16" formatCode="0.0%">
                  <c:v>4.0127774822542039E-2</c:v>
                </c:pt>
                <c:pt idx="17" formatCode="0.0%">
                  <c:v>5.202952358227475E-2</c:v>
                </c:pt>
                <c:pt idx="18" formatCode="0.0%">
                  <c:v>6.3734209438715397E-2</c:v>
                </c:pt>
                <c:pt idx="19" formatCode="0.0%">
                  <c:v>7.4501136868630136E-2</c:v>
                </c:pt>
                <c:pt idx="20" formatCode="0.0%">
                  <c:v>6.4727546130931846E-2</c:v>
                </c:pt>
                <c:pt idx="21" formatCode="0.0%">
                  <c:v>7.2077100066852709E-2</c:v>
                </c:pt>
                <c:pt idx="22" formatCode="0.0%">
                  <c:v>7.7277888954709231E-2</c:v>
                </c:pt>
                <c:pt idx="23" formatCode="0.0%">
                  <c:v>7.3254616087778626E-2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E5-AD45-B942-271EB94542B7}"/>
            </c:ext>
          </c:extLst>
        </c:ser>
        <c:ser>
          <c:idx val="4"/>
          <c:order val="3"/>
          <c:tx>
            <c:strRef>
              <c:f>Hoja1!$A$6</c:f>
              <c:strCache>
                <c:ptCount val="1"/>
                <c:pt idx="0">
                  <c:v>Comercial</c:v>
                </c:pt>
              </c:strCache>
            </c:strRef>
          </c:tx>
          <c:spPr>
            <a:ln w="47625" cap="rnd" cmpd="sng" algn="ctr">
              <a:solidFill>
                <a:schemeClr val="accent3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0"/>
                  <c:y val="3.1290736236340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Hoja1!$B$1:$Y$1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Hoja1!$B$6:$Y$6</c:f>
              <c:numCache>
                <c:formatCode>0.00%</c:formatCode>
                <c:ptCount val="24"/>
                <c:pt idx="0">
                  <c:v>4.0681989695883256E-2</c:v>
                </c:pt>
                <c:pt idx="1">
                  <c:v>5.6792905809618058E-2</c:v>
                </c:pt>
                <c:pt idx="2">
                  <c:v>5.404916981739348E-2</c:v>
                </c:pt>
                <c:pt idx="3">
                  <c:v>8.8042016082474778E-2</c:v>
                </c:pt>
                <c:pt idx="4">
                  <c:v>9.9106559086730536E-2</c:v>
                </c:pt>
                <c:pt idx="5">
                  <c:v>6.9211383889519723E-2</c:v>
                </c:pt>
                <c:pt idx="6">
                  <c:v>5.1363609807000117E-2</c:v>
                </c:pt>
                <c:pt idx="7">
                  <c:v>3.9012788244439746E-2</c:v>
                </c:pt>
                <c:pt idx="8">
                  <c:v>2.4499004407915911E-2</c:v>
                </c:pt>
                <c:pt idx="9">
                  <c:v>1.8563412244607117E-2</c:v>
                </c:pt>
                <c:pt idx="10">
                  <c:v>1.607393772706258E-2</c:v>
                </c:pt>
                <c:pt idx="11" formatCode="0.0%">
                  <c:v>1.4990660390292022E-2</c:v>
                </c:pt>
                <c:pt idx="12" formatCode="0.0%">
                  <c:v>2.023542825589664E-2</c:v>
                </c:pt>
                <c:pt idx="13" formatCode="0.0%">
                  <c:v>2.7087783493996449E-2</c:v>
                </c:pt>
                <c:pt idx="14" formatCode="0.0%">
                  <c:v>2.8646330620062672E-2</c:v>
                </c:pt>
                <c:pt idx="15" formatCode="0.0%">
                  <c:v>2.0529966498360037E-2</c:v>
                </c:pt>
                <c:pt idx="16" formatCode="0.0%">
                  <c:v>1.6483405321556233E-2</c:v>
                </c:pt>
                <c:pt idx="17" formatCode="0.0%">
                  <c:v>1.8688007366343639E-2</c:v>
                </c:pt>
                <c:pt idx="18" formatCode="0.0%">
                  <c:v>2.0179566215200086E-2</c:v>
                </c:pt>
                <c:pt idx="19" formatCode="0.0%">
                  <c:v>2.2189271228201309E-2</c:v>
                </c:pt>
                <c:pt idx="20" formatCode="0.0%">
                  <c:v>2.1528118873803778E-2</c:v>
                </c:pt>
                <c:pt idx="21" formatCode="0.0%">
                  <c:v>2.3212506305609146E-2</c:v>
                </c:pt>
                <c:pt idx="22" formatCode="0.0%">
                  <c:v>3.6963901575413578E-2</c:v>
                </c:pt>
                <c:pt idx="23" formatCode="0.0%">
                  <c:v>4.3889380315125938E-2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7E5-AD45-B942-271EB9454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3915104"/>
        <c:axId val="453917424"/>
      </c:lineChart>
      <c:catAx>
        <c:axId val="45391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defRPr>
            </a:pPr>
            <a:endParaRPr lang="es-US"/>
          </a:p>
        </c:txPr>
        <c:crossAx val="453917424"/>
        <c:crosses val="autoZero"/>
        <c:auto val="1"/>
        <c:lblAlgn val="ctr"/>
        <c:lblOffset val="100"/>
        <c:noMultiLvlLbl val="0"/>
      </c:catAx>
      <c:valAx>
        <c:axId val="45391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defRPr>
            </a:pPr>
            <a:endParaRPr lang="es-US"/>
          </a:p>
        </c:txPr>
        <c:crossAx val="45391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fia Pro Light" charset="0"/>
              <a:ea typeface="Sofia Pro Light" charset="0"/>
              <a:cs typeface="Sofia Pro Light" charset="0"/>
            </a:defRPr>
          </a:pPr>
          <a:endParaRPr lang="es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600" b="0" i="0">
          <a:solidFill>
            <a:schemeClr val="tx1">
              <a:lumMod val="65000"/>
              <a:lumOff val="35000"/>
            </a:schemeClr>
          </a:solidFill>
          <a:latin typeface="Sofia Pro Light" charset="0"/>
          <a:ea typeface="Sofia Pro Light" charset="0"/>
          <a:cs typeface="Sofia Pro Light" charset="0"/>
        </a:defRPr>
      </a:pPr>
      <a:endParaRPr lang="es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735394186838E-2"/>
          <c:y val="0.10757175237491701"/>
          <c:w val="0.93856226305045198"/>
          <c:h val="0.74969065685106695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Libranzas</c:v>
                </c:pt>
              </c:strCache>
            </c:strRef>
          </c:tx>
          <c:spPr>
            <a:ln w="4762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Hoja1!$B$2:$L$2</c:f>
              <c:numCache>
                <c:formatCode>0.0%</c:formatCode>
                <c:ptCount val="11"/>
                <c:pt idx="0">
                  <c:v>2.3266219239373602E-2</c:v>
                </c:pt>
                <c:pt idx="1">
                  <c:v>2.0645709430756162E-2</c:v>
                </c:pt>
                <c:pt idx="2">
                  <c:v>1.9868852459016394E-2</c:v>
                </c:pt>
                <c:pt idx="3">
                  <c:v>2.0094936708860759E-2</c:v>
                </c:pt>
                <c:pt idx="4">
                  <c:v>2.0588235294117647E-2</c:v>
                </c:pt>
                <c:pt idx="5">
                  <c:v>1.9815343684277186E-2</c:v>
                </c:pt>
                <c:pt idx="6">
                  <c:v>1.8484619591008111E-2</c:v>
                </c:pt>
                <c:pt idx="7">
                  <c:v>2.0371185687393243E-2</c:v>
                </c:pt>
                <c:pt idx="8">
                  <c:v>2.47E-2</c:v>
                </c:pt>
                <c:pt idx="9">
                  <c:v>2.6304066548728272E-2</c:v>
                </c:pt>
                <c:pt idx="10">
                  <c:v>2.5195005890641602E-2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E5-AD45-B942-271EB94542B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Vehículos</c:v>
                </c:pt>
              </c:strCache>
            </c:strRef>
          </c:tx>
          <c:spPr>
            <a:ln w="47625" cap="rnd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2.6234567901234795E-2"/>
                  <c:y val="-5.536053334121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Hoja1!$B$3:$L$3</c:f>
              <c:numCache>
                <c:formatCode>0.0%</c:formatCode>
                <c:ptCount val="11"/>
                <c:pt idx="0">
                  <c:v>7.2887323943661972E-2</c:v>
                </c:pt>
                <c:pt idx="1">
                  <c:v>7.0348837209302323E-2</c:v>
                </c:pt>
                <c:pt idx="2">
                  <c:v>4.6689303904923603E-2</c:v>
                </c:pt>
                <c:pt idx="3">
                  <c:v>4.306666666666667E-2</c:v>
                </c:pt>
                <c:pt idx="4">
                  <c:v>5.1973684210526318E-2</c:v>
                </c:pt>
                <c:pt idx="5">
                  <c:v>6.3524774977108983E-2</c:v>
                </c:pt>
                <c:pt idx="6">
                  <c:v>5.1546886950145754E-2</c:v>
                </c:pt>
                <c:pt idx="7">
                  <c:v>5.3052995777404417E-2</c:v>
                </c:pt>
                <c:pt idx="8">
                  <c:v>6.0299999999999999E-2</c:v>
                </c:pt>
                <c:pt idx="9">
                  <c:v>7.8036946570115423E-2</c:v>
                </c:pt>
                <c:pt idx="10">
                  <c:v>7.2613177394632147E-2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E5-AD45-B942-271EB94542B7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Tarjetas de crédito</c:v>
                </c:pt>
              </c:strCache>
            </c:strRef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7.7160493827161626E-3"/>
                  <c:y val="3.610469565731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5"/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Hoja1!$B$4:$L$4</c:f>
              <c:numCache>
                <c:formatCode>0.0%</c:formatCode>
                <c:ptCount val="11"/>
                <c:pt idx="0">
                  <c:v>8.0935672514619875E-2</c:v>
                </c:pt>
                <c:pt idx="1">
                  <c:v>6.6739367502726285E-2</c:v>
                </c:pt>
                <c:pt idx="2">
                  <c:v>4.7752808988764044E-2</c:v>
                </c:pt>
                <c:pt idx="3">
                  <c:v>4.87256371814093E-2</c:v>
                </c:pt>
                <c:pt idx="4">
                  <c:v>5.2291666666666667E-2</c:v>
                </c:pt>
                <c:pt idx="5">
                  <c:v>5.0921863762321759E-2</c:v>
                </c:pt>
                <c:pt idx="6">
                  <c:v>5.327577729088917E-2</c:v>
                </c:pt>
                <c:pt idx="7">
                  <c:v>5.5959738812675235E-2</c:v>
                </c:pt>
                <c:pt idx="8">
                  <c:v>6.2600000000000003E-2</c:v>
                </c:pt>
                <c:pt idx="9">
                  <c:v>7.1377068031645716E-2</c:v>
                </c:pt>
                <c:pt idx="10">
                  <c:v>5.9543916881904607E-2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E5-AD45-B942-271EB94542B7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Cupos Rotativos</c:v>
                </c:pt>
              </c:strCache>
            </c:strRef>
          </c:tx>
          <c:spPr>
            <a:ln w="47625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4"/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Hoja1!$B$5:$L$5</c:f>
              <c:numCache>
                <c:formatCode>0.0%</c:formatCode>
                <c:ptCount val="11"/>
                <c:pt idx="0">
                  <c:v>7.2988505747126439E-2</c:v>
                </c:pt>
                <c:pt idx="1">
                  <c:v>6.5797101449275364E-2</c:v>
                </c:pt>
                <c:pt idx="2">
                  <c:v>4.8333333333333332E-2</c:v>
                </c:pt>
                <c:pt idx="3">
                  <c:v>5.6584362139917695E-2</c:v>
                </c:pt>
                <c:pt idx="4">
                  <c:v>5.7142857142857141E-2</c:v>
                </c:pt>
                <c:pt idx="5">
                  <c:v>5.3858094863980382E-2</c:v>
                </c:pt>
                <c:pt idx="6">
                  <c:v>5.249470355435637E-2</c:v>
                </c:pt>
                <c:pt idx="7">
                  <c:v>5.3574833894400833E-2</c:v>
                </c:pt>
                <c:pt idx="8">
                  <c:v>0.06</c:v>
                </c:pt>
                <c:pt idx="9">
                  <c:v>7.4068465223669347E-2</c:v>
                </c:pt>
                <c:pt idx="10">
                  <c:v>6.2840255337748258E-2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7E5-AD45-B942-271EB94542B7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Libre Inversión</c:v>
                </c:pt>
              </c:strCache>
            </c:strRef>
          </c:tx>
          <c:spPr>
            <a:ln w="47625" cap="rnd" cmpd="sng" algn="ctr">
              <a:solidFill>
                <a:schemeClr val="accent3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3.0864197530865328E-3"/>
                  <c:y val="-1.4441878262926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7E5-AD45-B942-271EB9454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Sofia Pro Light" charset="0"/>
                    <a:ea typeface="Sofia Pro Light" charset="0"/>
                    <a:cs typeface="Sofia Pro Light" charset="0"/>
                  </a:defRPr>
                </a:pPr>
                <a:endParaRPr lang="es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Hoja1!$B$1:$L$1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Hoja1!$B$6:$L$6</c:f>
              <c:numCache>
                <c:formatCode>0.0%</c:formatCode>
                <c:ptCount val="11"/>
                <c:pt idx="0">
                  <c:v>9.3168168168168169E-2</c:v>
                </c:pt>
                <c:pt idx="1">
                  <c:v>9.9549143372407584E-2</c:v>
                </c:pt>
                <c:pt idx="2">
                  <c:v>6.5013286093888401E-2</c:v>
                </c:pt>
                <c:pt idx="3">
                  <c:v>5.6419153365718247E-2</c:v>
                </c:pt>
                <c:pt idx="4">
                  <c:v>6.8471337579617833E-2</c:v>
                </c:pt>
                <c:pt idx="5">
                  <c:v>5.4749013932196569E-2</c:v>
                </c:pt>
                <c:pt idx="6">
                  <c:v>6.3847078553107783E-2</c:v>
                </c:pt>
                <c:pt idx="7">
                  <c:v>6.2398041354989983E-2</c:v>
                </c:pt>
                <c:pt idx="8">
                  <c:v>6.6500000000000004E-2</c:v>
                </c:pt>
                <c:pt idx="9">
                  <c:v>7.7457669923970393E-2</c:v>
                </c:pt>
                <c:pt idx="10">
                  <c:v>7.0620674463285987E-2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7E5-AD45-B942-271EB9454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3915104"/>
        <c:axId val="453917424"/>
      </c:lineChart>
      <c:catAx>
        <c:axId val="45391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defRPr>
            </a:pPr>
            <a:endParaRPr lang="es-US"/>
          </a:p>
        </c:txPr>
        <c:crossAx val="453917424"/>
        <c:crosses val="autoZero"/>
        <c:auto val="1"/>
        <c:lblAlgn val="ctr"/>
        <c:lblOffset val="100"/>
        <c:noMultiLvlLbl val="0"/>
      </c:catAx>
      <c:valAx>
        <c:axId val="45391742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45391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fia Pro Light" charset="0"/>
              <a:ea typeface="Sofia Pro Light" charset="0"/>
              <a:cs typeface="Sofia Pro Light" charset="0"/>
            </a:defRPr>
          </a:pPr>
          <a:endParaRPr lang="es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600" b="0" i="0">
          <a:solidFill>
            <a:schemeClr val="tx1">
              <a:lumMod val="65000"/>
              <a:lumOff val="35000"/>
            </a:schemeClr>
          </a:solidFill>
          <a:latin typeface="Sofia Pro Light" charset="0"/>
          <a:ea typeface="Sofia Pro Light" charset="0"/>
          <a:cs typeface="Sofia Pro Light" charset="0"/>
        </a:defRPr>
      </a:pPr>
      <a:endParaRPr lang="es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BA343-92EA-4ED2-A41F-EE668FF662BB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9C066C-BBD7-4403-BE96-3A39ED4A5DBD}">
      <dgm:prSet custT="1"/>
      <dgm:spPr>
        <a:noFill/>
        <a:ln w="38100" cap="flat" cmpd="sng" algn="ctr">
          <a:noFill/>
          <a:prstDash val="solid"/>
        </a:ln>
        <a:effectLst/>
      </dgm:spPr>
      <dgm:t>
        <a:bodyPr spcFirstLastPara="0" vert="horz" wrap="square" lIns="116514" tIns="122302" rIns="116514" bIns="122302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Ingresos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tope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determinados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la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inversión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gm:t>
    </dgm:pt>
    <dgm:pt modelId="{B01D60CF-4F31-4C66-BF08-F6C101997F0D}" type="parTrans" cxnId="{817B458F-B236-4BB8-BAB5-D5C30A448307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DA58853E-715C-49DA-9251-BC36F56B869C}" type="sibTrans" cxnId="{817B458F-B236-4BB8-BAB5-D5C30A448307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600" b="0">
            <a:solidFill>
              <a:schemeClr val="tx1"/>
            </a:solidFill>
          </a:endParaRPr>
        </a:p>
      </dgm:t>
    </dgm:pt>
    <dgm:pt modelId="{8D44089B-AE7B-4CCB-8B2D-D895CF96690C}">
      <dgm:prSet custT="1"/>
      <dgm:spPr>
        <a:noFill/>
        <a:ln w="38100" cap="flat" cmpd="sng" algn="ctr">
          <a:noFill/>
          <a:prstDash val="solid"/>
        </a:ln>
        <a:effectLst/>
      </dgm:spPr>
      <dgm:t>
        <a:bodyPr spcFirstLastPara="0" vert="horz" wrap="square" lIns="116514" tIns="122302" rIns="116514" bIns="122302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Margen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financiero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limitado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tasas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interés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gm:t>
    </dgm:pt>
    <dgm:pt modelId="{2A5CFC05-8833-4458-8AB4-D72C9582F854}" type="parTrans" cxnId="{60A087C7-CE17-4405-BE13-F04807BB9CCA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08133410-D10D-479A-8FEC-A2A74C6F86D0}" type="sibTrans" cxnId="{60A087C7-CE17-4405-BE13-F04807BB9CCA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600" b="0">
            <a:solidFill>
              <a:schemeClr val="tx1"/>
            </a:solidFill>
          </a:endParaRPr>
        </a:p>
      </dgm:t>
    </dgm:pt>
    <dgm:pt modelId="{86CEE03A-99FF-4140-909D-19201E878F41}">
      <dgm:prSet custT="1"/>
      <dgm:spPr>
        <a:noFill/>
        <a:ln w="38100" cap="flat" cmpd="sng" algn="ctr">
          <a:noFill/>
          <a:prstDash val="solid"/>
        </a:ln>
        <a:effectLst/>
      </dgm:spPr>
      <dgm:t>
        <a:bodyPr spcFirstLastPara="0" vert="horz" wrap="square" lIns="116514" tIns="122302" rIns="116514" bIns="122302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Requiere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una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escala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operaciones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que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cubra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costos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fijos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operación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307E1018-2B17-431A-91A9-D7D7D3DCF9F6}" type="parTrans" cxnId="{E13C93AD-C2EB-40BC-A3A8-3915DDC59623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A7254BCD-9154-41FB-BDBA-C940EFAD2A16}" type="sibTrans" cxnId="{E13C93AD-C2EB-40BC-A3A8-3915DDC59623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600" b="0">
            <a:solidFill>
              <a:schemeClr val="tx1"/>
            </a:solidFill>
          </a:endParaRPr>
        </a:p>
      </dgm:t>
    </dgm:pt>
    <dgm:pt modelId="{FDD950B2-7E8E-4854-AB82-8B3B4B9165D5}">
      <dgm:prSet custT="1"/>
      <dgm:spPr>
        <a:noFill/>
        <a:ln w="38100" cap="flat" cmpd="sng" algn="ctr">
          <a:noFill/>
          <a:prstDash val="solid"/>
        </a:ln>
        <a:effectLst/>
      </dgm:spPr>
      <dgm:t>
        <a:bodyPr spcFirstLastPara="0" vert="horz" wrap="square" lIns="116514" tIns="122302" rIns="116514" bIns="122302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Control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regulatorio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para la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captación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recursos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lo que hay que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contar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con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acceso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fondeo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gm:t>
    </dgm:pt>
    <dgm:pt modelId="{63E8D26A-6A57-4244-A9DF-F3A27BFD9C24}" type="parTrans" cxnId="{32CD3AA5-AFD7-4986-8127-7978017C22EE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EA560715-8870-429A-A0EF-097506918390}" type="sibTrans" cxnId="{32CD3AA5-AFD7-4986-8127-7978017C22EE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600" b="0">
            <a:solidFill>
              <a:schemeClr val="tx1"/>
            </a:solidFill>
          </a:endParaRPr>
        </a:p>
      </dgm:t>
    </dgm:pt>
    <dgm:pt modelId="{CF269423-A312-47E9-A54C-F7BE42171038}">
      <dgm:prSet custT="1"/>
      <dgm:spPr>
        <a:noFill/>
        <a:ln w="38100" cap="flat" cmpd="sng" algn="ctr">
          <a:noFill/>
          <a:prstDash val="solid"/>
        </a:ln>
        <a:effectLst/>
      </dgm:spPr>
      <dgm:t>
        <a:bodyPr spcFirstLastPara="0" vert="horz" wrap="square" lIns="116514" tIns="122302" rIns="116514" bIns="122302" numCol="1" spcCol="1270" anchor="ctr" anchorCtr="0"/>
        <a:lstStyle/>
        <a:p>
          <a:r>
            <a:rPr lang="en-US" sz="1800" b="0" kern="1200" dirty="0" err="1">
              <a:solidFill>
                <a:srgbClr val="0070C0"/>
              </a:solidFill>
            </a:rPr>
            <a:t>Requiere</a:t>
          </a:r>
          <a:r>
            <a:rPr lang="en-US" sz="1800" b="0" kern="1200" dirty="0">
              <a:solidFill>
                <a:srgbClr val="0070C0"/>
              </a:solidFill>
            </a:rPr>
            <a:t> de un </a:t>
          </a:r>
          <a:r>
            <a:rPr lang="en-US" sz="1800" b="0" kern="1200" dirty="0" err="1">
              <a:solidFill>
                <a:srgbClr val="0070C0"/>
              </a:solidFill>
            </a:rPr>
            <a:t>conocimiento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especializado</a:t>
          </a:r>
          <a:r>
            <a:rPr lang="en-US" sz="1800" b="0" kern="1200" dirty="0">
              <a:solidFill>
                <a:srgbClr val="0070C0"/>
              </a:solidFill>
            </a:rPr>
            <a:t> y </a:t>
          </a:r>
          <a:r>
            <a:rPr lang="en-US" sz="1800" b="0" kern="1200" dirty="0" err="1">
              <a:solidFill>
                <a:srgbClr val="0070C0"/>
              </a:solidFill>
            </a:rPr>
            <a:t>una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adecuada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gestión</a:t>
          </a:r>
          <a:r>
            <a:rPr lang="en-US" sz="1800" b="0" kern="1200" dirty="0">
              <a:solidFill>
                <a:srgbClr val="0070C0"/>
              </a:solidFill>
            </a:rPr>
            <a:t> integral del </a:t>
          </a:r>
          <a:r>
            <a:rPr lang="en-US" sz="1800" b="0" kern="1200" dirty="0" err="1">
              <a:solidFill>
                <a:srgbClr val="0070C0"/>
              </a:solidFill>
            </a:rPr>
            <a:t>riesgo</a:t>
          </a:r>
          <a:r>
            <a:rPr lang="en-US" sz="1800" b="0" kern="1200" dirty="0">
              <a:solidFill>
                <a:srgbClr val="0070C0"/>
              </a:solidFill>
            </a:rPr>
            <a:t>.</a:t>
          </a:r>
        </a:p>
      </dgm:t>
    </dgm:pt>
    <dgm:pt modelId="{A655017E-B11F-4338-A52A-4EF0EA61F5DF}" type="parTrans" cxnId="{B71FF42D-22C5-4DCF-93A9-6F5A71A9FD3B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64AA6A9C-178B-4CD9-AD7B-1D9C59EE1700}" type="sibTrans" cxnId="{B71FF42D-22C5-4DCF-93A9-6F5A71A9FD3B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99B4A492-308F-4A1A-AA93-E99423F925BD}">
      <dgm:prSet custT="1"/>
      <dgm:spPr>
        <a:noFill/>
        <a:ln>
          <a:noFill/>
        </a:ln>
        <a:effectLst/>
      </dgm:spPr>
      <dgm:t>
        <a:bodyPr/>
        <a:lstStyle/>
        <a:p>
          <a:r>
            <a:rPr lang="en-US" sz="1800" b="0" dirty="0">
              <a:solidFill>
                <a:srgbClr val="0070C0"/>
              </a:solidFill>
            </a:rPr>
            <a:t>El </a:t>
          </a:r>
          <a:r>
            <a:rPr lang="en-US" sz="1800" b="0" dirty="0" err="1">
              <a:solidFill>
                <a:srgbClr val="0070C0"/>
              </a:solidFill>
            </a:rPr>
            <a:t>negocio</a:t>
          </a:r>
          <a:r>
            <a:rPr lang="en-US" sz="1800" b="0" dirty="0">
              <a:solidFill>
                <a:srgbClr val="0070C0"/>
              </a:solidFill>
            </a:rPr>
            <a:t> </a:t>
          </a:r>
          <a:r>
            <a:rPr lang="en-US" sz="1800" b="0" dirty="0" err="1">
              <a:solidFill>
                <a:srgbClr val="0070C0"/>
              </a:solidFill>
            </a:rPr>
            <a:t>financiero</a:t>
          </a:r>
          <a:r>
            <a:rPr lang="en-US" sz="1800" b="0" dirty="0">
              <a:solidFill>
                <a:srgbClr val="0070C0"/>
              </a:solidFill>
            </a:rPr>
            <a:t> </a:t>
          </a:r>
          <a:r>
            <a:rPr lang="en-US" sz="1800" b="0" dirty="0" err="1">
              <a:solidFill>
                <a:srgbClr val="0070C0"/>
              </a:solidFill>
            </a:rPr>
            <a:t>cuenta</a:t>
          </a:r>
          <a:r>
            <a:rPr lang="en-US" sz="1800" b="0" dirty="0">
              <a:solidFill>
                <a:srgbClr val="0070C0"/>
              </a:solidFill>
            </a:rPr>
            <a:t> con </a:t>
          </a:r>
          <a:r>
            <a:rPr lang="en-US" sz="1800" b="0" dirty="0" err="1">
              <a:solidFill>
                <a:srgbClr val="0070C0"/>
              </a:solidFill>
            </a:rPr>
            <a:t>varias</a:t>
          </a:r>
          <a:r>
            <a:rPr lang="en-US" sz="1800" b="0" dirty="0">
              <a:solidFill>
                <a:srgbClr val="0070C0"/>
              </a:solidFill>
            </a:rPr>
            <a:t> </a:t>
          </a:r>
          <a:r>
            <a:rPr lang="en-US" sz="1800" b="0" dirty="0" err="1">
              <a:solidFill>
                <a:srgbClr val="0070C0"/>
              </a:solidFill>
            </a:rPr>
            <a:t>restricciones</a:t>
          </a:r>
          <a:r>
            <a:rPr lang="en-US" sz="1800" b="0" dirty="0">
              <a:solidFill>
                <a:srgbClr val="0070C0"/>
              </a:solidFill>
            </a:rPr>
            <a:t> de </a:t>
          </a:r>
          <a:r>
            <a:rPr lang="en-US" sz="1800" b="0" dirty="0" err="1">
              <a:solidFill>
                <a:srgbClr val="0070C0"/>
              </a:solidFill>
            </a:rPr>
            <a:t>acceso</a:t>
          </a:r>
          <a:r>
            <a:rPr lang="en-US" sz="1800" b="0" dirty="0">
              <a:solidFill>
                <a:srgbClr val="0070C0"/>
              </a:solidFill>
            </a:rPr>
            <a:t>:</a:t>
          </a:r>
        </a:p>
      </dgm:t>
    </dgm:pt>
    <dgm:pt modelId="{CD32C559-FA3E-4171-AA6D-F8AC400FE0AA}" type="sibTrans" cxnId="{7F5F0063-313A-4235-9072-64B7DD7A49C0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600" b="0">
            <a:solidFill>
              <a:schemeClr val="tx1"/>
            </a:solidFill>
          </a:endParaRPr>
        </a:p>
      </dgm:t>
    </dgm:pt>
    <dgm:pt modelId="{227198E6-A550-42D0-96EC-DCF9527E00B7}" type="parTrans" cxnId="{7F5F0063-313A-4235-9072-64B7DD7A49C0}">
      <dgm:prSet/>
      <dgm:spPr/>
      <dgm:t>
        <a:bodyPr/>
        <a:lstStyle/>
        <a:p>
          <a:endParaRPr lang="en-US" sz="2000" b="0">
            <a:solidFill>
              <a:schemeClr val="tx1"/>
            </a:solidFill>
          </a:endParaRPr>
        </a:p>
      </dgm:t>
    </dgm:pt>
    <dgm:pt modelId="{AC92D0FD-19C7-894E-8940-8C69B6010A1C}" type="pres">
      <dgm:prSet presAssocID="{E8DBA343-92EA-4ED2-A41F-EE668FF662BB}" presName="Name0" presStyleCnt="0">
        <dgm:presLayoutVars>
          <dgm:dir/>
          <dgm:resizeHandles val="exact"/>
        </dgm:presLayoutVars>
      </dgm:prSet>
      <dgm:spPr/>
    </dgm:pt>
    <dgm:pt modelId="{C1871A50-2B41-8745-AC52-B8EFE2DF3028}" type="pres">
      <dgm:prSet presAssocID="{99B4A492-308F-4A1A-AA93-E99423F925BD}" presName="node" presStyleLbl="node1" presStyleIdx="0" presStyleCnt="6">
        <dgm:presLayoutVars>
          <dgm:bulletEnabled val="1"/>
        </dgm:presLayoutVars>
      </dgm:prSet>
      <dgm:spPr/>
    </dgm:pt>
    <dgm:pt modelId="{B05F6C5C-AEC5-484E-844F-0151A4E8C8F5}" type="pres">
      <dgm:prSet presAssocID="{CD32C559-FA3E-4171-AA6D-F8AC400FE0AA}" presName="sibTrans" presStyleLbl="sibTrans1D1" presStyleIdx="0" presStyleCnt="5"/>
      <dgm:spPr/>
    </dgm:pt>
    <dgm:pt modelId="{4A37F74E-0053-8A46-B16A-A325AB2141F1}" type="pres">
      <dgm:prSet presAssocID="{CD32C559-FA3E-4171-AA6D-F8AC400FE0AA}" presName="connectorText" presStyleLbl="sibTrans1D1" presStyleIdx="0" presStyleCnt="5"/>
      <dgm:spPr/>
    </dgm:pt>
    <dgm:pt modelId="{733F4F33-809C-6944-82B8-8A3DAE62ACED}" type="pres">
      <dgm:prSet presAssocID="{6F9C066C-BBD7-4403-BE96-3A39ED4A5DBD}" presName="node" presStyleLbl="node1" presStyleIdx="1" presStyleCnt="6">
        <dgm:presLayoutVars>
          <dgm:bulletEnabled val="1"/>
        </dgm:presLayoutVars>
      </dgm:prSet>
      <dgm:spPr>
        <a:xfrm>
          <a:off x="3616722" y="3104"/>
          <a:ext cx="2377800" cy="1426680"/>
        </a:xfrm>
        <a:prstGeom prst="rect">
          <a:avLst/>
        </a:prstGeom>
      </dgm:spPr>
    </dgm:pt>
    <dgm:pt modelId="{41F69FA6-95FB-CE47-9DD6-B70126F36A19}" type="pres">
      <dgm:prSet presAssocID="{DA58853E-715C-49DA-9251-BC36F56B869C}" presName="sibTrans" presStyleLbl="sibTrans1D1" presStyleIdx="1" presStyleCnt="5"/>
      <dgm:spPr/>
    </dgm:pt>
    <dgm:pt modelId="{0EA283DF-C197-7C40-A545-6B6135DDD755}" type="pres">
      <dgm:prSet presAssocID="{DA58853E-715C-49DA-9251-BC36F56B869C}" presName="connectorText" presStyleLbl="sibTrans1D1" presStyleIdx="1" presStyleCnt="5"/>
      <dgm:spPr/>
    </dgm:pt>
    <dgm:pt modelId="{84442E80-58A1-7A49-90DA-AF217863E1ED}" type="pres">
      <dgm:prSet presAssocID="{8D44089B-AE7B-4CCB-8B2D-D895CF96690C}" presName="node" presStyleLbl="node1" presStyleIdx="2" presStyleCnt="6">
        <dgm:presLayoutVars>
          <dgm:bulletEnabled val="1"/>
        </dgm:presLayoutVars>
      </dgm:prSet>
      <dgm:spPr>
        <a:xfrm>
          <a:off x="692027" y="1976678"/>
          <a:ext cx="2377800" cy="1426680"/>
        </a:xfrm>
        <a:prstGeom prst="rect">
          <a:avLst/>
        </a:prstGeom>
      </dgm:spPr>
    </dgm:pt>
    <dgm:pt modelId="{D8E72D0E-0777-C44E-AAD3-B581978C8A90}" type="pres">
      <dgm:prSet presAssocID="{08133410-D10D-479A-8FEC-A2A74C6F86D0}" presName="sibTrans" presStyleLbl="sibTrans1D1" presStyleIdx="2" presStyleCnt="5"/>
      <dgm:spPr/>
    </dgm:pt>
    <dgm:pt modelId="{DADA4BC9-B226-DD4B-994A-1983747FF7E5}" type="pres">
      <dgm:prSet presAssocID="{08133410-D10D-479A-8FEC-A2A74C6F86D0}" presName="connectorText" presStyleLbl="sibTrans1D1" presStyleIdx="2" presStyleCnt="5"/>
      <dgm:spPr/>
    </dgm:pt>
    <dgm:pt modelId="{1FF8BD95-7F45-7C47-9808-29672E243F91}" type="pres">
      <dgm:prSet presAssocID="{86CEE03A-99FF-4140-909D-19201E878F41}" presName="node" presStyleLbl="node1" presStyleIdx="3" presStyleCnt="6">
        <dgm:presLayoutVars>
          <dgm:bulletEnabled val="1"/>
        </dgm:presLayoutVars>
      </dgm:prSet>
      <dgm:spPr>
        <a:xfrm>
          <a:off x="3616722" y="1976678"/>
          <a:ext cx="2377800" cy="1426680"/>
        </a:xfrm>
        <a:prstGeom prst="rect">
          <a:avLst/>
        </a:prstGeom>
      </dgm:spPr>
    </dgm:pt>
    <dgm:pt modelId="{1EF8D528-A025-9B40-A8F0-5077E10EDF9A}" type="pres">
      <dgm:prSet presAssocID="{A7254BCD-9154-41FB-BDBA-C940EFAD2A16}" presName="sibTrans" presStyleLbl="sibTrans1D1" presStyleIdx="3" presStyleCnt="5"/>
      <dgm:spPr/>
    </dgm:pt>
    <dgm:pt modelId="{EFB83713-9BD7-644D-AB4C-DBD9DEF4B185}" type="pres">
      <dgm:prSet presAssocID="{A7254BCD-9154-41FB-BDBA-C940EFAD2A16}" presName="connectorText" presStyleLbl="sibTrans1D1" presStyleIdx="3" presStyleCnt="5"/>
      <dgm:spPr/>
    </dgm:pt>
    <dgm:pt modelId="{329F4B41-BF5A-DE4F-B31C-CC7CE33E4D4E}" type="pres">
      <dgm:prSet presAssocID="{FDD950B2-7E8E-4854-AB82-8B3B4B9165D5}" presName="node" presStyleLbl="node1" presStyleIdx="4" presStyleCnt="6">
        <dgm:presLayoutVars>
          <dgm:bulletEnabled val="1"/>
        </dgm:presLayoutVars>
      </dgm:prSet>
      <dgm:spPr>
        <a:xfrm>
          <a:off x="692027" y="3950252"/>
          <a:ext cx="2377800" cy="1426680"/>
        </a:xfrm>
        <a:prstGeom prst="rect">
          <a:avLst/>
        </a:prstGeom>
      </dgm:spPr>
    </dgm:pt>
    <dgm:pt modelId="{E70C60CC-B95F-BB4A-B93A-20751B8775C9}" type="pres">
      <dgm:prSet presAssocID="{EA560715-8870-429A-A0EF-097506918390}" presName="sibTrans" presStyleLbl="sibTrans1D1" presStyleIdx="4" presStyleCnt="5"/>
      <dgm:spPr/>
    </dgm:pt>
    <dgm:pt modelId="{E4ECA153-6ABB-7146-B387-6DB5DB9286B7}" type="pres">
      <dgm:prSet presAssocID="{EA560715-8870-429A-A0EF-097506918390}" presName="connectorText" presStyleLbl="sibTrans1D1" presStyleIdx="4" presStyleCnt="5"/>
      <dgm:spPr/>
    </dgm:pt>
    <dgm:pt modelId="{DFE5FB26-8DDD-CB45-B4CE-A5115A9BACDD}" type="pres">
      <dgm:prSet presAssocID="{CF269423-A312-47E9-A54C-F7BE42171038}" presName="node" presStyleLbl="node1" presStyleIdx="5" presStyleCnt="6">
        <dgm:presLayoutVars>
          <dgm:bulletEnabled val="1"/>
        </dgm:presLayoutVars>
      </dgm:prSet>
      <dgm:spPr>
        <a:xfrm>
          <a:off x="3616722" y="3950252"/>
          <a:ext cx="2377800" cy="1426680"/>
        </a:xfrm>
        <a:prstGeom prst="rect">
          <a:avLst/>
        </a:prstGeom>
      </dgm:spPr>
    </dgm:pt>
  </dgm:ptLst>
  <dgm:cxnLst>
    <dgm:cxn modelId="{C656F204-92B0-F04A-9777-D06B3EC2A802}" type="presOf" srcId="{A7254BCD-9154-41FB-BDBA-C940EFAD2A16}" destId="{EFB83713-9BD7-644D-AB4C-DBD9DEF4B185}" srcOrd="1" destOrd="0" presId="urn:microsoft.com/office/officeart/2016/7/layout/RepeatingBendingProcessNew"/>
    <dgm:cxn modelId="{162B2D0C-F82A-8D45-8AE2-4B36FE816FD0}" type="presOf" srcId="{CD32C559-FA3E-4171-AA6D-F8AC400FE0AA}" destId="{4A37F74E-0053-8A46-B16A-A325AB2141F1}" srcOrd="1" destOrd="0" presId="urn:microsoft.com/office/officeart/2016/7/layout/RepeatingBendingProcessNew"/>
    <dgm:cxn modelId="{5BE9D114-0754-1445-9BF1-FA3463517AC6}" type="presOf" srcId="{EA560715-8870-429A-A0EF-097506918390}" destId="{E4ECA153-6ABB-7146-B387-6DB5DB9286B7}" srcOrd="1" destOrd="0" presId="urn:microsoft.com/office/officeart/2016/7/layout/RepeatingBendingProcessNew"/>
    <dgm:cxn modelId="{36DAD616-4AEF-F645-959F-BCE5484D3392}" type="presOf" srcId="{EA560715-8870-429A-A0EF-097506918390}" destId="{E70C60CC-B95F-BB4A-B93A-20751B8775C9}" srcOrd="0" destOrd="0" presId="urn:microsoft.com/office/officeart/2016/7/layout/RepeatingBendingProcessNew"/>
    <dgm:cxn modelId="{B71FF42D-22C5-4DCF-93A9-6F5A71A9FD3B}" srcId="{E8DBA343-92EA-4ED2-A41F-EE668FF662BB}" destId="{CF269423-A312-47E9-A54C-F7BE42171038}" srcOrd="5" destOrd="0" parTransId="{A655017E-B11F-4338-A52A-4EF0EA61F5DF}" sibTransId="{64AA6A9C-178B-4CD9-AD7B-1D9C59EE1700}"/>
    <dgm:cxn modelId="{77D1BE32-E010-9C43-B0BF-D769C54CC694}" type="presOf" srcId="{CD32C559-FA3E-4171-AA6D-F8AC400FE0AA}" destId="{B05F6C5C-AEC5-484E-844F-0151A4E8C8F5}" srcOrd="0" destOrd="0" presId="urn:microsoft.com/office/officeart/2016/7/layout/RepeatingBendingProcessNew"/>
    <dgm:cxn modelId="{99F3B140-C6F1-8740-A3EA-C0581465EC08}" type="presOf" srcId="{E8DBA343-92EA-4ED2-A41F-EE668FF662BB}" destId="{AC92D0FD-19C7-894E-8940-8C69B6010A1C}" srcOrd="0" destOrd="0" presId="urn:microsoft.com/office/officeart/2016/7/layout/RepeatingBendingProcessNew"/>
    <dgm:cxn modelId="{7F5F0063-313A-4235-9072-64B7DD7A49C0}" srcId="{E8DBA343-92EA-4ED2-A41F-EE668FF662BB}" destId="{99B4A492-308F-4A1A-AA93-E99423F925BD}" srcOrd="0" destOrd="0" parTransId="{227198E6-A550-42D0-96EC-DCF9527E00B7}" sibTransId="{CD32C559-FA3E-4171-AA6D-F8AC400FE0AA}"/>
    <dgm:cxn modelId="{32F6E77D-7F93-D54F-8C95-640BB0D27B14}" type="presOf" srcId="{86CEE03A-99FF-4140-909D-19201E878F41}" destId="{1FF8BD95-7F45-7C47-9808-29672E243F91}" srcOrd="0" destOrd="0" presId="urn:microsoft.com/office/officeart/2016/7/layout/RepeatingBendingProcessNew"/>
    <dgm:cxn modelId="{459BE87F-DEDC-A043-8F9D-B460800F363D}" type="presOf" srcId="{A7254BCD-9154-41FB-BDBA-C940EFAD2A16}" destId="{1EF8D528-A025-9B40-A8F0-5077E10EDF9A}" srcOrd="0" destOrd="0" presId="urn:microsoft.com/office/officeart/2016/7/layout/RepeatingBendingProcessNew"/>
    <dgm:cxn modelId="{CAA58B8A-CAFA-D24B-8CBE-E78A7740C43B}" type="presOf" srcId="{08133410-D10D-479A-8FEC-A2A74C6F86D0}" destId="{D8E72D0E-0777-C44E-AAD3-B581978C8A90}" srcOrd="0" destOrd="0" presId="urn:microsoft.com/office/officeart/2016/7/layout/RepeatingBendingProcessNew"/>
    <dgm:cxn modelId="{817B458F-B236-4BB8-BAB5-D5C30A448307}" srcId="{E8DBA343-92EA-4ED2-A41F-EE668FF662BB}" destId="{6F9C066C-BBD7-4403-BE96-3A39ED4A5DBD}" srcOrd="1" destOrd="0" parTransId="{B01D60CF-4F31-4C66-BF08-F6C101997F0D}" sibTransId="{DA58853E-715C-49DA-9251-BC36F56B869C}"/>
    <dgm:cxn modelId="{8E7EB592-608A-904C-9F5E-FCB9DFA525B8}" type="presOf" srcId="{FDD950B2-7E8E-4854-AB82-8B3B4B9165D5}" destId="{329F4B41-BF5A-DE4F-B31C-CC7CE33E4D4E}" srcOrd="0" destOrd="0" presId="urn:microsoft.com/office/officeart/2016/7/layout/RepeatingBendingProcessNew"/>
    <dgm:cxn modelId="{4829299D-EC66-E044-B1E1-521EEB918D77}" type="presOf" srcId="{8D44089B-AE7B-4CCB-8B2D-D895CF96690C}" destId="{84442E80-58A1-7A49-90DA-AF217863E1ED}" srcOrd="0" destOrd="0" presId="urn:microsoft.com/office/officeart/2016/7/layout/RepeatingBendingProcessNew"/>
    <dgm:cxn modelId="{32CD3AA5-AFD7-4986-8127-7978017C22EE}" srcId="{E8DBA343-92EA-4ED2-A41F-EE668FF662BB}" destId="{FDD950B2-7E8E-4854-AB82-8B3B4B9165D5}" srcOrd="4" destOrd="0" parTransId="{63E8D26A-6A57-4244-A9DF-F3A27BFD9C24}" sibTransId="{EA560715-8870-429A-A0EF-097506918390}"/>
    <dgm:cxn modelId="{CB3992A8-0625-504A-BC33-CBF32DFF2B23}" type="presOf" srcId="{99B4A492-308F-4A1A-AA93-E99423F925BD}" destId="{C1871A50-2B41-8745-AC52-B8EFE2DF3028}" srcOrd="0" destOrd="0" presId="urn:microsoft.com/office/officeart/2016/7/layout/RepeatingBendingProcessNew"/>
    <dgm:cxn modelId="{F6FE78AC-C62E-604F-BF28-7A3866511E88}" type="presOf" srcId="{DA58853E-715C-49DA-9251-BC36F56B869C}" destId="{0EA283DF-C197-7C40-A545-6B6135DDD755}" srcOrd="1" destOrd="0" presId="urn:microsoft.com/office/officeart/2016/7/layout/RepeatingBendingProcessNew"/>
    <dgm:cxn modelId="{E13C93AD-C2EB-40BC-A3A8-3915DDC59623}" srcId="{E8DBA343-92EA-4ED2-A41F-EE668FF662BB}" destId="{86CEE03A-99FF-4140-909D-19201E878F41}" srcOrd="3" destOrd="0" parTransId="{307E1018-2B17-431A-91A9-D7D7D3DCF9F6}" sibTransId="{A7254BCD-9154-41FB-BDBA-C940EFAD2A16}"/>
    <dgm:cxn modelId="{A4C7DAB4-A072-C943-8E77-05CADB1E1C6B}" type="presOf" srcId="{CF269423-A312-47E9-A54C-F7BE42171038}" destId="{DFE5FB26-8DDD-CB45-B4CE-A5115A9BACDD}" srcOrd="0" destOrd="0" presId="urn:microsoft.com/office/officeart/2016/7/layout/RepeatingBendingProcessNew"/>
    <dgm:cxn modelId="{909283B5-1ADA-8B4B-B9AA-224C8977576F}" type="presOf" srcId="{08133410-D10D-479A-8FEC-A2A74C6F86D0}" destId="{DADA4BC9-B226-DD4B-994A-1983747FF7E5}" srcOrd="1" destOrd="0" presId="urn:microsoft.com/office/officeart/2016/7/layout/RepeatingBendingProcessNew"/>
    <dgm:cxn modelId="{60A087C7-CE17-4405-BE13-F04807BB9CCA}" srcId="{E8DBA343-92EA-4ED2-A41F-EE668FF662BB}" destId="{8D44089B-AE7B-4CCB-8B2D-D895CF96690C}" srcOrd="2" destOrd="0" parTransId="{2A5CFC05-8833-4458-8AB4-D72C9582F854}" sibTransId="{08133410-D10D-479A-8FEC-A2A74C6F86D0}"/>
    <dgm:cxn modelId="{002214CA-BD03-344A-97B4-53DD0AA57E61}" type="presOf" srcId="{DA58853E-715C-49DA-9251-BC36F56B869C}" destId="{41F69FA6-95FB-CE47-9DD6-B70126F36A19}" srcOrd="0" destOrd="0" presId="urn:microsoft.com/office/officeart/2016/7/layout/RepeatingBendingProcessNew"/>
    <dgm:cxn modelId="{AEA9E3F4-6789-EC4E-A3BA-8A95315695A8}" type="presOf" srcId="{6F9C066C-BBD7-4403-BE96-3A39ED4A5DBD}" destId="{733F4F33-809C-6944-82B8-8A3DAE62ACED}" srcOrd="0" destOrd="0" presId="urn:microsoft.com/office/officeart/2016/7/layout/RepeatingBendingProcessNew"/>
    <dgm:cxn modelId="{5CDF02E9-E0AF-7444-A7CF-FB8587B053EF}" type="presParOf" srcId="{AC92D0FD-19C7-894E-8940-8C69B6010A1C}" destId="{C1871A50-2B41-8745-AC52-B8EFE2DF3028}" srcOrd="0" destOrd="0" presId="urn:microsoft.com/office/officeart/2016/7/layout/RepeatingBendingProcessNew"/>
    <dgm:cxn modelId="{6C00F7FB-4815-1943-B251-B8B64F4CDAC2}" type="presParOf" srcId="{AC92D0FD-19C7-894E-8940-8C69B6010A1C}" destId="{B05F6C5C-AEC5-484E-844F-0151A4E8C8F5}" srcOrd="1" destOrd="0" presId="urn:microsoft.com/office/officeart/2016/7/layout/RepeatingBendingProcessNew"/>
    <dgm:cxn modelId="{0DD2A679-9A6C-794D-9B6D-2F83F8076A54}" type="presParOf" srcId="{B05F6C5C-AEC5-484E-844F-0151A4E8C8F5}" destId="{4A37F74E-0053-8A46-B16A-A325AB2141F1}" srcOrd="0" destOrd="0" presId="urn:microsoft.com/office/officeart/2016/7/layout/RepeatingBendingProcessNew"/>
    <dgm:cxn modelId="{10E6BC07-4D53-6942-A815-45E6092D927A}" type="presParOf" srcId="{AC92D0FD-19C7-894E-8940-8C69B6010A1C}" destId="{733F4F33-809C-6944-82B8-8A3DAE62ACED}" srcOrd="2" destOrd="0" presId="urn:microsoft.com/office/officeart/2016/7/layout/RepeatingBendingProcessNew"/>
    <dgm:cxn modelId="{EE79A662-0D7D-0B47-9773-00689ACF0C94}" type="presParOf" srcId="{AC92D0FD-19C7-894E-8940-8C69B6010A1C}" destId="{41F69FA6-95FB-CE47-9DD6-B70126F36A19}" srcOrd="3" destOrd="0" presId="urn:microsoft.com/office/officeart/2016/7/layout/RepeatingBendingProcessNew"/>
    <dgm:cxn modelId="{3CFE1C77-1FA9-A44D-B2CF-EDD1957D4879}" type="presParOf" srcId="{41F69FA6-95FB-CE47-9DD6-B70126F36A19}" destId="{0EA283DF-C197-7C40-A545-6B6135DDD755}" srcOrd="0" destOrd="0" presId="urn:microsoft.com/office/officeart/2016/7/layout/RepeatingBendingProcessNew"/>
    <dgm:cxn modelId="{8E4783F1-9672-A548-9126-AA8514193C09}" type="presParOf" srcId="{AC92D0FD-19C7-894E-8940-8C69B6010A1C}" destId="{84442E80-58A1-7A49-90DA-AF217863E1ED}" srcOrd="4" destOrd="0" presId="urn:microsoft.com/office/officeart/2016/7/layout/RepeatingBendingProcessNew"/>
    <dgm:cxn modelId="{8FFF79F9-1A67-E141-BF54-4C7DFE1FC938}" type="presParOf" srcId="{AC92D0FD-19C7-894E-8940-8C69B6010A1C}" destId="{D8E72D0E-0777-C44E-AAD3-B581978C8A90}" srcOrd="5" destOrd="0" presId="urn:microsoft.com/office/officeart/2016/7/layout/RepeatingBendingProcessNew"/>
    <dgm:cxn modelId="{41CA0BEF-7AE1-EB4B-B46D-3DA6CEF5962F}" type="presParOf" srcId="{D8E72D0E-0777-C44E-AAD3-B581978C8A90}" destId="{DADA4BC9-B226-DD4B-994A-1983747FF7E5}" srcOrd="0" destOrd="0" presId="urn:microsoft.com/office/officeart/2016/7/layout/RepeatingBendingProcessNew"/>
    <dgm:cxn modelId="{F7061B15-1951-A948-8D61-E08C7DCC9F45}" type="presParOf" srcId="{AC92D0FD-19C7-894E-8940-8C69B6010A1C}" destId="{1FF8BD95-7F45-7C47-9808-29672E243F91}" srcOrd="6" destOrd="0" presId="urn:microsoft.com/office/officeart/2016/7/layout/RepeatingBendingProcessNew"/>
    <dgm:cxn modelId="{9F545BE0-D299-B443-B764-8C390D43027D}" type="presParOf" srcId="{AC92D0FD-19C7-894E-8940-8C69B6010A1C}" destId="{1EF8D528-A025-9B40-A8F0-5077E10EDF9A}" srcOrd="7" destOrd="0" presId="urn:microsoft.com/office/officeart/2016/7/layout/RepeatingBendingProcessNew"/>
    <dgm:cxn modelId="{84387C57-F3F2-0348-82D3-B14AF63026C0}" type="presParOf" srcId="{1EF8D528-A025-9B40-A8F0-5077E10EDF9A}" destId="{EFB83713-9BD7-644D-AB4C-DBD9DEF4B185}" srcOrd="0" destOrd="0" presId="urn:microsoft.com/office/officeart/2016/7/layout/RepeatingBendingProcessNew"/>
    <dgm:cxn modelId="{61933404-1DD7-194D-BFF3-B8A46FBC7F62}" type="presParOf" srcId="{AC92D0FD-19C7-894E-8940-8C69B6010A1C}" destId="{329F4B41-BF5A-DE4F-B31C-CC7CE33E4D4E}" srcOrd="8" destOrd="0" presId="urn:microsoft.com/office/officeart/2016/7/layout/RepeatingBendingProcessNew"/>
    <dgm:cxn modelId="{5D27EC99-14CB-0343-8F71-FC8A90793A9A}" type="presParOf" srcId="{AC92D0FD-19C7-894E-8940-8C69B6010A1C}" destId="{E70C60CC-B95F-BB4A-B93A-20751B8775C9}" srcOrd="9" destOrd="0" presId="urn:microsoft.com/office/officeart/2016/7/layout/RepeatingBendingProcessNew"/>
    <dgm:cxn modelId="{5F3B2A6D-9CF3-AA40-BCF5-B5216D5C417C}" type="presParOf" srcId="{E70C60CC-B95F-BB4A-B93A-20751B8775C9}" destId="{E4ECA153-6ABB-7146-B387-6DB5DB9286B7}" srcOrd="0" destOrd="0" presId="urn:microsoft.com/office/officeart/2016/7/layout/RepeatingBendingProcessNew"/>
    <dgm:cxn modelId="{77B462F5-3D6D-5440-9DA2-A13B4B1D8339}" type="presParOf" srcId="{AC92D0FD-19C7-894E-8940-8C69B6010A1C}" destId="{DFE5FB26-8DDD-CB45-B4CE-A5115A9BACD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2596D-1EBC-4F19-A90C-4FD7AB0B91D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7E2FAA5-7067-4CEE-BD01-2DB53289C8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2000" dirty="0">
              <a:solidFill>
                <a:srgbClr val="0070C0"/>
              </a:solidFill>
            </a:rPr>
            <a:t>Generar valor al consumidor</a:t>
          </a:r>
          <a:endParaRPr lang="en-US" sz="2000" dirty="0">
            <a:solidFill>
              <a:srgbClr val="0070C0"/>
            </a:solidFill>
          </a:endParaRPr>
        </a:p>
      </dgm:t>
    </dgm:pt>
    <dgm:pt modelId="{D15AE302-5E21-4A09-830E-D01C9A2549B4}" type="parTrans" cxnId="{D15FF114-66B7-49B1-A8DC-EF497AC1280D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A96A5030-D74A-4EEF-B01B-ABA956611D27}" type="sibTrans" cxnId="{D15FF114-66B7-49B1-A8DC-EF497AC1280D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8BF55E63-313C-457E-8D3D-4C4EF030C0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2000">
              <a:solidFill>
                <a:srgbClr val="0070C0"/>
              </a:solidFill>
            </a:rPr>
            <a:t>Trascender del Scoring al </a:t>
          </a:r>
          <a:r>
            <a:rPr lang="es-ES_tradnl" sz="2000" b="1">
              <a:solidFill>
                <a:srgbClr val="0070C0"/>
              </a:solidFill>
            </a:rPr>
            <a:t>conocimiento</a:t>
          </a:r>
          <a:r>
            <a:rPr lang="es-ES_tradnl" sz="2000">
              <a:solidFill>
                <a:srgbClr val="0070C0"/>
              </a:solidFill>
            </a:rPr>
            <a:t> </a:t>
          </a:r>
          <a:r>
            <a:rPr lang="es-ES_tradnl" sz="2000" b="1">
              <a:solidFill>
                <a:srgbClr val="0070C0"/>
              </a:solidFill>
            </a:rPr>
            <a:t>real</a:t>
          </a:r>
          <a:r>
            <a:rPr lang="es-ES_tradnl" sz="2000">
              <a:solidFill>
                <a:srgbClr val="0070C0"/>
              </a:solidFill>
            </a:rPr>
            <a:t> del cliente</a:t>
          </a:r>
          <a:endParaRPr lang="en-US" sz="2000">
            <a:solidFill>
              <a:srgbClr val="0070C0"/>
            </a:solidFill>
          </a:endParaRPr>
        </a:p>
      </dgm:t>
    </dgm:pt>
    <dgm:pt modelId="{FFBF336E-F00C-40BA-A37D-A8E1C9C4506B}" type="parTrans" cxnId="{73F5C563-03FA-4AD3-8935-D4965B4A6D2F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1D7E24A0-21F6-4204-A69D-A560336E3A68}" type="sibTrans" cxnId="{73F5C563-03FA-4AD3-8935-D4965B4A6D2F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D5443AF2-1AD6-4022-B8B3-9436F41C45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2000">
              <a:solidFill>
                <a:srgbClr val="0070C0"/>
              </a:solidFill>
            </a:rPr>
            <a:t>Eficiencia operacional (alianzas, tercerización)</a:t>
          </a:r>
          <a:endParaRPr lang="en-US" sz="2000">
            <a:solidFill>
              <a:srgbClr val="0070C0"/>
            </a:solidFill>
          </a:endParaRPr>
        </a:p>
      </dgm:t>
    </dgm:pt>
    <dgm:pt modelId="{5A4F34E2-8505-4DB2-860C-1F3C558DA9F7}" type="parTrans" cxnId="{F44E6FF6-1341-40EF-83C7-EA634B8FB6DE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B3D20E44-90C6-42FA-9EDE-6EFB104BD489}" type="sibTrans" cxnId="{F44E6FF6-1341-40EF-83C7-EA634B8FB6DE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09D671E2-9FEE-413F-A22C-F629A3FAC7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2000">
              <a:solidFill>
                <a:srgbClr val="0070C0"/>
              </a:solidFill>
            </a:rPr>
            <a:t>Gestión del riesgo (Crédito, Liquidez, Mercado, Operativo, Legal, LA/FT)</a:t>
          </a:r>
          <a:endParaRPr lang="en-US" sz="2000">
            <a:solidFill>
              <a:srgbClr val="0070C0"/>
            </a:solidFill>
          </a:endParaRPr>
        </a:p>
      </dgm:t>
    </dgm:pt>
    <dgm:pt modelId="{E002153F-0E0B-4EB9-AD1C-B7D93477C47F}" type="parTrans" cxnId="{CF68C32B-24FD-4872-A7C4-C5EC89222663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8064CE8C-F748-4310-A83B-2CC2D93F38F8}" type="sibTrans" cxnId="{CF68C32B-24FD-4872-A7C4-C5EC89222663}">
      <dgm:prSet/>
      <dgm:spPr/>
      <dgm:t>
        <a:bodyPr/>
        <a:lstStyle/>
        <a:p>
          <a:endParaRPr lang="en-US" sz="1600">
            <a:solidFill>
              <a:srgbClr val="0070C0"/>
            </a:solidFill>
          </a:endParaRPr>
        </a:p>
      </dgm:t>
    </dgm:pt>
    <dgm:pt modelId="{C552D273-1C30-452A-A180-E3D8CFCDEED3}" type="pres">
      <dgm:prSet presAssocID="{E9B2596D-1EBC-4F19-A90C-4FD7AB0B91D6}" presName="root" presStyleCnt="0">
        <dgm:presLayoutVars>
          <dgm:dir/>
          <dgm:resizeHandles val="exact"/>
        </dgm:presLayoutVars>
      </dgm:prSet>
      <dgm:spPr/>
    </dgm:pt>
    <dgm:pt modelId="{AA1038DC-AA22-41B1-A8A6-34F47820FE64}" type="pres">
      <dgm:prSet presAssocID="{F7E2FAA5-7067-4CEE-BD01-2DB53289C81F}" presName="compNode" presStyleCnt="0"/>
      <dgm:spPr/>
    </dgm:pt>
    <dgm:pt modelId="{1E60AE37-BBB2-492F-910E-52DA750C143D}" type="pres">
      <dgm:prSet presAssocID="{F7E2FAA5-7067-4CEE-BD01-2DB53289C81F}" presName="bgRect" presStyleLbl="bgShp" presStyleIdx="0" presStyleCnt="4"/>
      <dgm:spPr/>
    </dgm:pt>
    <dgm:pt modelId="{EC941D12-C3E9-4E62-9AD6-F8636B98666E}" type="pres">
      <dgm:prSet presAssocID="{F7E2FAA5-7067-4CEE-BD01-2DB53289C81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/>
    </dgm:pt>
    <dgm:pt modelId="{E3D28C0E-525D-46EE-8B82-EA8C1EE199AA}" type="pres">
      <dgm:prSet presAssocID="{F7E2FAA5-7067-4CEE-BD01-2DB53289C81F}" presName="spaceRect" presStyleCnt="0"/>
      <dgm:spPr/>
    </dgm:pt>
    <dgm:pt modelId="{CF017137-6D38-4074-AA93-8914A096DE5C}" type="pres">
      <dgm:prSet presAssocID="{F7E2FAA5-7067-4CEE-BD01-2DB53289C81F}" presName="parTx" presStyleLbl="revTx" presStyleIdx="0" presStyleCnt="4">
        <dgm:presLayoutVars>
          <dgm:chMax val="0"/>
          <dgm:chPref val="0"/>
        </dgm:presLayoutVars>
      </dgm:prSet>
      <dgm:spPr/>
    </dgm:pt>
    <dgm:pt modelId="{6E8E37F3-9BD4-453E-A1D4-2671C42734FE}" type="pres">
      <dgm:prSet presAssocID="{A96A5030-D74A-4EEF-B01B-ABA956611D27}" presName="sibTrans" presStyleCnt="0"/>
      <dgm:spPr/>
    </dgm:pt>
    <dgm:pt modelId="{D8BB0B5B-E1EB-42E3-BBA8-F5A78BF9FD52}" type="pres">
      <dgm:prSet presAssocID="{8BF55E63-313C-457E-8D3D-4C4EF030C096}" presName="compNode" presStyleCnt="0"/>
      <dgm:spPr/>
    </dgm:pt>
    <dgm:pt modelId="{706AACE0-050C-4C5E-9EC6-536D1B8C586B}" type="pres">
      <dgm:prSet presAssocID="{8BF55E63-313C-457E-8D3D-4C4EF030C096}" presName="bgRect" presStyleLbl="bgShp" presStyleIdx="1" presStyleCnt="4"/>
      <dgm:spPr/>
    </dgm:pt>
    <dgm:pt modelId="{BEBC13BF-39BE-4F9A-9D64-8B9457D3A9CC}" type="pres">
      <dgm:prSet presAssocID="{8BF55E63-313C-457E-8D3D-4C4EF030C09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inity"/>
        </a:ext>
      </dgm:extLst>
    </dgm:pt>
    <dgm:pt modelId="{86C9631D-D613-4D78-B6EA-A264CFAE2A24}" type="pres">
      <dgm:prSet presAssocID="{8BF55E63-313C-457E-8D3D-4C4EF030C096}" presName="spaceRect" presStyleCnt="0"/>
      <dgm:spPr/>
    </dgm:pt>
    <dgm:pt modelId="{B4C07ED7-0B7B-47D0-9F44-6C9A0396D9DD}" type="pres">
      <dgm:prSet presAssocID="{8BF55E63-313C-457E-8D3D-4C4EF030C096}" presName="parTx" presStyleLbl="revTx" presStyleIdx="1" presStyleCnt="4">
        <dgm:presLayoutVars>
          <dgm:chMax val="0"/>
          <dgm:chPref val="0"/>
        </dgm:presLayoutVars>
      </dgm:prSet>
      <dgm:spPr/>
    </dgm:pt>
    <dgm:pt modelId="{460661DB-EDA0-4CE4-8C39-9B2B1C0398BF}" type="pres">
      <dgm:prSet presAssocID="{1D7E24A0-21F6-4204-A69D-A560336E3A68}" presName="sibTrans" presStyleCnt="0"/>
      <dgm:spPr/>
    </dgm:pt>
    <dgm:pt modelId="{56612E64-11F5-462D-AED0-2AD1692AD968}" type="pres">
      <dgm:prSet presAssocID="{D5443AF2-1AD6-4022-B8B3-9436F41C4584}" presName="compNode" presStyleCnt="0"/>
      <dgm:spPr/>
    </dgm:pt>
    <dgm:pt modelId="{22A24C74-777D-40AF-BE93-2E0FDEF9C884}" type="pres">
      <dgm:prSet presAssocID="{D5443AF2-1AD6-4022-B8B3-9436F41C4584}" presName="bgRect" presStyleLbl="bgShp" presStyleIdx="2" presStyleCnt="4"/>
      <dgm:spPr/>
    </dgm:pt>
    <dgm:pt modelId="{6AD8997C-DEDA-497C-9076-DDCD82C0EBCC}" type="pres">
      <dgm:prSet presAssocID="{D5443AF2-1AD6-4022-B8B3-9436F41C458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A8EA1095-86D2-4C73-B6D8-DAE5CD1DC41C}" type="pres">
      <dgm:prSet presAssocID="{D5443AF2-1AD6-4022-B8B3-9436F41C4584}" presName="spaceRect" presStyleCnt="0"/>
      <dgm:spPr/>
    </dgm:pt>
    <dgm:pt modelId="{152B997A-A929-4A46-8492-628E833B2B64}" type="pres">
      <dgm:prSet presAssocID="{D5443AF2-1AD6-4022-B8B3-9436F41C4584}" presName="parTx" presStyleLbl="revTx" presStyleIdx="2" presStyleCnt="4">
        <dgm:presLayoutVars>
          <dgm:chMax val="0"/>
          <dgm:chPref val="0"/>
        </dgm:presLayoutVars>
      </dgm:prSet>
      <dgm:spPr/>
    </dgm:pt>
    <dgm:pt modelId="{8EAE07EC-86E0-4E44-B9D2-1029CBC6C729}" type="pres">
      <dgm:prSet presAssocID="{B3D20E44-90C6-42FA-9EDE-6EFB104BD489}" presName="sibTrans" presStyleCnt="0"/>
      <dgm:spPr/>
    </dgm:pt>
    <dgm:pt modelId="{776536CE-5B7D-40B6-BD7B-F1D7772145EA}" type="pres">
      <dgm:prSet presAssocID="{09D671E2-9FEE-413F-A22C-F629A3FAC741}" presName="compNode" presStyleCnt="0"/>
      <dgm:spPr/>
    </dgm:pt>
    <dgm:pt modelId="{93DC8407-1A94-4B15-8AF3-F772BCCE34A8}" type="pres">
      <dgm:prSet presAssocID="{09D671E2-9FEE-413F-A22C-F629A3FAC741}" presName="bgRect" presStyleLbl="bgShp" presStyleIdx="3" presStyleCnt="4"/>
      <dgm:spPr/>
    </dgm:pt>
    <dgm:pt modelId="{853C0C41-D490-4535-BB60-FECB1E31816B}" type="pres">
      <dgm:prSet presAssocID="{09D671E2-9FEE-413F-A22C-F629A3FAC741}" presName="iconRect" presStyleLbl="node1" presStyleIdx="3" presStyleCnt="4"/>
      <dgm:spPr>
        <a:ln>
          <a:noFill/>
        </a:ln>
      </dgm:spPr>
      <dgm:extLst/>
    </dgm:pt>
    <dgm:pt modelId="{782B1561-8989-4555-8242-5DB1EAB7B71B}" type="pres">
      <dgm:prSet presAssocID="{09D671E2-9FEE-413F-A22C-F629A3FAC741}" presName="spaceRect" presStyleCnt="0"/>
      <dgm:spPr/>
    </dgm:pt>
    <dgm:pt modelId="{2F10E0C1-9BC4-405F-8D56-1128B5BB1574}" type="pres">
      <dgm:prSet presAssocID="{09D671E2-9FEE-413F-A22C-F629A3FAC74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15FF114-66B7-49B1-A8DC-EF497AC1280D}" srcId="{E9B2596D-1EBC-4F19-A90C-4FD7AB0B91D6}" destId="{F7E2FAA5-7067-4CEE-BD01-2DB53289C81F}" srcOrd="0" destOrd="0" parTransId="{D15AE302-5E21-4A09-830E-D01C9A2549B4}" sibTransId="{A96A5030-D74A-4EEF-B01B-ABA956611D27}"/>
    <dgm:cxn modelId="{CF68C32B-24FD-4872-A7C4-C5EC89222663}" srcId="{E9B2596D-1EBC-4F19-A90C-4FD7AB0B91D6}" destId="{09D671E2-9FEE-413F-A22C-F629A3FAC741}" srcOrd="3" destOrd="0" parTransId="{E002153F-0E0B-4EB9-AD1C-B7D93477C47F}" sibTransId="{8064CE8C-F748-4310-A83B-2CC2D93F38F8}"/>
    <dgm:cxn modelId="{C7F6954C-C095-4D6A-A6EF-58828D3BEAFC}" type="presOf" srcId="{D5443AF2-1AD6-4022-B8B3-9436F41C4584}" destId="{152B997A-A929-4A46-8492-628E833B2B64}" srcOrd="0" destOrd="0" presId="urn:microsoft.com/office/officeart/2018/2/layout/IconVerticalSolidList"/>
    <dgm:cxn modelId="{73F5C563-03FA-4AD3-8935-D4965B4A6D2F}" srcId="{E9B2596D-1EBC-4F19-A90C-4FD7AB0B91D6}" destId="{8BF55E63-313C-457E-8D3D-4C4EF030C096}" srcOrd="1" destOrd="0" parTransId="{FFBF336E-F00C-40BA-A37D-A8E1C9C4506B}" sibTransId="{1D7E24A0-21F6-4204-A69D-A560336E3A68}"/>
    <dgm:cxn modelId="{B9226E8D-849C-4FBF-B4CA-E2A8F2CF52D3}" type="presOf" srcId="{8BF55E63-313C-457E-8D3D-4C4EF030C096}" destId="{B4C07ED7-0B7B-47D0-9F44-6C9A0396D9DD}" srcOrd="0" destOrd="0" presId="urn:microsoft.com/office/officeart/2018/2/layout/IconVerticalSolidList"/>
    <dgm:cxn modelId="{D85C25AB-B7BB-4C21-BFD8-B54921D97156}" type="presOf" srcId="{E9B2596D-1EBC-4F19-A90C-4FD7AB0B91D6}" destId="{C552D273-1C30-452A-A180-E3D8CFCDEED3}" srcOrd="0" destOrd="0" presId="urn:microsoft.com/office/officeart/2018/2/layout/IconVerticalSolidList"/>
    <dgm:cxn modelId="{F44E6FF6-1341-40EF-83C7-EA634B8FB6DE}" srcId="{E9B2596D-1EBC-4F19-A90C-4FD7AB0B91D6}" destId="{D5443AF2-1AD6-4022-B8B3-9436F41C4584}" srcOrd="2" destOrd="0" parTransId="{5A4F34E2-8505-4DB2-860C-1F3C558DA9F7}" sibTransId="{B3D20E44-90C6-42FA-9EDE-6EFB104BD489}"/>
    <dgm:cxn modelId="{109E3EFB-DF67-499D-8E3B-ED800CCF64DF}" type="presOf" srcId="{F7E2FAA5-7067-4CEE-BD01-2DB53289C81F}" destId="{CF017137-6D38-4074-AA93-8914A096DE5C}" srcOrd="0" destOrd="0" presId="urn:microsoft.com/office/officeart/2018/2/layout/IconVerticalSolidList"/>
    <dgm:cxn modelId="{AEB0F8FB-03A4-444C-B07D-1259DFA9CD3B}" type="presOf" srcId="{09D671E2-9FEE-413F-A22C-F629A3FAC741}" destId="{2F10E0C1-9BC4-405F-8D56-1128B5BB1574}" srcOrd="0" destOrd="0" presId="urn:microsoft.com/office/officeart/2018/2/layout/IconVerticalSolidList"/>
    <dgm:cxn modelId="{E686FD10-33BD-43E6-9B4D-ADE4C64F691F}" type="presParOf" srcId="{C552D273-1C30-452A-A180-E3D8CFCDEED3}" destId="{AA1038DC-AA22-41B1-A8A6-34F47820FE64}" srcOrd="0" destOrd="0" presId="urn:microsoft.com/office/officeart/2018/2/layout/IconVerticalSolidList"/>
    <dgm:cxn modelId="{93DD4287-41BA-4AE0-8AC3-4DB8828F3253}" type="presParOf" srcId="{AA1038DC-AA22-41B1-A8A6-34F47820FE64}" destId="{1E60AE37-BBB2-492F-910E-52DA750C143D}" srcOrd="0" destOrd="0" presId="urn:microsoft.com/office/officeart/2018/2/layout/IconVerticalSolidList"/>
    <dgm:cxn modelId="{64A3542F-9FF6-433E-B73B-9107418B74EF}" type="presParOf" srcId="{AA1038DC-AA22-41B1-A8A6-34F47820FE64}" destId="{EC941D12-C3E9-4E62-9AD6-F8636B98666E}" srcOrd="1" destOrd="0" presId="urn:microsoft.com/office/officeart/2018/2/layout/IconVerticalSolidList"/>
    <dgm:cxn modelId="{C3DCCDCC-CAA3-4C63-B354-2C5B3CC5B978}" type="presParOf" srcId="{AA1038DC-AA22-41B1-A8A6-34F47820FE64}" destId="{E3D28C0E-525D-46EE-8B82-EA8C1EE199AA}" srcOrd="2" destOrd="0" presId="urn:microsoft.com/office/officeart/2018/2/layout/IconVerticalSolidList"/>
    <dgm:cxn modelId="{B01F4280-914E-403A-AECE-0492499AFD50}" type="presParOf" srcId="{AA1038DC-AA22-41B1-A8A6-34F47820FE64}" destId="{CF017137-6D38-4074-AA93-8914A096DE5C}" srcOrd="3" destOrd="0" presId="urn:microsoft.com/office/officeart/2018/2/layout/IconVerticalSolidList"/>
    <dgm:cxn modelId="{F9ADABF7-08FD-4803-B7EA-0907B79B3111}" type="presParOf" srcId="{C552D273-1C30-452A-A180-E3D8CFCDEED3}" destId="{6E8E37F3-9BD4-453E-A1D4-2671C42734FE}" srcOrd="1" destOrd="0" presId="urn:microsoft.com/office/officeart/2018/2/layout/IconVerticalSolidList"/>
    <dgm:cxn modelId="{EC23B972-733B-418E-AE05-BC8193768082}" type="presParOf" srcId="{C552D273-1C30-452A-A180-E3D8CFCDEED3}" destId="{D8BB0B5B-E1EB-42E3-BBA8-F5A78BF9FD52}" srcOrd="2" destOrd="0" presId="urn:microsoft.com/office/officeart/2018/2/layout/IconVerticalSolidList"/>
    <dgm:cxn modelId="{C9AF2A40-4FC8-457A-A39D-0A20406F5262}" type="presParOf" srcId="{D8BB0B5B-E1EB-42E3-BBA8-F5A78BF9FD52}" destId="{706AACE0-050C-4C5E-9EC6-536D1B8C586B}" srcOrd="0" destOrd="0" presId="urn:microsoft.com/office/officeart/2018/2/layout/IconVerticalSolidList"/>
    <dgm:cxn modelId="{C2ECB7A1-C228-4286-B126-75A0B9C62F61}" type="presParOf" srcId="{D8BB0B5B-E1EB-42E3-BBA8-F5A78BF9FD52}" destId="{BEBC13BF-39BE-4F9A-9D64-8B9457D3A9CC}" srcOrd="1" destOrd="0" presId="urn:microsoft.com/office/officeart/2018/2/layout/IconVerticalSolidList"/>
    <dgm:cxn modelId="{1BA2D00F-31EA-4D4F-B27F-E01953549F3E}" type="presParOf" srcId="{D8BB0B5B-E1EB-42E3-BBA8-F5A78BF9FD52}" destId="{86C9631D-D613-4D78-B6EA-A264CFAE2A24}" srcOrd="2" destOrd="0" presId="urn:microsoft.com/office/officeart/2018/2/layout/IconVerticalSolidList"/>
    <dgm:cxn modelId="{29C14B3E-DB26-4C9D-AD99-2C38118AF6B0}" type="presParOf" srcId="{D8BB0B5B-E1EB-42E3-BBA8-F5A78BF9FD52}" destId="{B4C07ED7-0B7B-47D0-9F44-6C9A0396D9DD}" srcOrd="3" destOrd="0" presId="urn:microsoft.com/office/officeart/2018/2/layout/IconVerticalSolidList"/>
    <dgm:cxn modelId="{56E1D369-3635-4235-833B-84308B49B3DA}" type="presParOf" srcId="{C552D273-1C30-452A-A180-E3D8CFCDEED3}" destId="{460661DB-EDA0-4CE4-8C39-9B2B1C0398BF}" srcOrd="3" destOrd="0" presId="urn:microsoft.com/office/officeart/2018/2/layout/IconVerticalSolidList"/>
    <dgm:cxn modelId="{1D066548-6DA4-4FB5-9604-396A47A20AC1}" type="presParOf" srcId="{C552D273-1C30-452A-A180-E3D8CFCDEED3}" destId="{56612E64-11F5-462D-AED0-2AD1692AD968}" srcOrd="4" destOrd="0" presId="urn:microsoft.com/office/officeart/2018/2/layout/IconVerticalSolidList"/>
    <dgm:cxn modelId="{7F61B816-F30F-4B61-A0B7-C795458B0453}" type="presParOf" srcId="{56612E64-11F5-462D-AED0-2AD1692AD968}" destId="{22A24C74-777D-40AF-BE93-2E0FDEF9C884}" srcOrd="0" destOrd="0" presId="urn:microsoft.com/office/officeart/2018/2/layout/IconVerticalSolidList"/>
    <dgm:cxn modelId="{AAD33F03-9CBC-4DCD-BCF7-0F6F5B5B261F}" type="presParOf" srcId="{56612E64-11F5-462D-AED0-2AD1692AD968}" destId="{6AD8997C-DEDA-497C-9076-DDCD82C0EBCC}" srcOrd="1" destOrd="0" presId="urn:microsoft.com/office/officeart/2018/2/layout/IconVerticalSolidList"/>
    <dgm:cxn modelId="{E741E60D-905C-4C76-A959-EFB64B8C74B1}" type="presParOf" srcId="{56612E64-11F5-462D-AED0-2AD1692AD968}" destId="{A8EA1095-86D2-4C73-B6D8-DAE5CD1DC41C}" srcOrd="2" destOrd="0" presId="urn:microsoft.com/office/officeart/2018/2/layout/IconVerticalSolidList"/>
    <dgm:cxn modelId="{B1E0B7CA-6366-4C5E-B5F9-F82D4F7E8E61}" type="presParOf" srcId="{56612E64-11F5-462D-AED0-2AD1692AD968}" destId="{152B997A-A929-4A46-8492-628E833B2B64}" srcOrd="3" destOrd="0" presId="urn:microsoft.com/office/officeart/2018/2/layout/IconVerticalSolidList"/>
    <dgm:cxn modelId="{DA9DFDD0-3162-40E7-8784-1C43ACACA1FA}" type="presParOf" srcId="{C552D273-1C30-452A-A180-E3D8CFCDEED3}" destId="{8EAE07EC-86E0-4E44-B9D2-1029CBC6C729}" srcOrd="5" destOrd="0" presId="urn:microsoft.com/office/officeart/2018/2/layout/IconVerticalSolidList"/>
    <dgm:cxn modelId="{CB8E002D-9F5C-40E2-8732-756BD56C8901}" type="presParOf" srcId="{C552D273-1C30-452A-A180-E3D8CFCDEED3}" destId="{776536CE-5B7D-40B6-BD7B-F1D7772145EA}" srcOrd="6" destOrd="0" presId="urn:microsoft.com/office/officeart/2018/2/layout/IconVerticalSolidList"/>
    <dgm:cxn modelId="{BA223727-40C9-4BE6-82BA-49A69594192B}" type="presParOf" srcId="{776536CE-5B7D-40B6-BD7B-F1D7772145EA}" destId="{93DC8407-1A94-4B15-8AF3-F772BCCE34A8}" srcOrd="0" destOrd="0" presId="urn:microsoft.com/office/officeart/2018/2/layout/IconVerticalSolidList"/>
    <dgm:cxn modelId="{CBA67F63-6F8C-4F76-A540-83D94F6D2DA1}" type="presParOf" srcId="{776536CE-5B7D-40B6-BD7B-F1D7772145EA}" destId="{853C0C41-D490-4535-BB60-FECB1E31816B}" srcOrd="1" destOrd="0" presId="urn:microsoft.com/office/officeart/2018/2/layout/IconVerticalSolidList"/>
    <dgm:cxn modelId="{B017D20C-D55B-4646-90AF-B23CBBA136B0}" type="presParOf" srcId="{776536CE-5B7D-40B6-BD7B-F1D7772145EA}" destId="{782B1561-8989-4555-8242-5DB1EAB7B71B}" srcOrd="2" destOrd="0" presId="urn:microsoft.com/office/officeart/2018/2/layout/IconVerticalSolidList"/>
    <dgm:cxn modelId="{0A98A392-844C-4AFE-80CB-97EE1BE416D4}" type="presParOf" srcId="{776536CE-5B7D-40B6-BD7B-F1D7772145EA}" destId="{2F10E0C1-9BC4-405F-8D56-1128B5BB15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F6C5C-AEC5-484E-844F-0151A4E8C8F5}">
      <dsp:nvSpPr>
        <dsp:cNvPr id="0" name=""/>
        <dsp:cNvSpPr/>
      </dsp:nvSpPr>
      <dsp:spPr>
        <a:xfrm>
          <a:off x="3068027" y="670724"/>
          <a:ext cx="516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294" y="45720"/>
              </a:lnTo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kern="1200">
            <a:solidFill>
              <a:schemeClr val="tx1"/>
            </a:solidFill>
          </a:endParaRPr>
        </a:p>
      </dsp:txBody>
      <dsp:txXfrm>
        <a:off x="3312502" y="713707"/>
        <a:ext cx="27344" cy="5474"/>
      </dsp:txXfrm>
    </dsp:sp>
    <dsp:sp modelId="{C1871A50-2B41-8745-AC52-B8EFE2DF3028}">
      <dsp:nvSpPr>
        <dsp:cNvPr id="0" name=""/>
        <dsp:cNvSpPr/>
      </dsp:nvSpPr>
      <dsp:spPr>
        <a:xfrm>
          <a:off x="692027" y="3104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70C0"/>
              </a:solidFill>
            </a:rPr>
            <a:t>El </a:t>
          </a:r>
          <a:r>
            <a:rPr lang="en-US" sz="1800" b="0" kern="1200" dirty="0" err="1">
              <a:solidFill>
                <a:srgbClr val="0070C0"/>
              </a:solidFill>
            </a:rPr>
            <a:t>negocio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financiero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cuenta</a:t>
          </a:r>
          <a:r>
            <a:rPr lang="en-US" sz="1800" b="0" kern="1200" dirty="0">
              <a:solidFill>
                <a:srgbClr val="0070C0"/>
              </a:solidFill>
            </a:rPr>
            <a:t> con </a:t>
          </a:r>
          <a:r>
            <a:rPr lang="en-US" sz="1800" b="0" kern="1200" dirty="0" err="1">
              <a:solidFill>
                <a:srgbClr val="0070C0"/>
              </a:solidFill>
            </a:rPr>
            <a:t>varias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restricciones</a:t>
          </a:r>
          <a:r>
            <a:rPr lang="en-US" sz="1800" b="0" kern="1200" dirty="0">
              <a:solidFill>
                <a:srgbClr val="0070C0"/>
              </a:solidFill>
            </a:rPr>
            <a:t> de </a:t>
          </a:r>
          <a:r>
            <a:rPr lang="en-US" sz="1800" b="0" kern="1200" dirty="0" err="1">
              <a:solidFill>
                <a:srgbClr val="0070C0"/>
              </a:solidFill>
            </a:rPr>
            <a:t>acceso</a:t>
          </a:r>
          <a:r>
            <a:rPr lang="en-US" sz="1800" b="0" kern="1200" dirty="0">
              <a:solidFill>
                <a:srgbClr val="0070C0"/>
              </a:solidFill>
            </a:rPr>
            <a:t>:</a:t>
          </a:r>
        </a:p>
      </dsp:txBody>
      <dsp:txXfrm>
        <a:off x="692027" y="3104"/>
        <a:ext cx="2377800" cy="1426680"/>
      </dsp:txXfrm>
    </dsp:sp>
    <dsp:sp modelId="{41F69FA6-95FB-CE47-9DD6-B70126F36A19}">
      <dsp:nvSpPr>
        <dsp:cNvPr id="0" name=""/>
        <dsp:cNvSpPr/>
      </dsp:nvSpPr>
      <dsp:spPr>
        <a:xfrm>
          <a:off x="1880927" y="1427984"/>
          <a:ext cx="2924694" cy="516294"/>
        </a:xfrm>
        <a:custGeom>
          <a:avLst/>
          <a:gdLst/>
          <a:ahLst/>
          <a:cxnLst/>
          <a:rect l="0" t="0" r="0" b="0"/>
          <a:pathLst>
            <a:path>
              <a:moveTo>
                <a:pt x="2924694" y="0"/>
              </a:moveTo>
              <a:lnTo>
                <a:pt x="2924694" y="275247"/>
              </a:lnTo>
              <a:lnTo>
                <a:pt x="0" y="275247"/>
              </a:lnTo>
              <a:lnTo>
                <a:pt x="0" y="516294"/>
              </a:lnTo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kern="1200">
            <a:solidFill>
              <a:schemeClr val="tx1"/>
            </a:solidFill>
          </a:endParaRPr>
        </a:p>
      </dsp:txBody>
      <dsp:txXfrm>
        <a:off x="3268890" y="1683394"/>
        <a:ext cx="148769" cy="5474"/>
      </dsp:txXfrm>
    </dsp:sp>
    <dsp:sp modelId="{733F4F33-809C-6944-82B8-8A3DAE62ACED}">
      <dsp:nvSpPr>
        <dsp:cNvPr id="0" name=""/>
        <dsp:cNvSpPr/>
      </dsp:nvSpPr>
      <dsp:spPr>
        <a:xfrm>
          <a:off x="3616722" y="3104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Ingresos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tope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determinados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la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inversión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sp:txBody>
      <dsp:txXfrm>
        <a:off x="3616722" y="3104"/>
        <a:ext cx="2377800" cy="1426680"/>
      </dsp:txXfrm>
    </dsp:sp>
    <dsp:sp modelId="{D8E72D0E-0777-C44E-AAD3-B581978C8A90}">
      <dsp:nvSpPr>
        <dsp:cNvPr id="0" name=""/>
        <dsp:cNvSpPr/>
      </dsp:nvSpPr>
      <dsp:spPr>
        <a:xfrm>
          <a:off x="3068027" y="2644298"/>
          <a:ext cx="516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294" y="45720"/>
              </a:lnTo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kern="1200">
            <a:solidFill>
              <a:schemeClr val="tx1"/>
            </a:solidFill>
          </a:endParaRPr>
        </a:p>
      </dsp:txBody>
      <dsp:txXfrm>
        <a:off x="3312502" y="2687281"/>
        <a:ext cx="27344" cy="5474"/>
      </dsp:txXfrm>
    </dsp:sp>
    <dsp:sp modelId="{84442E80-58A1-7A49-90DA-AF217863E1ED}">
      <dsp:nvSpPr>
        <dsp:cNvPr id="0" name=""/>
        <dsp:cNvSpPr/>
      </dsp:nvSpPr>
      <dsp:spPr>
        <a:xfrm>
          <a:off x="692027" y="1976678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Margen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financiero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limitado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tasas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interés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sp:txBody>
      <dsp:txXfrm>
        <a:off x="692027" y="1976678"/>
        <a:ext cx="2377800" cy="1426680"/>
      </dsp:txXfrm>
    </dsp:sp>
    <dsp:sp modelId="{1EF8D528-A025-9B40-A8F0-5077E10EDF9A}">
      <dsp:nvSpPr>
        <dsp:cNvPr id="0" name=""/>
        <dsp:cNvSpPr/>
      </dsp:nvSpPr>
      <dsp:spPr>
        <a:xfrm>
          <a:off x="1880927" y="3401558"/>
          <a:ext cx="2924694" cy="516294"/>
        </a:xfrm>
        <a:custGeom>
          <a:avLst/>
          <a:gdLst/>
          <a:ahLst/>
          <a:cxnLst/>
          <a:rect l="0" t="0" r="0" b="0"/>
          <a:pathLst>
            <a:path>
              <a:moveTo>
                <a:pt x="2924694" y="0"/>
              </a:moveTo>
              <a:lnTo>
                <a:pt x="2924694" y="275247"/>
              </a:lnTo>
              <a:lnTo>
                <a:pt x="0" y="275247"/>
              </a:lnTo>
              <a:lnTo>
                <a:pt x="0" y="516294"/>
              </a:lnTo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kern="1200">
            <a:solidFill>
              <a:schemeClr val="tx1"/>
            </a:solidFill>
          </a:endParaRPr>
        </a:p>
      </dsp:txBody>
      <dsp:txXfrm>
        <a:off x="3268890" y="3656968"/>
        <a:ext cx="148769" cy="5474"/>
      </dsp:txXfrm>
    </dsp:sp>
    <dsp:sp modelId="{1FF8BD95-7F45-7C47-9808-29672E243F91}">
      <dsp:nvSpPr>
        <dsp:cNvPr id="0" name=""/>
        <dsp:cNvSpPr/>
      </dsp:nvSpPr>
      <dsp:spPr>
        <a:xfrm>
          <a:off x="3616722" y="1976678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Requiere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una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escala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operaciones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que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cubra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costos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fijos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operación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3616722" y="1976678"/>
        <a:ext cx="2377800" cy="1426680"/>
      </dsp:txXfrm>
    </dsp:sp>
    <dsp:sp modelId="{E70C60CC-B95F-BB4A-B93A-20751B8775C9}">
      <dsp:nvSpPr>
        <dsp:cNvPr id="0" name=""/>
        <dsp:cNvSpPr/>
      </dsp:nvSpPr>
      <dsp:spPr>
        <a:xfrm>
          <a:off x="3068027" y="4617872"/>
          <a:ext cx="516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294" y="45720"/>
              </a:lnTo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kern="1200">
            <a:solidFill>
              <a:schemeClr val="tx1"/>
            </a:solidFill>
          </a:endParaRPr>
        </a:p>
      </dsp:txBody>
      <dsp:txXfrm>
        <a:off x="3312502" y="4660855"/>
        <a:ext cx="27344" cy="5474"/>
      </dsp:txXfrm>
    </dsp:sp>
    <dsp:sp modelId="{329F4B41-BF5A-DE4F-B31C-CC7CE33E4D4E}">
      <dsp:nvSpPr>
        <dsp:cNvPr id="0" name=""/>
        <dsp:cNvSpPr/>
      </dsp:nvSpPr>
      <dsp:spPr>
        <a:xfrm>
          <a:off x="692027" y="3950252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Control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regulatorio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para la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captación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de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recursos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por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lo que hay que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contar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con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acceso</a:t>
          </a:r>
          <a:r>
            <a:rPr lang="en-US" sz="1800" b="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fondeo</a:t>
          </a:r>
          <a:endParaRPr lang="en-US" sz="1800" b="0" kern="1200" dirty="0">
            <a:solidFill>
              <a:srgbClr val="0070C0"/>
            </a:solidFill>
            <a:latin typeface="Calibri"/>
            <a:ea typeface="+mn-ea"/>
            <a:cs typeface="+mn-cs"/>
          </a:endParaRPr>
        </a:p>
      </dsp:txBody>
      <dsp:txXfrm>
        <a:off x="692027" y="3950252"/>
        <a:ext cx="2377800" cy="1426680"/>
      </dsp:txXfrm>
    </dsp:sp>
    <dsp:sp modelId="{DFE5FB26-8DDD-CB45-B4CE-A5115A9BACDD}">
      <dsp:nvSpPr>
        <dsp:cNvPr id="0" name=""/>
        <dsp:cNvSpPr/>
      </dsp:nvSpPr>
      <dsp:spPr>
        <a:xfrm>
          <a:off x="3616722" y="3950252"/>
          <a:ext cx="2377800" cy="1426680"/>
        </a:xfrm>
        <a:prstGeom prst="rect">
          <a:avLst/>
        </a:prstGeom>
        <a:noFill/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6514" tIns="122302" rIns="116514" bIns="12230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rgbClr val="0070C0"/>
              </a:solidFill>
            </a:rPr>
            <a:t>Requiere</a:t>
          </a:r>
          <a:r>
            <a:rPr lang="en-US" sz="1800" b="0" kern="1200" dirty="0">
              <a:solidFill>
                <a:srgbClr val="0070C0"/>
              </a:solidFill>
            </a:rPr>
            <a:t> de un </a:t>
          </a:r>
          <a:r>
            <a:rPr lang="en-US" sz="1800" b="0" kern="1200" dirty="0" err="1">
              <a:solidFill>
                <a:srgbClr val="0070C0"/>
              </a:solidFill>
            </a:rPr>
            <a:t>conocimiento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especializado</a:t>
          </a:r>
          <a:r>
            <a:rPr lang="en-US" sz="1800" b="0" kern="1200" dirty="0">
              <a:solidFill>
                <a:srgbClr val="0070C0"/>
              </a:solidFill>
            </a:rPr>
            <a:t> y </a:t>
          </a:r>
          <a:r>
            <a:rPr lang="en-US" sz="1800" b="0" kern="1200" dirty="0" err="1">
              <a:solidFill>
                <a:srgbClr val="0070C0"/>
              </a:solidFill>
            </a:rPr>
            <a:t>una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adecuada</a:t>
          </a:r>
          <a:r>
            <a:rPr lang="en-US" sz="1800" b="0" kern="1200" dirty="0">
              <a:solidFill>
                <a:srgbClr val="0070C0"/>
              </a:solidFill>
            </a:rPr>
            <a:t> </a:t>
          </a:r>
          <a:r>
            <a:rPr lang="en-US" sz="1800" b="0" kern="1200" dirty="0" err="1">
              <a:solidFill>
                <a:srgbClr val="0070C0"/>
              </a:solidFill>
            </a:rPr>
            <a:t>gestión</a:t>
          </a:r>
          <a:r>
            <a:rPr lang="en-US" sz="1800" b="0" kern="1200" dirty="0">
              <a:solidFill>
                <a:srgbClr val="0070C0"/>
              </a:solidFill>
            </a:rPr>
            <a:t> integral del </a:t>
          </a:r>
          <a:r>
            <a:rPr lang="en-US" sz="1800" b="0" kern="1200" dirty="0" err="1">
              <a:solidFill>
                <a:srgbClr val="0070C0"/>
              </a:solidFill>
            </a:rPr>
            <a:t>riesgo</a:t>
          </a:r>
          <a:r>
            <a:rPr lang="en-US" sz="1800" b="0" kern="1200" dirty="0">
              <a:solidFill>
                <a:srgbClr val="0070C0"/>
              </a:solidFill>
            </a:rPr>
            <a:t>.</a:t>
          </a:r>
        </a:p>
      </dsp:txBody>
      <dsp:txXfrm>
        <a:off x="3616722" y="3950252"/>
        <a:ext cx="2377800" cy="1426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0AE37-BBB2-492F-910E-52DA750C143D}">
      <dsp:nvSpPr>
        <dsp:cNvPr id="0" name=""/>
        <dsp:cNvSpPr/>
      </dsp:nvSpPr>
      <dsp:spPr>
        <a:xfrm>
          <a:off x="0" y="4952"/>
          <a:ext cx="4885203" cy="11176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41D12-C3E9-4E62-9AD6-F8636B98666E}">
      <dsp:nvSpPr>
        <dsp:cNvPr id="0" name=""/>
        <dsp:cNvSpPr/>
      </dsp:nvSpPr>
      <dsp:spPr>
        <a:xfrm>
          <a:off x="338099" y="256431"/>
          <a:ext cx="615327" cy="6147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17137-6D38-4074-AA93-8914A096DE5C}">
      <dsp:nvSpPr>
        <dsp:cNvPr id="0" name=""/>
        <dsp:cNvSpPr/>
      </dsp:nvSpPr>
      <dsp:spPr>
        <a:xfrm>
          <a:off x="1291526" y="4952"/>
          <a:ext cx="3573786" cy="115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85" tIns="121985" rIns="121985" bIns="1219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rgbClr val="0070C0"/>
              </a:solidFill>
            </a:rPr>
            <a:t>Generar valor al consumidor</a:t>
          </a:r>
          <a:endParaRPr lang="en-US" sz="2000" kern="1200" dirty="0">
            <a:solidFill>
              <a:srgbClr val="0070C0"/>
            </a:solidFill>
          </a:endParaRPr>
        </a:p>
      </dsp:txBody>
      <dsp:txXfrm>
        <a:off x="1291526" y="4952"/>
        <a:ext cx="3573786" cy="1152612"/>
      </dsp:txXfrm>
    </dsp:sp>
    <dsp:sp modelId="{706AACE0-050C-4C5E-9EC6-536D1B8C586B}">
      <dsp:nvSpPr>
        <dsp:cNvPr id="0" name=""/>
        <dsp:cNvSpPr/>
      </dsp:nvSpPr>
      <dsp:spPr>
        <a:xfrm>
          <a:off x="0" y="1445717"/>
          <a:ext cx="4885203" cy="11176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C13BF-39BE-4F9A-9D64-8B9457D3A9CC}">
      <dsp:nvSpPr>
        <dsp:cNvPr id="0" name=""/>
        <dsp:cNvSpPr/>
      </dsp:nvSpPr>
      <dsp:spPr>
        <a:xfrm>
          <a:off x="338099" y="1697196"/>
          <a:ext cx="615327" cy="6147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07ED7-0B7B-47D0-9F44-6C9A0396D9DD}">
      <dsp:nvSpPr>
        <dsp:cNvPr id="0" name=""/>
        <dsp:cNvSpPr/>
      </dsp:nvSpPr>
      <dsp:spPr>
        <a:xfrm>
          <a:off x="1291526" y="1445717"/>
          <a:ext cx="3573786" cy="115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85" tIns="121985" rIns="121985" bIns="1219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>
              <a:solidFill>
                <a:srgbClr val="0070C0"/>
              </a:solidFill>
            </a:rPr>
            <a:t>Trascender del Scoring al </a:t>
          </a:r>
          <a:r>
            <a:rPr lang="es-ES_tradnl" sz="2000" b="1" kern="1200">
              <a:solidFill>
                <a:srgbClr val="0070C0"/>
              </a:solidFill>
            </a:rPr>
            <a:t>conocimiento</a:t>
          </a:r>
          <a:r>
            <a:rPr lang="es-ES_tradnl" sz="2000" kern="1200">
              <a:solidFill>
                <a:srgbClr val="0070C0"/>
              </a:solidFill>
            </a:rPr>
            <a:t> </a:t>
          </a:r>
          <a:r>
            <a:rPr lang="es-ES_tradnl" sz="2000" b="1" kern="1200">
              <a:solidFill>
                <a:srgbClr val="0070C0"/>
              </a:solidFill>
            </a:rPr>
            <a:t>real</a:t>
          </a:r>
          <a:r>
            <a:rPr lang="es-ES_tradnl" sz="2000" kern="1200">
              <a:solidFill>
                <a:srgbClr val="0070C0"/>
              </a:solidFill>
            </a:rPr>
            <a:t> del cliente</a:t>
          </a:r>
          <a:endParaRPr lang="en-US" sz="2000" kern="1200">
            <a:solidFill>
              <a:srgbClr val="0070C0"/>
            </a:solidFill>
          </a:endParaRPr>
        </a:p>
      </dsp:txBody>
      <dsp:txXfrm>
        <a:off x="1291526" y="1445717"/>
        <a:ext cx="3573786" cy="1152612"/>
      </dsp:txXfrm>
    </dsp:sp>
    <dsp:sp modelId="{22A24C74-777D-40AF-BE93-2E0FDEF9C884}">
      <dsp:nvSpPr>
        <dsp:cNvPr id="0" name=""/>
        <dsp:cNvSpPr/>
      </dsp:nvSpPr>
      <dsp:spPr>
        <a:xfrm>
          <a:off x="0" y="2886482"/>
          <a:ext cx="4885203" cy="11176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8997C-DEDA-497C-9076-DDCD82C0EBCC}">
      <dsp:nvSpPr>
        <dsp:cNvPr id="0" name=""/>
        <dsp:cNvSpPr/>
      </dsp:nvSpPr>
      <dsp:spPr>
        <a:xfrm>
          <a:off x="338099" y="3137961"/>
          <a:ext cx="615327" cy="6147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B997A-A929-4A46-8492-628E833B2B64}">
      <dsp:nvSpPr>
        <dsp:cNvPr id="0" name=""/>
        <dsp:cNvSpPr/>
      </dsp:nvSpPr>
      <dsp:spPr>
        <a:xfrm>
          <a:off x="1291526" y="2886482"/>
          <a:ext cx="3573786" cy="115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85" tIns="121985" rIns="121985" bIns="1219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>
              <a:solidFill>
                <a:srgbClr val="0070C0"/>
              </a:solidFill>
            </a:rPr>
            <a:t>Eficiencia operacional (alianzas, tercerización)</a:t>
          </a:r>
          <a:endParaRPr lang="en-US" sz="2000" kern="1200">
            <a:solidFill>
              <a:srgbClr val="0070C0"/>
            </a:solidFill>
          </a:endParaRPr>
        </a:p>
      </dsp:txBody>
      <dsp:txXfrm>
        <a:off x="1291526" y="2886482"/>
        <a:ext cx="3573786" cy="1152612"/>
      </dsp:txXfrm>
    </dsp:sp>
    <dsp:sp modelId="{93DC8407-1A94-4B15-8AF3-F772BCCE34A8}">
      <dsp:nvSpPr>
        <dsp:cNvPr id="0" name=""/>
        <dsp:cNvSpPr/>
      </dsp:nvSpPr>
      <dsp:spPr>
        <a:xfrm>
          <a:off x="0" y="4327247"/>
          <a:ext cx="4885203" cy="11176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C0C41-D490-4535-BB60-FECB1E31816B}">
      <dsp:nvSpPr>
        <dsp:cNvPr id="0" name=""/>
        <dsp:cNvSpPr/>
      </dsp:nvSpPr>
      <dsp:spPr>
        <a:xfrm>
          <a:off x="338430" y="4578726"/>
          <a:ext cx="615327" cy="6147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0E0C1-9BC4-405F-8D56-1128B5BB1574}">
      <dsp:nvSpPr>
        <dsp:cNvPr id="0" name=""/>
        <dsp:cNvSpPr/>
      </dsp:nvSpPr>
      <dsp:spPr>
        <a:xfrm>
          <a:off x="1292187" y="4327247"/>
          <a:ext cx="3552634" cy="115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85" tIns="121985" rIns="121985" bIns="1219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>
              <a:solidFill>
                <a:srgbClr val="0070C0"/>
              </a:solidFill>
            </a:rPr>
            <a:t>Gestión del riesgo (Crédito, Liquidez, Mercado, Operativo, Legal, LA/FT)</a:t>
          </a:r>
          <a:endParaRPr lang="en-US" sz="2000" kern="1200">
            <a:solidFill>
              <a:srgbClr val="0070C0"/>
            </a:solidFill>
          </a:endParaRPr>
        </a:p>
      </dsp:txBody>
      <dsp:txXfrm>
        <a:off x="1292187" y="4327247"/>
        <a:ext cx="3552634" cy="1152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2D538-3F2C-AB4E-BF5E-12AA703F1EDE}" type="datetimeFigureOut">
              <a:rPr lang="en-US" smtClean="0"/>
              <a:t>3/16/19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548CC-0859-484C-998A-073584EDFB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215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579799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fia Pro Light"/>
                <a:cs typeface="Sofia Pro Light"/>
              </a:defRPr>
            </a:lvl1pPr>
          </a:lstStyle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Sofia Pro Light"/>
                <a:cs typeface="Sofia Pro Light"/>
              </a:defRPr>
            </a:lvl1pPr>
          </a:lstStyle>
          <a:p>
            <a:fld id="{901EDC5F-6E94-1041-9BD8-7E94AB1E4A1E}" type="datetimeFigureOut">
              <a:rPr lang="es-ES" smtClean="0"/>
              <a:pPr/>
              <a:t>16/3/19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Sofia Pro Light"/>
                <a:cs typeface="Sofia Pro Light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Sofia Pro Light"/>
                <a:cs typeface="Sofia Pro Light"/>
              </a:defRPr>
            </a:lvl1pPr>
          </a:lstStyle>
          <a:p>
            <a:fld id="{10CB823F-B77B-8844-A2A8-9A5449CDF360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4200" y="4899891"/>
            <a:ext cx="2947248" cy="12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76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359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E0A6-B7F4-4C33-B552-457CA2A69CD9}" type="datetimeFigureOut">
              <a:rPr lang="es-CO" smtClean="0"/>
              <a:t>16/03/19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D5D7-86DE-498A-AF71-611247097D2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538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7410"/>
            <a:ext cx="8229600" cy="64367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76924"/>
            <a:ext cx="8229600" cy="53794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 dirty="0"/>
          </a:p>
        </p:txBody>
      </p:sp>
      <p:pic>
        <p:nvPicPr>
          <p:cNvPr id="10" name="Imagen 9" descr="lun 24 de junio estructuradora propuesta-0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954" y="327674"/>
            <a:ext cx="1689846" cy="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53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78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09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9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83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2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DC5F-6E94-1041-9BD8-7E94AB1E4A1E}" type="datetimeFigureOut">
              <a:rPr lang="es-ES" smtClean="0"/>
              <a:t>16/3/19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823F-B77B-8844-A2A8-9A5449CDF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43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33232"/>
            <a:ext cx="8229600" cy="499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rgbClr val="215595"/>
                </a:solidFill>
                <a:latin typeface="Sofia Pro Light"/>
                <a:cs typeface="Sofia Pro Light"/>
              </a:defRPr>
            </a:lvl1pPr>
          </a:lstStyle>
          <a:p>
            <a:fld id="{901EDC5F-6E94-1041-9BD8-7E94AB1E4A1E}" type="datetimeFigureOut">
              <a:rPr lang="es-ES" smtClean="0"/>
              <a:pPr/>
              <a:t>16/3/19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 i="0">
                <a:solidFill>
                  <a:srgbClr val="215595"/>
                </a:solidFill>
                <a:latin typeface="Sofia Pro Light"/>
                <a:cs typeface="Sofia Pro Light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rgbClr val="215595"/>
                </a:solidFill>
                <a:latin typeface="Sofia Pro Light"/>
                <a:cs typeface="Sofia Pro Light"/>
              </a:defRPr>
            </a:lvl1pPr>
          </a:lstStyle>
          <a:p>
            <a:fld id="{10CB823F-B77B-8844-A2A8-9A5449CDF36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5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200" b="0" i="0" kern="1200">
          <a:solidFill>
            <a:srgbClr val="215595"/>
          </a:solidFill>
          <a:latin typeface="Sofia Pro Light"/>
          <a:ea typeface="+mj-ea"/>
          <a:cs typeface="Sofia Pro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215595"/>
          </a:solidFill>
          <a:latin typeface="Sofia Pro Light"/>
          <a:ea typeface="+mn-ea"/>
          <a:cs typeface="Sofia Pro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215595"/>
          </a:solidFill>
          <a:latin typeface="Sofia Pro Light"/>
          <a:ea typeface="+mn-ea"/>
          <a:cs typeface="Sofia Pro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215595"/>
          </a:solidFill>
          <a:latin typeface="Sofia Pro Light"/>
          <a:ea typeface="+mn-ea"/>
          <a:cs typeface="Sofia Pro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rgbClr val="215595"/>
          </a:solidFill>
          <a:latin typeface="Sofia Pro Light"/>
          <a:ea typeface="+mn-ea"/>
          <a:cs typeface="Sofia Pro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215595"/>
          </a:solidFill>
          <a:latin typeface="Sofia Pro Light"/>
          <a:ea typeface="+mn-ea"/>
          <a:cs typeface="Sofia Pr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43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tiff"/><Relationship Id="rId12" Type="http://schemas.openxmlformats.org/officeDocument/2006/relationships/image" Target="../media/image60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9.tiff"/><Relationship Id="rId5" Type="http://schemas.openxmlformats.org/officeDocument/2006/relationships/diagramColors" Target="../diagrams/colors1.xml"/><Relationship Id="rId10" Type="http://schemas.openxmlformats.org/officeDocument/2006/relationships/image" Target="../media/image46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72.tiff"/><Relationship Id="rId18" Type="http://schemas.openxmlformats.org/officeDocument/2006/relationships/image" Target="../media/image77.tiff"/><Relationship Id="rId3" Type="http://schemas.openxmlformats.org/officeDocument/2006/relationships/image" Target="../media/image62.tiff"/><Relationship Id="rId7" Type="http://schemas.openxmlformats.org/officeDocument/2006/relationships/image" Target="../media/image66.png"/><Relationship Id="rId12" Type="http://schemas.openxmlformats.org/officeDocument/2006/relationships/image" Target="../media/image71.tiff"/><Relationship Id="rId17" Type="http://schemas.openxmlformats.org/officeDocument/2006/relationships/image" Target="../media/image76.tiff"/><Relationship Id="rId2" Type="http://schemas.openxmlformats.org/officeDocument/2006/relationships/image" Target="../media/image61.tiff"/><Relationship Id="rId16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11" Type="http://schemas.openxmlformats.org/officeDocument/2006/relationships/image" Target="../media/image70.tiff"/><Relationship Id="rId5" Type="http://schemas.openxmlformats.org/officeDocument/2006/relationships/image" Target="../media/image64.png"/><Relationship Id="rId15" Type="http://schemas.openxmlformats.org/officeDocument/2006/relationships/image" Target="../media/image74.tiff"/><Relationship Id="rId10" Type="http://schemas.openxmlformats.org/officeDocument/2006/relationships/image" Target="../media/image69.tiff"/><Relationship Id="rId19" Type="http://schemas.openxmlformats.org/officeDocument/2006/relationships/image" Target="../media/image78.tiff"/><Relationship Id="rId4" Type="http://schemas.openxmlformats.org/officeDocument/2006/relationships/image" Target="../media/image63.png"/><Relationship Id="rId9" Type="http://schemas.openxmlformats.org/officeDocument/2006/relationships/image" Target="../media/image68.tiff"/><Relationship Id="rId14" Type="http://schemas.openxmlformats.org/officeDocument/2006/relationships/image" Target="../media/image7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7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tif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tif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57" y="476672"/>
            <a:ext cx="2134195" cy="88924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112" y="476672"/>
            <a:ext cx="3044000" cy="777912"/>
          </a:xfrm>
          <a:prstGeom prst="rect">
            <a:avLst/>
          </a:prstGeom>
        </p:spPr>
      </p:pic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5108575" y="406400"/>
            <a:ext cx="389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800" b="1" dirty="0">
                <a:solidFill>
                  <a:schemeClr val="bg1"/>
                </a:solidFill>
                <a:latin typeface="Arial" charset="0"/>
              </a:rPr>
              <a:t>   </a:t>
            </a:r>
            <a:endParaRPr lang="es-CO" altLang="es-CO" sz="18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11 Rectángulo"/>
          <p:cNvSpPr>
            <a:spLocks noChangeArrowheads="1"/>
          </p:cNvSpPr>
          <p:nvPr/>
        </p:nvSpPr>
        <p:spPr bwMode="auto">
          <a:xfrm>
            <a:off x="-36513" y="1844824"/>
            <a:ext cx="9217025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b="1" dirty="0">
                <a:solidFill>
                  <a:schemeClr val="bg1"/>
                </a:solidFill>
                <a:latin typeface="Arial" charset="0"/>
              </a:rPr>
              <a:t>CREDITO B2C: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b="1" dirty="0">
                <a:solidFill>
                  <a:schemeClr val="bg1"/>
                </a:solidFill>
                <a:latin typeface="Arial" charset="0"/>
              </a:rPr>
              <a:t>RETOS Y OPORTUNIDADES</a:t>
            </a:r>
          </a:p>
        </p:txBody>
      </p:sp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623898" y="3412157"/>
            <a:ext cx="49562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400" b="1" dirty="0">
                <a:latin typeface="Arial" charset="0"/>
              </a:rPr>
              <a:t>Juan Carlos Aspiazo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dirty="0">
                <a:latin typeface="Arial" charset="0"/>
              </a:rPr>
              <a:t>Socio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dirty="0">
                <a:latin typeface="Arial" charset="0"/>
              </a:rPr>
              <a:t>Estructuradora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1800" b="1" dirty="0">
                <a:solidFill>
                  <a:srgbClr val="002060"/>
                </a:solidFill>
                <a:latin typeface="Arial" charset="0"/>
              </a:rPr>
              <a:t>juan.aspiazo@estructuradora.com</a:t>
            </a: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5293"/>
            <a:ext cx="9180512" cy="590091"/>
          </a:xfrm>
          <a:prstGeom prst="rect">
            <a:avLst/>
          </a:prstGeom>
          <a:noFill/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256" y="5301208"/>
            <a:ext cx="5012256" cy="994085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1209"/>
            <a:ext cx="4211960" cy="994084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2051720" y="63813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High Tower Text" panose="02040502050506030303" pitchFamily="18" charset="0"/>
              </a:rPr>
              <a:t>EL CLIENTE  EN  EL  CENTRO  DEL  MODELO </a:t>
            </a: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180512" cy="29504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074" y="476672"/>
            <a:ext cx="2270373" cy="976260"/>
          </a:xfrm>
          <a:prstGeom prst="rect">
            <a:avLst/>
          </a:prstGeom>
        </p:spPr>
      </p:pic>
      <p:pic>
        <p:nvPicPr>
          <p:cNvPr id="4" name="Imagen 3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9BFD1E04-8A2A-544B-BE60-050E5AE07E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918" y="3326122"/>
            <a:ext cx="3347864" cy="13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1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243840" y="984738"/>
          <a:ext cx="8442959" cy="517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05" y="1814153"/>
            <a:ext cx="347565" cy="3484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165" y="2721013"/>
            <a:ext cx="347565" cy="4055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370" y="3202899"/>
            <a:ext cx="414200" cy="414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635" y="4104039"/>
            <a:ext cx="524529" cy="3145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574" y="4673916"/>
            <a:ext cx="357731" cy="3577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EBED4F5-2E29-224B-BA25-58EDD801825E}"/>
              </a:ext>
            </a:extLst>
          </p:cNvPr>
          <p:cNvSpPr txBox="1">
            <a:spLocks/>
          </p:cNvSpPr>
          <p:nvPr/>
        </p:nvSpPr>
        <p:spPr>
          <a:xfrm>
            <a:off x="495298" y="166930"/>
            <a:ext cx="8229600" cy="64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215595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_tradnl" sz="2400" b="1" dirty="0">
                <a:solidFill>
                  <a:schemeClr val="accent1"/>
                </a:solidFill>
              </a:rPr>
              <a:t>El </a:t>
            </a:r>
            <a:r>
              <a:rPr lang="es-ES" sz="2400" b="1" dirty="0">
                <a:solidFill>
                  <a:schemeClr val="accent1"/>
                </a:solidFill>
              </a:rPr>
              <a:t>crédito de consumo en Colombia</a:t>
            </a:r>
            <a:endParaRPr lang="es-ES_tradnl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358144" y="870434"/>
          <a:ext cx="8442959" cy="5670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996" y="4798839"/>
            <a:ext cx="347565" cy="3484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333" y="3347633"/>
            <a:ext cx="347565" cy="4055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391" y="2232303"/>
            <a:ext cx="414200" cy="414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312" y="1541812"/>
            <a:ext cx="524529" cy="3145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709" y="1110352"/>
            <a:ext cx="357731" cy="3577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EBED4F5-2E29-224B-BA25-58EDD801825E}"/>
              </a:ext>
            </a:extLst>
          </p:cNvPr>
          <p:cNvSpPr txBox="1">
            <a:spLocks/>
          </p:cNvSpPr>
          <p:nvPr/>
        </p:nvSpPr>
        <p:spPr>
          <a:xfrm>
            <a:off x="495298" y="166930"/>
            <a:ext cx="8229600" cy="64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215595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_tradnl" sz="2400" b="1" dirty="0">
                <a:solidFill>
                  <a:schemeClr val="accent1"/>
                </a:solidFill>
              </a:rPr>
              <a:t>El </a:t>
            </a:r>
            <a:r>
              <a:rPr lang="es-ES" sz="2400" b="1" dirty="0">
                <a:solidFill>
                  <a:schemeClr val="accent1"/>
                </a:solidFill>
              </a:rPr>
              <a:t>crédito de consumo en Colombia</a:t>
            </a:r>
            <a:endParaRPr lang="es-ES_tradnl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/>
          </p:nvPr>
        </p:nvGraphicFramePr>
        <p:xfrm>
          <a:off x="457200" y="1026942"/>
          <a:ext cx="8229600" cy="527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457200" y="198293"/>
            <a:ext cx="8229600" cy="636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" dirty="0"/>
              <a:t>Calidad de Cartera por tipo de crédito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</p:spTree>
    <p:extLst>
      <p:ext uri="{BB962C8B-B14F-4D97-AF65-F5344CB8AC3E}">
        <p14:creationId xmlns:p14="http://schemas.microsoft.com/office/powerpoint/2010/main" val="149473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/>
          </p:nvPr>
        </p:nvGraphicFramePr>
        <p:xfrm>
          <a:off x="457200" y="1026942"/>
          <a:ext cx="8229600" cy="527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457200" y="226869"/>
            <a:ext cx="8229600" cy="53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" dirty="0"/>
              <a:t>Calidad de Cartera créditos de consumo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</p:spTree>
    <p:extLst>
      <p:ext uri="{BB962C8B-B14F-4D97-AF65-F5344CB8AC3E}">
        <p14:creationId xmlns:p14="http://schemas.microsoft.com/office/powerpoint/2010/main" val="147117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AA649-94D1-B841-AC8B-6CEAB45A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b="1" dirty="0"/>
              <a:t>El negocio de la tarjeta de crédito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A8A35508-482A-2748-A394-713EB3969C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7631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EF23667-0D5E-0B40-B051-4B41CCEB0147}"/>
              </a:ext>
            </a:extLst>
          </p:cNvPr>
          <p:cNvSpPr txBox="1"/>
          <p:nvPr/>
        </p:nvSpPr>
        <p:spPr>
          <a:xfrm>
            <a:off x="3227138" y="3186107"/>
            <a:ext cx="2728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olidFill>
                  <a:schemeClr val="accent3">
                    <a:lumMod val="50000"/>
                  </a:schemeClr>
                </a:solidFill>
              </a:rPr>
              <a:t>(5% /saldos)</a:t>
            </a:r>
          </a:p>
          <a:p>
            <a:r>
              <a:rPr lang="es-ES_tradnl" sz="2400" dirty="0">
                <a:solidFill>
                  <a:schemeClr val="accent3">
                    <a:lumMod val="50000"/>
                  </a:schemeClr>
                </a:solidFill>
              </a:rPr>
              <a:t>(2.6%/desembolsos)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3D63F1-54C7-A248-9919-3BC15960B5AD}"/>
              </a:ext>
            </a:extLst>
          </p:cNvPr>
          <p:cNvSpPr txBox="1"/>
          <p:nvPr/>
        </p:nvSpPr>
        <p:spPr>
          <a:xfrm>
            <a:off x="3270002" y="4125815"/>
            <a:ext cx="194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olidFill>
                  <a:srgbClr val="0070C0"/>
                </a:solidFill>
              </a:rPr>
              <a:t>(4.5% /saldos)</a:t>
            </a:r>
          </a:p>
        </p:txBody>
      </p:sp>
    </p:spTree>
    <p:extLst>
      <p:ext uri="{BB962C8B-B14F-4D97-AF65-F5344CB8AC3E}">
        <p14:creationId xmlns:p14="http://schemas.microsoft.com/office/powerpoint/2010/main" val="86419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12881-A769-8148-84B6-F7FEC8EB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b="1" dirty="0"/>
              <a:t>Desembolsos tarjeta de crédito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0EE8288-5D2A-B74B-9AFF-AB8B718EFE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7631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1DC0D0D-CFBA-D548-B3FD-AB5D04156FB6}"/>
              </a:ext>
            </a:extLst>
          </p:cNvPr>
          <p:cNvSpPr txBox="1"/>
          <p:nvPr/>
        </p:nvSpPr>
        <p:spPr>
          <a:xfrm>
            <a:off x="3633249" y="6313486"/>
            <a:ext cx="187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Cifras en millones de pesos</a:t>
            </a:r>
          </a:p>
        </p:txBody>
      </p:sp>
    </p:spTree>
    <p:extLst>
      <p:ext uri="{BB962C8B-B14F-4D97-AF65-F5344CB8AC3E}">
        <p14:creationId xmlns:p14="http://schemas.microsoft.com/office/powerpoint/2010/main" val="286504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6B0EA-29E2-E24C-8EE6-A2B343A0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Rentabilidad / Riesgo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C110A31-44B2-7C40-B1E5-1780CE0D64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7631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90A1B3A-50DE-954F-99DB-82C4E7797694}"/>
              </a:ext>
            </a:extLst>
          </p:cNvPr>
          <p:cNvSpPr txBox="1"/>
          <p:nvPr/>
        </p:nvSpPr>
        <p:spPr>
          <a:xfrm>
            <a:off x="2543189" y="6300782"/>
            <a:ext cx="4004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El indicador de calidad de cartera de consumo incluye tarjeta de crédito</a:t>
            </a:r>
          </a:p>
        </p:txBody>
      </p:sp>
    </p:spTree>
    <p:extLst>
      <p:ext uri="{BB962C8B-B14F-4D97-AF65-F5344CB8AC3E}">
        <p14:creationId xmlns:p14="http://schemas.microsoft.com/office/powerpoint/2010/main" val="256729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EDA2A3-9613-E44B-BFBD-26638C7E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A qué nos referimos con crédito B2C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F01C4-D72B-4A4A-8A89-80AEB2B84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2976"/>
            <a:ext cx="8229600" cy="541337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Nos referimos a la financiación otorgada al cliente final</a:t>
            </a:r>
          </a:p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(consumidor individual) de una empresa. </a:t>
            </a:r>
          </a:p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(con o sin intereses)</a:t>
            </a: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to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Consumer</a:t>
            </a: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ó</a:t>
            </a: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 Business to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Client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(Negocio a consumidor)		(Negocio a cliente)</a:t>
            </a:r>
          </a:p>
        </p:txBody>
      </p:sp>
      <p:pic>
        <p:nvPicPr>
          <p:cNvPr id="7" name="1 Imagen">
            <a:extLst>
              <a:ext uri="{FF2B5EF4-FFF2-40B4-BE49-F238E27FC236}">
                <a16:creationId xmlns:a16="http://schemas.microsoft.com/office/drawing/2014/main" id="{148426B7-EA33-6E4C-91E2-A98675D0D8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78" y="6151021"/>
            <a:ext cx="1317822" cy="5666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B5C6E4-A3AF-574A-BD1F-3F72998C8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17" y="2083720"/>
            <a:ext cx="1191142" cy="11911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D96504-2631-2E4B-A37C-049D4B579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777" y="4262347"/>
            <a:ext cx="778421" cy="778421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42EE6DF-A114-B74E-AD6D-48E3D2CCFE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269" y="3235540"/>
            <a:ext cx="1050170" cy="1003348"/>
          </a:xfrm>
          <a:prstGeom prst="rect">
            <a:avLst/>
          </a:prstGeom>
        </p:spPr>
      </p:pic>
      <p:cxnSp>
        <p:nvCxnSpPr>
          <p:cNvPr id="12" name="Conector angular 11">
            <a:extLst>
              <a:ext uri="{FF2B5EF4-FFF2-40B4-BE49-F238E27FC236}">
                <a16:creationId xmlns:a16="http://schemas.microsoft.com/office/drawing/2014/main" id="{AB5189B7-4933-2C4F-AB78-7ADD76FD4920}"/>
              </a:ext>
            </a:extLst>
          </p:cNvPr>
          <p:cNvCxnSpPr>
            <a:cxnSpLocks/>
            <a:stCxn id="8" idx="3"/>
            <a:endCxn id="10" idx="0"/>
          </p:cNvCxnSpPr>
          <p:nvPr/>
        </p:nvCxnSpPr>
        <p:spPr>
          <a:xfrm>
            <a:off x="3545559" y="2679291"/>
            <a:ext cx="2608795" cy="556249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>
            <a:extLst>
              <a:ext uri="{FF2B5EF4-FFF2-40B4-BE49-F238E27FC236}">
                <a16:creationId xmlns:a16="http://schemas.microsoft.com/office/drawing/2014/main" id="{3A6FAC68-A6ED-D241-9C99-0EDE2FB32BC4}"/>
              </a:ext>
            </a:extLst>
          </p:cNvPr>
          <p:cNvCxnSpPr>
            <a:cxnSpLocks/>
            <a:stCxn id="9" idx="3"/>
            <a:endCxn id="10" idx="2"/>
          </p:cNvCxnSpPr>
          <p:nvPr/>
        </p:nvCxnSpPr>
        <p:spPr>
          <a:xfrm flipV="1">
            <a:off x="3339198" y="4238888"/>
            <a:ext cx="2815156" cy="412670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84D8C01-206D-1443-80AA-6329C450C2D8}"/>
              </a:ext>
            </a:extLst>
          </p:cNvPr>
          <p:cNvSpPr txBox="1"/>
          <p:nvPr/>
        </p:nvSpPr>
        <p:spPr>
          <a:xfrm>
            <a:off x="4683093" y="2369273"/>
            <a:ext cx="1489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Producto/Servicio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1985886-1254-9E45-A7F5-5FF42BA6B58C}"/>
              </a:ext>
            </a:extLst>
          </p:cNvPr>
          <p:cNvSpPr txBox="1"/>
          <p:nvPr/>
        </p:nvSpPr>
        <p:spPr>
          <a:xfrm>
            <a:off x="4334849" y="4699539"/>
            <a:ext cx="1489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_tradnl" dirty="0"/>
              <a:t>Producto/Servicio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789F2D9-E82B-4A4E-AB5A-662BED9FD6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437" y="2692019"/>
            <a:ext cx="833134" cy="833134"/>
          </a:xfrm>
          <a:prstGeom prst="rect">
            <a:avLst/>
          </a:prstGeom>
        </p:spPr>
      </p:pic>
      <p:pic>
        <p:nvPicPr>
          <p:cNvPr id="30" name="Picture 23">
            <a:extLst>
              <a:ext uri="{FF2B5EF4-FFF2-40B4-BE49-F238E27FC236}">
                <a16:creationId xmlns:a16="http://schemas.microsoft.com/office/drawing/2014/main" id="{CC1171C8-8A6B-304D-8189-15B6629C2B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793" y="3778729"/>
            <a:ext cx="778422" cy="7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564D3-55E3-4242-B911-A532027F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Caracterización del Crédito B2C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40521B-C118-0B41-A629-B4766F4A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00" y="1813396"/>
            <a:ext cx="1951560" cy="1159712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monto </a:t>
            </a:r>
          </a:p>
          <a:p>
            <a:pPr marL="0" indent="0" algn="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momento</a:t>
            </a:r>
          </a:p>
          <a:p>
            <a:pPr marL="0" indent="0" algn="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lugar </a:t>
            </a:r>
          </a:p>
          <a:p>
            <a:pPr marL="0" indent="0" algn="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uso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12AE31-9A89-314E-95DB-F7926953E145}"/>
              </a:ext>
            </a:extLst>
          </p:cNvPr>
          <p:cNvSpPr txBox="1"/>
          <p:nvPr/>
        </p:nvSpPr>
        <p:spPr>
          <a:xfrm>
            <a:off x="3783560" y="1870446"/>
            <a:ext cx="2887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70C0"/>
                </a:solidFill>
              </a:rPr>
              <a:t>PRECISO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08D7931-42B8-8641-AEF0-B1E1147A78DA}"/>
              </a:ext>
            </a:extLst>
          </p:cNvPr>
          <p:cNvSpPr/>
          <p:nvPr/>
        </p:nvSpPr>
        <p:spPr>
          <a:xfrm>
            <a:off x="922758" y="3186119"/>
            <a:ext cx="1951560" cy="1928813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b="1"/>
              <a:t>Oportunidad</a:t>
            </a:r>
            <a:endParaRPr lang="es-ES_tradnl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0C7EA3B-DCBD-424B-BBD6-976F0946D9F4}"/>
              </a:ext>
            </a:extLst>
          </p:cNvPr>
          <p:cNvSpPr/>
          <p:nvPr/>
        </p:nvSpPr>
        <p:spPr>
          <a:xfrm>
            <a:off x="2691879" y="3186119"/>
            <a:ext cx="1951560" cy="1928813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_tradnl" b="1" dirty="0"/>
              <a:t>Conveniencia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4CB1617-0881-FA46-B89C-E7F08BFCB3A3}"/>
              </a:ext>
            </a:extLst>
          </p:cNvPr>
          <p:cNvSpPr/>
          <p:nvPr/>
        </p:nvSpPr>
        <p:spPr>
          <a:xfrm>
            <a:off x="4461000" y="3228981"/>
            <a:ext cx="1951560" cy="1928813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_tradnl" b="1" dirty="0"/>
              <a:t>Facilidad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D6DC96-87A1-7242-8C8F-67A83B739E17}"/>
              </a:ext>
            </a:extLst>
          </p:cNvPr>
          <p:cNvSpPr/>
          <p:nvPr/>
        </p:nvSpPr>
        <p:spPr>
          <a:xfrm>
            <a:off x="6230121" y="3207546"/>
            <a:ext cx="1951560" cy="1928813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_tradnl" b="1" dirty="0"/>
              <a:t>Rapidez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EB46FE-FAF8-A143-8DE9-CAA6E2FC04F5}"/>
              </a:ext>
            </a:extLst>
          </p:cNvPr>
          <p:cNvSpPr txBox="1"/>
          <p:nvPr/>
        </p:nvSpPr>
        <p:spPr>
          <a:xfrm>
            <a:off x="2284154" y="1156518"/>
            <a:ext cx="444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3"/>
                </a:solidFill>
              </a:rPr>
              <a:t>Satisfacer necesidades del cliente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3BA083-83A0-8C41-8165-BC38EFBEDDA1}"/>
              </a:ext>
            </a:extLst>
          </p:cNvPr>
          <p:cNvSpPr txBox="1"/>
          <p:nvPr/>
        </p:nvSpPr>
        <p:spPr>
          <a:xfrm>
            <a:off x="2210683" y="5269833"/>
            <a:ext cx="461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3"/>
                </a:solidFill>
              </a:rPr>
              <a:t>Conocimiento profundo del cliente</a:t>
            </a:r>
          </a:p>
        </p:txBody>
      </p:sp>
    </p:spTree>
    <p:extLst>
      <p:ext uri="{BB962C8B-B14F-4D97-AF65-F5344CB8AC3E}">
        <p14:creationId xmlns:p14="http://schemas.microsoft.com/office/powerpoint/2010/main" val="423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A1DB75-6493-DB4C-BE73-3F50ACBA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Beneficios de financiar clientes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BA5ED6A-F975-5F41-87C3-D86D02A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297" y="1495677"/>
            <a:ext cx="1507196" cy="5810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2000" dirty="0"/>
              <a:t>Mayores ventas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0AF5EF-165C-DF49-8C03-1CE9BEE3E725}"/>
              </a:ext>
            </a:extLst>
          </p:cNvPr>
          <p:cNvSpPr/>
          <p:nvPr/>
        </p:nvSpPr>
        <p:spPr>
          <a:xfrm>
            <a:off x="6323351" y="1467365"/>
            <a:ext cx="1306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/>
              <a:t>Más clientes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7FCFA48-D025-0043-8EB2-3EAC9451AB33}"/>
              </a:ext>
            </a:extLst>
          </p:cNvPr>
          <p:cNvSpPr/>
          <p:nvPr/>
        </p:nvSpPr>
        <p:spPr>
          <a:xfrm>
            <a:off x="6512979" y="2740793"/>
            <a:ext cx="1294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/>
              <a:t>Lealtad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D424D3-FC5F-CF4C-9450-0041F8809B6A}"/>
              </a:ext>
            </a:extLst>
          </p:cNvPr>
          <p:cNvSpPr/>
          <p:nvPr/>
        </p:nvSpPr>
        <p:spPr>
          <a:xfrm>
            <a:off x="2484703" y="2741641"/>
            <a:ext cx="1304573" cy="53553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</a:pPr>
            <a:r>
              <a:rPr lang="es-ES_tradnl" sz="2000" dirty="0"/>
              <a:t>Imagen positiva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1038630-1770-4546-9C2A-78BBD9304BBC}"/>
              </a:ext>
            </a:extLst>
          </p:cNvPr>
          <p:cNvSpPr txBox="1">
            <a:spLocks/>
          </p:cNvSpPr>
          <p:nvPr/>
        </p:nvSpPr>
        <p:spPr>
          <a:xfrm>
            <a:off x="6388127" y="3789244"/>
            <a:ext cx="1464173" cy="100210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000" dirty="0"/>
              <a:t>Reduce la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000" dirty="0"/>
              <a:t>volatilidad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000" dirty="0"/>
              <a:t>de los ciclos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_tradnl" sz="20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D952556-8B1C-C841-A9D3-71CC7C09DB9B}"/>
              </a:ext>
            </a:extLst>
          </p:cNvPr>
          <p:cNvSpPr/>
          <p:nvPr/>
        </p:nvSpPr>
        <p:spPr>
          <a:xfrm>
            <a:off x="2365644" y="3991334"/>
            <a:ext cx="2176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/>
              <a:t>Mejora la posición competitiva</a:t>
            </a:r>
          </a:p>
        </p:txBody>
      </p:sp>
      <p:pic>
        <p:nvPicPr>
          <p:cNvPr id="11" name="Picture 30">
            <a:extLst>
              <a:ext uri="{FF2B5EF4-FFF2-40B4-BE49-F238E27FC236}">
                <a16:creationId xmlns:a16="http://schemas.microsoft.com/office/drawing/2014/main" id="{5575E564-BA19-E84E-A91E-A588D4A35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07" y="1122059"/>
            <a:ext cx="1104458" cy="1104458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C3875842-DA4D-734C-B42D-A664F509A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881" y="1122824"/>
            <a:ext cx="1154399" cy="110292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5A9BD00-973B-184F-B839-1A98EE7B9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881" y="3738067"/>
            <a:ext cx="1104458" cy="11044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DDC3FCD-5A1A-BF49-B20B-F74C424155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31" y="2347100"/>
            <a:ext cx="1324613" cy="13246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1AD416-A406-8845-A41E-81F6BE2046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09" y="2572524"/>
            <a:ext cx="1044453" cy="9211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DA8CBA-80DC-9D4E-B4E1-4A26514B61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233" y="3775475"/>
            <a:ext cx="1104458" cy="1104458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CCB6244-541A-364F-9849-C2ED975C55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07" y="5082354"/>
            <a:ext cx="1152877" cy="1130706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7173E63-4C71-F243-B176-F2466F4338E7}"/>
              </a:ext>
            </a:extLst>
          </p:cNvPr>
          <p:cNvSpPr/>
          <p:nvPr/>
        </p:nvSpPr>
        <p:spPr>
          <a:xfrm>
            <a:off x="2592314" y="5281838"/>
            <a:ext cx="1541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/>
              <a:t>Mejora rentabilidad</a:t>
            </a:r>
          </a:p>
        </p:txBody>
      </p:sp>
      <p:pic>
        <p:nvPicPr>
          <p:cNvPr id="22" name="Picture 28">
            <a:extLst>
              <a:ext uri="{FF2B5EF4-FFF2-40B4-BE49-F238E27FC236}">
                <a16:creationId xmlns:a16="http://schemas.microsoft.com/office/drawing/2014/main" id="{8A9BC5DB-1258-794F-AD64-A0B38754BE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09" y="5123952"/>
            <a:ext cx="1047510" cy="104751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98A4965-0BAF-8646-BDE0-22F60490F46A}"/>
              </a:ext>
            </a:extLst>
          </p:cNvPr>
          <p:cNvSpPr/>
          <p:nvPr/>
        </p:nvSpPr>
        <p:spPr>
          <a:xfrm>
            <a:off x="6414893" y="5247873"/>
            <a:ext cx="1541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/>
              <a:t>Diversifica ingresos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D3997C26-6EF2-A24A-8BEB-E81DFD0275D1}"/>
              </a:ext>
            </a:extLst>
          </p:cNvPr>
          <p:cNvSpPr/>
          <p:nvPr/>
        </p:nvSpPr>
        <p:spPr>
          <a:xfrm>
            <a:off x="942982" y="3665638"/>
            <a:ext cx="7013525" cy="285878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2B2C7FC-FAB4-2746-9C16-CA4CD81A99FC}"/>
              </a:ext>
            </a:extLst>
          </p:cNvPr>
          <p:cNvSpPr txBox="1"/>
          <p:nvPr/>
        </p:nvSpPr>
        <p:spPr>
          <a:xfrm>
            <a:off x="3478868" y="6171462"/>
            <a:ext cx="23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financiación propia</a:t>
            </a:r>
          </a:p>
        </p:txBody>
      </p:sp>
    </p:spTree>
    <p:extLst>
      <p:ext uri="{BB962C8B-B14F-4D97-AF65-F5344CB8AC3E}">
        <p14:creationId xmlns:p14="http://schemas.microsoft.com/office/powerpoint/2010/main" val="31004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1" grpId="0"/>
      <p:bldP spid="23" grpId="0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7A042-0153-064A-A65E-B32066DD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Oferta de crédito en punto de venta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8F7BD-2524-7144-9382-09FE1BF68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727" y="1207521"/>
            <a:ext cx="3171825" cy="909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 superficie (Online): </a:t>
            </a:r>
            <a:r>
              <a:rPr lang="es-ES_tradnl" sz="2600" dirty="0"/>
              <a:t>$1.749.000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1D3265-46D8-A640-8FA3-8C93A8949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41" y="1299778"/>
            <a:ext cx="4557722" cy="30551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D1E7B2-BA89-E34A-B0BF-71D1FD57A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1" y="4956075"/>
            <a:ext cx="7926581" cy="16291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448AFB-6E6D-A245-894C-B4BED0F0DD54}"/>
              </a:ext>
            </a:extLst>
          </p:cNvPr>
          <p:cNvSpPr txBox="1"/>
          <p:nvPr/>
        </p:nvSpPr>
        <p:spPr>
          <a:xfrm>
            <a:off x="3414723" y="1512836"/>
            <a:ext cx="1039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Smart TV</a:t>
            </a:r>
          </a:p>
          <a:p>
            <a:r>
              <a:rPr lang="es-ES_tradnl" dirty="0"/>
              <a:t>Ultra HD</a:t>
            </a:r>
          </a:p>
          <a:p>
            <a:r>
              <a:rPr lang="es-ES_tradnl" dirty="0"/>
              <a:t>4K</a:t>
            </a:r>
          </a:p>
          <a:p>
            <a:r>
              <a:rPr lang="es-ES_tradnl" dirty="0"/>
              <a:t>55”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EA0B517-E661-2D4D-BB07-1A7563332336}"/>
              </a:ext>
            </a:extLst>
          </p:cNvPr>
          <p:cNvSpPr txBox="1">
            <a:spLocks/>
          </p:cNvSpPr>
          <p:nvPr/>
        </p:nvSpPr>
        <p:spPr>
          <a:xfrm>
            <a:off x="5523439" y="2931719"/>
            <a:ext cx="3171825" cy="1267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215595"/>
                </a:solidFill>
                <a:latin typeface="Sofia Pro Light"/>
                <a:ea typeface="+mn-ea"/>
                <a:cs typeface="Sofia Pro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215595"/>
                </a:solidFill>
                <a:latin typeface="Sofia Pro Light"/>
                <a:ea typeface="+mn-ea"/>
                <a:cs typeface="Sofia Pro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215595"/>
                </a:solidFill>
                <a:latin typeface="Sofia Pro Light"/>
                <a:ea typeface="+mn-ea"/>
                <a:cs typeface="Sofia Pro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215595"/>
                </a:solidFill>
                <a:latin typeface="Sofia Pro Light"/>
                <a:ea typeface="+mn-ea"/>
                <a:cs typeface="Sofia Pro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215595"/>
                </a:solidFill>
                <a:latin typeface="Sofia Pro Light"/>
                <a:ea typeface="+mn-ea"/>
                <a:cs typeface="Sofia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Comercio tradicional </a:t>
            </a:r>
          </a:p>
          <a:p>
            <a:pPr marL="0" indent="0" algn="ctr">
              <a:buNone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Precio de contado</a:t>
            </a:r>
          </a:p>
          <a:p>
            <a:pPr marL="0" indent="0" algn="ctr">
              <a:buNone/>
            </a:pPr>
            <a:r>
              <a:rPr lang="es-ES_tradnl" sz="2600" dirty="0"/>
              <a:t>$2.257.957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DF50EF5-CEDF-654B-9504-442909B7CF8D}"/>
              </a:ext>
            </a:extLst>
          </p:cNvPr>
          <p:cNvGrpSpPr/>
          <p:nvPr/>
        </p:nvGrpSpPr>
        <p:grpSpPr>
          <a:xfrm>
            <a:off x="6133127" y="1837217"/>
            <a:ext cx="2521304" cy="1382110"/>
            <a:chOff x="6133127" y="2051533"/>
            <a:chExt cx="2521304" cy="138211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5BAD0F4-3F2C-6443-B24A-3908A3FC3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3127" y="2051533"/>
              <a:ext cx="1382110" cy="138211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99F45E3-3572-3948-93C5-0F2ED9DB7775}"/>
                </a:ext>
              </a:extLst>
            </p:cNvPr>
            <p:cNvSpPr txBox="1"/>
            <p:nvPr/>
          </p:nvSpPr>
          <p:spPr>
            <a:xfrm>
              <a:off x="7272321" y="2285999"/>
              <a:ext cx="13821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5400" dirty="0"/>
                <a:t>30%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1CC3B9-F256-5748-A6DC-8BD02A2C0A72}"/>
              </a:ext>
            </a:extLst>
          </p:cNvPr>
          <p:cNvSpPr txBox="1"/>
          <p:nvPr/>
        </p:nvSpPr>
        <p:spPr>
          <a:xfrm>
            <a:off x="5743575" y="4211271"/>
            <a:ext cx="2910855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 Light"/>
              </a:rPr>
              <a:t>Crédito a 11 meses:</a:t>
            </a:r>
          </a:p>
          <a:p>
            <a:pPr algn="ctr"/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 Light"/>
              </a:rPr>
              <a:t>$3.997.904</a:t>
            </a:r>
          </a:p>
        </p:txBody>
      </p:sp>
    </p:spTree>
    <p:extLst>
      <p:ext uri="{BB962C8B-B14F-4D97-AF65-F5344CB8AC3E}">
        <p14:creationId xmlns:p14="http://schemas.microsoft.com/office/powerpoint/2010/main" val="15496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_tradnl" sz="2800" dirty="0"/>
              <a:t>Perfil de clientes y oferta de crédito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09FF83-B2EE-0B4A-8F6C-DB42FA34DA82}"/>
              </a:ext>
            </a:extLst>
          </p:cNvPr>
          <p:cNvSpPr txBox="1"/>
          <p:nvPr/>
        </p:nvSpPr>
        <p:spPr>
          <a:xfrm>
            <a:off x="4029957" y="1081880"/>
            <a:ext cx="116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/>
              <a:t>Pagadiario</a:t>
            </a:r>
            <a:endParaRPr lang="es-ES_tradnl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5ADA55E-2143-D844-8E59-F0AEEAFF739F}"/>
              </a:ext>
            </a:extLst>
          </p:cNvPr>
          <p:cNvGrpSpPr/>
          <p:nvPr/>
        </p:nvGrpSpPr>
        <p:grpSpPr>
          <a:xfrm>
            <a:off x="790294" y="5707906"/>
            <a:ext cx="7643813" cy="605074"/>
            <a:chOff x="835817" y="3550450"/>
            <a:chExt cx="7643813" cy="60507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CB02ED6-D6F8-FF4D-BF6F-5E389E6EF8C0}"/>
                </a:ext>
              </a:extLst>
            </p:cNvPr>
            <p:cNvSpPr/>
            <p:nvPr/>
          </p:nvSpPr>
          <p:spPr>
            <a:xfrm rot="10800000">
              <a:off x="835817" y="3550450"/>
              <a:ext cx="7643813" cy="57864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B050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66B065A-C7E7-5A45-B473-8BC8C55A9BCA}"/>
                </a:ext>
              </a:extLst>
            </p:cNvPr>
            <p:cNvSpPr txBox="1"/>
            <p:nvPr/>
          </p:nvSpPr>
          <p:spPr>
            <a:xfrm>
              <a:off x="3415002" y="3550450"/>
              <a:ext cx="2273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dirty="0"/>
                <a:t>Calificación del cliente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27C9F0B-DC80-C842-8DA4-E8065473D9D5}"/>
                </a:ext>
              </a:extLst>
            </p:cNvPr>
            <p:cNvSpPr txBox="1"/>
            <p:nvPr/>
          </p:nvSpPr>
          <p:spPr>
            <a:xfrm>
              <a:off x="7943906" y="378619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dirty="0"/>
                <a:t>100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7F2E0F5-93AC-124D-A8AB-890130192E28}"/>
                </a:ext>
              </a:extLst>
            </p:cNvPr>
            <p:cNvSpPr txBox="1"/>
            <p:nvPr/>
          </p:nvSpPr>
          <p:spPr>
            <a:xfrm>
              <a:off x="878681" y="3786192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dirty="0"/>
                <a:t>10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ACDD776-9781-6343-B071-90294B631F5B}"/>
                </a:ext>
              </a:extLst>
            </p:cNvPr>
            <p:cNvSpPr txBox="1"/>
            <p:nvPr/>
          </p:nvSpPr>
          <p:spPr>
            <a:xfrm>
              <a:off x="4186295" y="3786192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dirty="0"/>
                <a:t>50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5899F10-4F4C-D44C-9C4C-5B9B14553453}"/>
              </a:ext>
            </a:extLst>
          </p:cNvPr>
          <p:cNvGrpSpPr/>
          <p:nvPr/>
        </p:nvGrpSpPr>
        <p:grpSpPr>
          <a:xfrm>
            <a:off x="6408085" y="5107981"/>
            <a:ext cx="2026022" cy="515372"/>
            <a:chOff x="6479525" y="4936525"/>
            <a:chExt cx="2026022" cy="515372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2D2C231-55D4-6247-90D3-9D4ADD447245}"/>
                </a:ext>
              </a:extLst>
            </p:cNvPr>
            <p:cNvSpPr txBox="1"/>
            <p:nvPr/>
          </p:nvSpPr>
          <p:spPr>
            <a:xfrm>
              <a:off x="6587255" y="4936525"/>
              <a:ext cx="1810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dirty="0"/>
                <a:t>Sector Financiero</a:t>
              </a:r>
            </a:p>
          </p:txBody>
        </p:sp>
        <p:sp>
          <p:nvSpPr>
            <p:cNvPr id="29" name="Cerrar llave 28">
              <a:extLst>
                <a:ext uri="{FF2B5EF4-FFF2-40B4-BE49-F238E27FC236}">
                  <a16:creationId xmlns:a16="http://schemas.microsoft.com/office/drawing/2014/main" id="{6A0C0C18-D8D0-0F47-9965-068349F7D5FE}"/>
                </a:ext>
              </a:extLst>
            </p:cNvPr>
            <p:cNvSpPr/>
            <p:nvPr/>
          </p:nvSpPr>
          <p:spPr>
            <a:xfrm rot="16200000">
              <a:off x="7412371" y="4358722"/>
              <a:ext cx="160329" cy="2026022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62D64F0-D24E-5E4C-A823-C4D41FD9B730}"/>
              </a:ext>
            </a:extLst>
          </p:cNvPr>
          <p:cNvGrpSpPr/>
          <p:nvPr/>
        </p:nvGrpSpPr>
        <p:grpSpPr>
          <a:xfrm>
            <a:off x="5464699" y="3667972"/>
            <a:ext cx="2969409" cy="495050"/>
            <a:chOff x="5536139" y="3496516"/>
            <a:chExt cx="2969409" cy="495050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FED35AC0-214A-0648-BED0-26330C2F46F1}"/>
                </a:ext>
              </a:extLst>
            </p:cNvPr>
            <p:cNvSpPr txBox="1"/>
            <p:nvPr/>
          </p:nvSpPr>
          <p:spPr>
            <a:xfrm>
              <a:off x="5536139" y="3496516"/>
              <a:ext cx="296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/>
                <a:t>Originadores Privados</a:t>
              </a:r>
            </a:p>
          </p:txBody>
        </p:sp>
        <p:sp>
          <p:nvSpPr>
            <p:cNvPr id="30" name="Cerrar llave 29">
              <a:extLst>
                <a:ext uri="{FF2B5EF4-FFF2-40B4-BE49-F238E27FC236}">
                  <a16:creationId xmlns:a16="http://schemas.microsoft.com/office/drawing/2014/main" id="{8E34B2AD-F15F-7441-A651-3C9CE2785EBC}"/>
                </a:ext>
              </a:extLst>
            </p:cNvPr>
            <p:cNvSpPr/>
            <p:nvPr/>
          </p:nvSpPr>
          <p:spPr>
            <a:xfrm rot="16200000">
              <a:off x="6957815" y="2443834"/>
              <a:ext cx="126057" cy="2969408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255D246-B292-124D-8B18-1249D38715C6}"/>
              </a:ext>
            </a:extLst>
          </p:cNvPr>
          <p:cNvGrpSpPr/>
          <p:nvPr/>
        </p:nvGrpSpPr>
        <p:grpSpPr>
          <a:xfrm>
            <a:off x="5695130" y="4619581"/>
            <a:ext cx="2738977" cy="533470"/>
            <a:chOff x="5766570" y="4448125"/>
            <a:chExt cx="2738977" cy="533470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F7BD45A-4A7E-2D4C-89B6-9EE844C0C988}"/>
                </a:ext>
              </a:extLst>
            </p:cNvPr>
            <p:cNvSpPr txBox="1"/>
            <p:nvPr/>
          </p:nvSpPr>
          <p:spPr>
            <a:xfrm>
              <a:off x="6434103" y="4448125"/>
              <a:ext cx="1403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dirty="0"/>
                <a:t>Cooperativas</a:t>
              </a:r>
            </a:p>
          </p:txBody>
        </p:sp>
        <p:sp>
          <p:nvSpPr>
            <p:cNvPr id="31" name="Cerrar llave 30">
              <a:extLst>
                <a:ext uri="{FF2B5EF4-FFF2-40B4-BE49-F238E27FC236}">
                  <a16:creationId xmlns:a16="http://schemas.microsoft.com/office/drawing/2014/main" id="{159A8F7A-6A7C-9E48-ADB4-F2ED6FF5B71C}"/>
                </a:ext>
              </a:extLst>
            </p:cNvPr>
            <p:cNvSpPr/>
            <p:nvPr/>
          </p:nvSpPr>
          <p:spPr>
            <a:xfrm rot="16200000">
              <a:off x="7052437" y="3528485"/>
              <a:ext cx="167243" cy="2738977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6E6E745-F4B1-5E44-B473-FCB13B225F33}"/>
              </a:ext>
            </a:extLst>
          </p:cNvPr>
          <p:cNvGrpSpPr/>
          <p:nvPr/>
        </p:nvGrpSpPr>
        <p:grpSpPr>
          <a:xfrm>
            <a:off x="4360077" y="3184806"/>
            <a:ext cx="4074030" cy="459961"/>
            <a:chOff x="4431517" y="2541852"/>
            <a:chExt cx="4074030" cy="459961"/>
          </a:xfrm>
        </p:grpSpPr>
        <p:sp>
          <p:nvSpPr>
            <p:cNvPr id="32" name="Cerrar llave 31">
              <a:extLst>
                <a:ext uri="{FF2B5EF4-FFF2-40B4-BE49-F238E27FC236}">
                  <a16:creationId xmlns:a16="http://schemas.microsoft.com/office/drawing/2014/main" id="{6076F6E9-5BA4-6D43-B30A-81729EF62138}"/>
                </a:ext>
              </a:extLst>
            </p:cNvPr>
            <p:cNvSpPr/>
            <p:nvPr/>
          </p:nvSpPr>
          <p:spPr>
            <a:xfrm rot="16200000">
              <a:off x="6401274" y="897540"/>
              <a:ext cx="134516" cy="4074030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5628AB4-5E38-9840-A3C7-8CA0265340D1}"/>
                </a:ext>
              </a:extLst>
            </p:cNvPr>
            <p:cNvSpPr txBox="1"/>
            <p:nvPr/>
          </p:nvSpPr>
          <p:spPr>
            <a:xfrm>
              <a:off x="4546080" y="2541852"/>
              <a:ext cx="3902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/>
                <a:t>Comercios con financiación directa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02F5AC1-D76C-7241-BA3A-07F29C5BD3E5}"/>
              </a:ext>
            </a:extLst>
          </p:cNvPr>
          <p:cNvGrpSpPr/>
          <p:nvPr/>
        </p:nvGrpSpPr>
        <p:grpSpPr>
          <a:xfrm>
            <a:off x="5464699" y="4119495"/>
            <a:ext cx="2969408" cy="542212"/>
            <a:chOff x="5536139" y="3948039"/>
            <a:chExt cx="2969408" cy="542212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441ADBB-938B-7649-AD35-2E1616FD8B94}"/>
                </a:ext>
              </a:extLst>
            </p:cNvPr>
            <p:cNvSpPr txBox="1"/>
            <p:nvPr/>
          </p:nvSpPr>
          <p:spPr>
            <a:xfrm>
              <a:off x="5828671" y="3948039"/>
              <a:ext cx="2384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dirty="0"/>
                <a:t>Fondos de Empleados</a:t>
              </a:r>
            </a:p>
          </p:txBody>
        </p:sp>
        <p:sp>
          <p:nvSpPr>
            <p:cNvPr id="33" name="Cerrar llave 32">
              <a:extLst>
                <a:ext uri="{FF2B5EF4-FFF2-40B4-BE49-F238E27FC236}">
                  <a16:creationId xmlns:a16="http://schemas.microsoft.com/office/drawing/2014/main" id="{F868778F-2C99-884D-8C02-A49972CBFF41}"/>
                </a:ext>
              </a:extLst>
            </p:cNvPr>
            <p:cNvSpPr/>
            <p:nvPr/>
          </p:nvSpPr>
          <p:spPr>
            <a:xfrm rot="16200000">
              <a:off x="6937222" y="2921926"/>
              <a:ext cx="167242" cy="2969408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3214355F-7A56-6D41-8021-8AFE5AEC3B20}"/>
              </a:ext>
            </a:extLst>
          </p:cNvPr>
          <p:cNvGrpSpPr/>
          <p:nvPr/>
        </p:nvGrpSpPr>
        <p:grpSpPr>
          <a:xfrm>
            <a:off x="4029959" y="2712322"/>
            <a:ext cx="4404148" cy="536541"/>
            <a:chOff x="4101399" y="2026512"/>
            <a:chExt cx="4404148" cy="536541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EADD8C9-09CC-1545-9396-E4F3A209CC52}"/>
                </a:ext>
              </a:extLst>
            </p:cNvPr>
            <p:cNvSpPr txBox="1"/>
            <p:nvPr/>
          </p:nvSpPr>
          <p:spPr>
            <a:xfrm>
              <a:off x="5764937" y="2026512"/>
              <a:ext cx="1069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dirty="0" err="1"/>
                <a:t>Natilleras</a:t>
              </a:r>
              <a:endParaRPr lang="es-ES_tradnl" dirty="0"/>
            </a:p>
          </p:txBody>
        </p:sp>
        <p:sp>
          <p:nvSpPr>
            <p:cNvPr id="34" name="Cerrar llave 33">
              <a:extLst>
                <a:ext uri="{FF2B5EF4-FFF2-40B4-BE49-F238E27FC236}">
                  <a16:creationId xmlns:a16="http://schemas.microsoft.com/office/drawing/2014/main" id="{B9AB870C-D94E-E642-A62D-4FC034E2E39E}"/>
                </a:ext>
              </a:extLst>
            </p:cNvPr>
            <p:cNvSpPr/>
            <p:nvPr/>
          </p:nvSpPr>
          <p:spPr>
            <a:xfrm rot="16200000">
              <a:off x="6202678" y="260185"/>
              <a:ext cx="201589" cy="4404148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0C7170F5-0644-AE48-A406-30638FEA41E4}"/>
              </a:ext>
            </a:extLst>
          </p:cNvPr>
          <p:cNvGrpSpPr/>
          <p:nvPr/>
        </p:nvGrpSpPr>
        <p:grpSpPr>
          <a:xfrm>
            <a:off x="3571875" y="2049497"/>
            <a:ext cx="4867909" cy="525909"/>
            <a:chOff x="3643315" y="2049497"/>
            <a:chExt cx="4867909" cy="52590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202FB1F-E95E-1E43-B92C-85EF3D548362}"/>
                </a:ext>
              </a:extLst>
            </p:cNvPr>
            <p:cNvSpPr txBox="1"/>
            <p:nvPr/>
          </p:nvSpPr>
          <p:spPr>
            <a:xfrm>
              <a:off x="4689638" y="2049497"/>
              <a:ext cx="2753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dirty="0"/>
                <a:t>Prestamistas informales</a:t>
              </a:r>
            </a:p>
          </p:txBody>
        </p:sp>
        <p:sp>
          <p:nvSpPr>
            <p:cNvPr id="35" name="Cerrar llave 34">
              <a:extLst>
                <a:ext uri="{FF2B5EF4-FFF2-40B4-BE49-F238E27FC236}">
                  <a16:creationId xmlns:a16="http://schemas.microsoft.com/office/drawing/2014/main" id="{1CDD2E42-0F7F-F44E-B24C-0CF07C6B5836}"/>
                </a:ext>
              </a:extLst>
            </p:cNvPr>
            <p:cNvSpPr/>
            <p:nvPr/>
          </p:nvSpPr>
          <p:spPr>
            <a:xfrm rot="16200000">
              <a:off x="5976476" y="40657"/>
              <a:ext cx="201588" cy="4867909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s-ES_tradnl"/>
            </a:p>
          </p:txBody>
        </p:sp>
      </p:grpSp>
      <p:sp>
        <p:nvSpPr>
          <p:cNvPr id="36" name="Cerrar llave 35">
            <a:extLst>
              <a:ext uri="{FF2B5EF4-FFF2-40B4-BE49-F238E27FC236}">
                <a16:creationId xmlns:a16="http://schemas.microsoft.com/office/drawing/2014/main" id="{E6BECE62-6BAF-934E-85AC-428572143C49}"/>
              </a:ext>
            </a:extLst>
          </p:cNvPr>
          <p:cNvSpPr/>
          <p:nvPr/>
        </p:nvSpPr>
        <p:spPr>
          <a:xfrm rot="16200000">
            <a:off x="4524881" y="-2245494"/>
            <a:ext cx="174641" cy="7643813"/>
          </a:xfrm>
          <a:prstGeom prst="righ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s-ES_tradnl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F206B09-A095-6B43-AB37-0318607CFBCA}"/>
              </a:ext>
            </a:extLst>
          </p:cNvPr>
          <p:cNvSpPr txBox="1"/>
          <p:nvPr/>
        </p:nvSpPr>
        <p:spPr>
          <a:xfrm rot="16200000">
            <a:off x="-650008" y="3813728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Costo de la financiación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F4491500-8FF0-FC42-AA6C-DAEDB5908976}"/>
              </a:ext>
            </a:extLst>
          </p:cNvPr>
          <p:cNvCxnSpPr>
            <a:cxnSpLocks/>
          </p:cNvCxnSpPr>
          <p:nvPr/>
        </p:nvCxnSpPr>
        <p:spPr>
          <a:xfrm flipH="1" flipV="1">
            <a:off x="780736" y="1706597"/>
            <a:ext cx="52422" cy="3908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12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dondear rectángulo de esquina del mismo lado 39">
            <a:extLst>
              <a:ext uri="{FF2B5EF4-FFF2-40B4-BE49-F238E27FC236}">
                <a16:creationId xmlns:a16="http://schemas.microsoft.com/office/drawing/2014/main" id="{1C1CAD2D-8734-AD4A-A5EF-B108CE49F0B1}"/>
              </a:ext>
            </a:extLst>
          </p:cNvPr>
          <p:cNvSpPr/>
          <p:nvPr/>
        </p:nvSpPr>
        <p:spPr>
          <a:xfrm rot="10800000">
            <a:off x="6009464" y="4465882"/>
            <a:ext cx="2561411" cy="1976198"/>
          </a:xfrm>
          <a:prstGeom prst="round2SameRect">
            <a:avLst>
              <a:gd name="adj1" fmla="val 12792"/>
              <a:gd name="adj2" fmla="val 0"/>
            </a:avLst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9" name="Redondear rectángulo de esquina del mismo lado 38">
            <a:extLst>
              <a:ext uri="{FF2B5EF4-FFF2-40B4-BE49-F238E27FC236}">
                <a16:creationId xmlns:a16="http://schemas.microsoft.com/office/drawing/2014/main" id="{AE5C0B61-7EC5-0444-9AC1-3530EFD51A87}"/>
              </a:ext>
            </a:extLst>
          </p:cNvPr>
          <p:cNvSpPr/>
          <p:nvPr/>
        </p:nvSpPr>
        <p:spPr>
          <a:xfrm rot="10800000">
            <a:off x="478781" y="4449828"/>
            <a:ext cx="2561411" cy="1976198"/>
          </a:xfrm>
          <a:prstGeom prst="round2SameRect">
            <a:avLst>
              <a:gd name="adj1" fmla="val 12792"/>
              <a:gd name="adj2" fmla="val 0"/>
            </a:avLst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Redondear rectángulo de esquina del mismo lado 37">
            <a:extLst>
              <a:ext uri="{FF2B5EF4-FFF2-40B4-BE49-F238E27FC236}">
                <a16:creationId xmlns:a16="http://schemas.microsoft.com/office/drawing/2014/main" id="{7CB39100-D58E-B24B-86BD-422FF0688DE6}"/>
              </a:ext>
            </a:extLst>
          </p:cNvPr>
          <p:cNvSpPr/>
          <p:nvPr/>
        </p:nvSpPr>
        <p:spPr>
          <a:xfrm rot="10800000">
            <a:off x="3303987" y="4454897"/>
            <a:ext cx="2561411" cy="1976198"/>
          </a:xfrm>
          <a:prstGeom prst="round2SameRect">
            <a:avLst>
              <a:gd name="adj1" fmla="val 12792"/>
              <a:gd name="adj2" fmla="val 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3EBF188-E5AC-E84E-9650-C33A37E36251}"/>
              </a:ext>
            </a:extLst>
          </p:cNvPr>
          <p:cNvSpPr txBox="1"/>
          <p:nvPr/>
        </p:nvSpPr>
        <p:spPr>
          <a:xfrm>
            <a:off x="3317390" y="4437128"/>
            <a:ext cx="25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Puntos a tener en cuenta:</a:t>
            </a:r>
          </a:p>
          <a:p>
            <a:endParaRPr lang="es-ES_tradnl" sz="1600" dirty="0">
              <a:solidFill>
                <a:schemeClr val="bg1"/>
              </a:solidFill>
            </a:endParaRPr>
          </a:p>
          <a:p>
            <a:r>
              <a:rPr lang="es-ES_tradnl" sz="1600" dirty="0">
                <a:solidFill>
                  <a:schemeClr val="bg1"/>
                </a:solidFill>
              </a:rPr>
              <a:t>Comisión de venta</a:t>
            </a:r>
          </a:p>
          <a:p>
            <a:r>
              <a:rPr lang="es-ES_tradnl" sz="1600" dirty="0">
                <a:solidFill>
                  <a:schemeClr val="bg1"/>
                </a:solidFill>
              </a:rPr>
              <a:t>Margen financiero del aliado</a:t>
            </a:r>
          </a:p>
          <a:p>
            <a:r>
              <a:rPr lang="es-ES_tradnl" sz="1600" dirty="0">
                <a:solidFill>
                  <a:schemeClr val="bg1"/>
                </a:solidFill>
              </a:rPr>
              <a:t>El aliado define el riesgo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284022"/>
            <a:ext cx="8229600" cy="48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215595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pPr algn="l"/>
            <a:r>
              <a:rPr lang="es-ES" sz="2700" dirty="0"/>
              <a:t>Opciones de crédito al consumidor final</a:t>
            </a:r>
            <a:endParaRPr lang="es-ES_tradnl" sz="31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80ECC2A-7074-0141-B357-2AD7080B6CAF}"/>
              </a:ext>
            </a:extLst>
          </p:cNvPr>
          <p:cNvSpPr txBox="1"/>
          <p:nvPr/>
        </p:nvSpPr>
        <p:spPr>
          <a:xfrm>
            <a:off x="484198" y="4454897"/>
            <a:ext cx="25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Puntos a tener en cuenta:</a:t>
            </a:r>
          </a:p>
          <a:p>
            <a:endParaRPr lang="es-ES_tradnl" sz="1600" dirty="0">
              <a:solidFill>
                <a:schemeClr val="bg1"/>
              </a:solidFill>
            </a:endParaRPr>
          </a:p>
          <a:p>
            <a:r>
              <a:rPr lang="es-ES_tradnl" sz="1600" dirty="0">
                <a:solidFill>
                  <a:schemeClr val="bg1"/>
                </a:solidFill>
              </a:rPr>
              <a:t>Comisión de venta</a:t>
            </a:r>
          </a:p>
          <a:p>
            <a:r>
              <a:rPr lang="es-ES_tradnl" sz="1600" dirty="0">
                <a:solidFill>
                  <a:schemeClr val="bg1"/>
                </a:solidFill>
              </a:rPr>
              <a:t>Margen financiero del banco</a:t>
            </a:r>
          </a:p>
          <a:p>
            <a:r>
              <a:rPr lang="es-ES_tradnl" sz="1600" dirty="0">
                <a:solidFill>
                  <a:schemeClr val="bg1"/>
                </a:solidFill>
              </a:rPr>
              <a:t>El banco define el riesgo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F497BB64-86F8-CD46-ACE4-F3C6734B5BD1}"/>
              </a:ext>
            </a:extLst>
          </p:cNvPr>
          <p:cNvSpPr/>
          <p:nvPr/>
        </p:nvSpPr>
        <p:spPr>
          <a:xfrm>
            <a:off x="488330" y="1228720"/>
            <a:ext cx="2550577" cy="5202377"/>
          </a:xfrm>
          <a:prstGeom prst="roundRect">
            <a:avLst>
              <a:gd name="adj" fmla="val 914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846085C-A912-0C4B-9810-C7ED5A057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285" y="2075747"/>
            <a:ext cx="958995" cy="877698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CD7474CE-1F9B-7D4A-9B6C-CF6133852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4" y="2075747"/>
            <a:ext cx="877698" cy="87769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C5447F84-14C0-7F46-A108-E2C3C9562775}"/>
              </a:ext>
            </a:extLst>
          </p:cNvPr>
          <p:cNvSpPr txBox="1"/>
          <p:nvPr/>
        </p:nvSpPr>
        <p:spPr>
          <a:xfrm>
            <a:off x="693437" y="3121757"/>
            <a:ext cx="2141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/>
              <a:t>Ventajas:</a:t>
            </a:r>
            <a:endParaRPr lang="es-ES_tradnl" dirty="0"/>
          </a:p>
          <a:p>
            <a:pPr algn="ctr"/>
            <a:r>
              <a:rPr lang="es-ES_tradnl" dirty="0"/>
              <a:t>Modelo Gana / Gana</a:t>
            </a:r>
          </a:p>
          <a:p>
            <a:pPr algn="ctr"/>
            <a:r>
              <a:rPr lang="es-ES_tradnl" dirty="0"/>
              <a:t>Ágil implementación</a:t>
            </a:r>
          </a:p>
          <a:p>
            <a:pPr algn="ctr"/>
            <a:r>
              <a:rPr lang="es-ES_tradnl" dirty="0"/>
              <a:t>Especialización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21C1562D-E3F8-B44D-A639-F4951E842D17}"/>
              </a:ext>
            </a:extLst>
          </p:cNvPr>
          <p:cNvSpPr/>
          <p:nvPr/>
        </p:nvSpPr>
        <p:spPr>
          <a:xfrm>
            <a:off x="3303539" y="1228719"/>
            <a:ext cx="2550577" cy="5202377"/>
          </a:xfrm>
          <a:prstGeom prst="roundRect">
            <a:avLst>
              <a:gd name="adj" fmla="val 914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25A65C41-2B25-564D-BAE6-0764F3637C1C}"/>
              </a:ext>
            </a:extLst>
          </p:cNvPr>
          <p:cNvSpPr/>
          <p:nvPr/>
        </p:nvSpPr>
        <p:spPr>
          <a:xfrm>
            <a:off x="6010963" y="1228718"/>
            <a:ext cx="2550577" cy="5202377"/>
          </a:xfrm>
          <a:prstGeom prst="roundRect">
            <a:avLst>
              <a:gd name="adj" fmla="val 914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D5BFFAD-496C-1349-81B3-B0C92E21A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679" y="2111248"/>
            <a:ext cx="958995" cy="877698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A2B76F11-5EB5-474D-A1EF-E3416A3D5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468" y="2111248"/>
            <a:ext cx="877698" cy="877698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F9976AAA-46D5-1043-B7EB-03480AF64C5E}"/>
              </a:ext>
            </a:extLst>
          </p:cNvPr>
          <p:cNvSpPr txBox="1"/>
          <p:nvPr/>
        </p:nvSpPr>
        <p:spPr>
          <a:xfrm>
            <a:off x="3543744" y="3121757"/>
            <a:ext cx="2141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/>
              <a:t>Ventajas:</a:t>
            </a:r>
            <a:endParaRPr lang="es-ES_tradnl" dirty="0"/>
          </a:p>
          <a:p>
            <a:pPr algn="ctr"/>
            <a:r>
              <a:rPr lang="es-ES_tradnl" dirty="0"/>
              <a:t>Modelo Gana / Gana</a:t>
            </a:r>
          </a:p>
          <a:p>
            <a:pPr algn="ctr"/>
            <a:r>
              <a:rPr lang="es-ES_tradnl" dirty="0"/>
              <a:t>Ágil implementación</a:t>
            </a:r>
          </a:p>
          <a:p>
            <a:pPr algn="ctr"/>
            <a:r>
              <a:rPr lang="es-ES_tradnl" dirty="0"/>
              <a:t>Especialización</a:t>
            </a:r>
          </a:p>
        </p:txBody>
      </p:sp>
      <p:sp>
        <p:nvSpPr>
          <p:cNvPr id="2" name="Redondear rectángulo de esquina del mismo lado 1">
            <a:extLst>
              <a:ext uri="{FF2B5EF4-FFF2-40B4-BE49-F238E27FC236}">
                <a16:creationId xmlns:a16="http://schemas.microsoft.com/office/drawing/2014/main" id="{8D81DE57-6D15-2E48-B620-CB615A951B60}"/>
              </a:ext>
            </a:extLst>
          </p:cNvPr>
          <p:cNvSpPr/>
          <p:nvPr/>
        </p:nvSpPr>
        <p:spPr>
          <a:xfrm>
            <a:off x="495778" y="1207795"/>
            <a:ext cx="2538843" cy="5357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Tarjeta de Crédito</a:t>
            </a:r>
          </a:p>
        </p:txBody>
      </p:sp>
      <p:sp>
        <p:nvSpPr>
          <p:cNvPr id="31" name="Redondear rectángulo de esquina del mismo lado 30">
            <a:extLst>
              <a:ext uri="{FF2B5EF4-FFF2-40B4-BE49-F238E27FC236}">
                <a16:creationId xmlns:a16="http://schemas.microsoft.com/office/drawing/2014/main" id="{87FD9BD4-5548-0644-899C-C5A44F79D88E}"/>
              </a:ext>
            </a:extLst>
          </p:cNvPr>
          <p:cNvSpPr/>
          <p:nvPr/>
        </p:nvSpPr>
        <p:spPr>
          <a:xfrm>
            <a:off x="3303989" y="1228718"/>
            <a:ext cx="2561411" cy="535755"/>
          </a:xfrm>
          <a:prstGeom prst="round2SameRect">
            <a:avLst>
              <a:gd name="adj1" fmla="val 33999"/>
              <a:gd name="adj2" fmla="val 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Crédito de aliado Financiero</a:t>
            </a:r>
          </a:p>
        </p:txBody>
      </p:sp>
      <p:sp>
        <p:nvSpPr>
          <p:cNvPr id="32" name="Redondear rectángulo de esquina del mismo lado 31">
            <a:extLst>
              <a:ext uri="{FF2B5EF4-FFF2-40B4-BE49-F238E27FC236}">
                <a16:creationId xmlns:a16="http://schemas.microsoft.com/office/drawing/2014/main" id="{A26393A9-4496-1741-9CA8-D3FCEA307555}"/>
              </a:ext>
            </a:extLst>
          </p:cNvPr>
          <p:cNvSpPr/>
          <p:nvPr/>
        </p:nvSpPr>
        <p:spPr>
          <a:xfrm>
            <a:off x="6006353" y="1207794"/>
            <a:ext cx="2561411" cy="5357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Financiación directa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D5BBD96-D9AE-554D-BC7C-46C22AAE77E8}"/>
              </a:ext>
            </a:extLst>
          </p:cNvPr>
          <p:cNvSpPr txBox="1"/>
          <p:nvPr/>
        </p:nvSpPr>
        <p:spPr>
          <a:xfrm>
            <a:off x="6050373" y="3121757"/>
            <a:ext cx="2486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/>
              <a:t>Ventajas:</a:t>
            </a:r>
            <a:endParaRPr lang="es-ES_tradnl" dirty="0"/>
          </a:p>
          <a:p>
            <a:pPr algn="ctr"/>
            <a:r>
              <a:rPr lang="es-ES_tradnl" dirty="0"/>
              <a:t>Sin comisiones de venta</a:t>
            </a:r>
          </a:p>
          <a:p>
            <a:pPr algn="ctr"/>
            <a:r>
              <a:rPr lang="es-ES_tradnl" dirty="0"/>
              <a:t>Diversifica ingresos</a:t>
            </a:r>
          </a:p>
          <a:p>
            <a:pPr algn="ctr"/>
            <a:r>
              <a:rPr lang="es-ES_tradnl" dirty="0"/>
              <a:t>Empresa define el riesgo</a:t>
            </a:r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F9655BF9-2D79-AB43-A164-71B5693FF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94" y="2065400"/>
            <a:ext cx="878272" cy="878272"/>
          </a:xfrm>
          <a:prstGeom prst="rect">
            <a:avLst/>
          </a:prstGeom>
        </p:spPr>
      </p:pic>
      <p:pic>
        <p:nvPicPr>
          <p:cNvPr id="37" name="Picture 28">
            <a:extLst>
              <a:ext uri="{FF2B5EF4-FFF2-40B4-BE49-F238E27FC236}">
                <a16:creationId xmlns:a16="http://schemas.microsoft.com/office/drawing/2014/main" id="{45390BEF-6758-F34D-8BDC-0874DA3FA0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748" y="2042828"/>
            <a:ext cx="910617" cy="91061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D2DC278-413F-6644-8935-CC4418BD47C5}"/>
              </a:ext>
            </a:extLst>
          </p:cNvPr>
          <p:cNvSpPr txBox="1"/>
          <p:nvPr/>
        </p:nvSpPr>
        <p:spPr>
          <a:xfrm>
            <a:off x="6030945" y="4437128"/>
            <a:ext cx="251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Puntos a tener en cuenta:</a:t>
            </a:r>
          </a:p>
          <a:p>
            <a:endParaRPr lang="es-ES_tradnl" dirty="0"/>
          </a:p>
          <a:p>
            <a:r>
              <a:rPr lang="es-ES_tradnl" dirty="0"/>
              <a:t>Es otro negocio</a:t>
            </a:r>
          </a:p>
          <a:p>
            <a:r>
              <a:rPr lang="es-ES_tradnl" dirty="0"/>
              <a:t>Requiere fondeo</a:t>
            </a:r>
          </a:p>
          <a:p>
            <a:r>
              <a:rPr lang="es-ES_tradnl" dirty="0"/>
              <a:t>Gestión del riesgo</a:t>
            </a:r>
          </a:p>
          <a:p>
            <a:r>
              <a:rPr lang="es-ES_tradnl" dirty="0"/>
              <a:t>Tiempo de implementación</a:t>
            </a:r>
          </a:p>
          <a:p>
            <a:r>
              <a:rPr lang="es-ES_tradnl" dirty="0"/>
              <a:t>Volumen de operación</a:t>
            </a:r>
          </a:p>
        </p:txBody>
      </p:sp>
    </p:spTree>
    <p:extLst>
      <p:ext uri="{BB962C8B-B14F-4D97-AF65-F5344CB8AC3E}">
        <p14:creationId xmlns:p14="http://schemas.microsoft.com/office/powerpoint/2010/main" val="428241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FAB16-632B-0742-826C-3008946D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Características del negocio financiero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337B4B-95AB-9045-97CC-5A406C80106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14437" y="933444"/>
          <a:ext cx="6686550" cy="538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9">
            <a:extLst>
              <a:ext uri="{FF2B5EF4-FFF2-40B4-BE49-F238E27FC236}">
                <a16:creationId xmlns:a16="http://schemas.microsoft.com/office/drawing/2014/main" id="{24067EEE-36E1-294A-8C23-30F8106BE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70" y="3123060"/>
            <a:ext cx="1104457" cy="1104457"/>
          </a:xfrm>
          <a:prstGeom prst="rect">
            <a:avLst/>
          </a:prstGeom>
        </p:spPr>
      </p:pic>
      <p:pic>
        <p:nvPicPr>
          <p:cNvPr id="16" name="Picture 23">
            <a:extLst>
              <a:ext uri="{FF2B5EF4-FFF2-40B4-BE49-F238E27FC236}">
                <a16:creationId xmlns:a16="http://schemas.microsoft.com/office/drawing/2014/main" id="{5DBEBE4C-BEAA-EE49-92FE-65D81C0C03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94" y="1117777"/>
            <a:ext cx="1104457" cy="935469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CEC03B1C-9098-794D-AA1E-318499703C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886" y="1117777"/>
            <a:ext cx="1104458" cy="110445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A229389-DBDC-B247-8922-937DBEB7EF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886" y="3105361"/>
            <a:ext cx="1104458" cy="1104458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6063BE6F-DD9C-AA49-ACEE-5C93ED8795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58" y="5207250"/>
            <a:ext cx="930094" cy="935470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C51CDEF7-A891-FE4A-B019-FA5C4041AA0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886" y="5141994"/>
            <a:ext cx="1065981" cy="1065981"/>
          </a:xfrm>
          <a:prstGeom prst="rect">
            <a:avLst/>
          </a:prstGeom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37EDDBA-15E8-3740-A824-64284C2FA163}"/>
              </a:ext>
            </a:extLst>
          </p:cNvPr>
          <p:cNvSpPr/>
          <p:nvPr/>
        </p:nvSpPr>
        <p:spPr>
          <a:xfrm>
            <a:off x="4829176" y="2800350"/>
            <a:ext cx="3757611" cy="3709785"/>
          </a:xfrm>
          <a:prstGeom prst="roundRect">
            <a:avLst>
              <a:gd name="adj" fmla="val 742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8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28864-3739-7F41-BBD9-5B812965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Estructura del negocio financiero</a:t>
            </a:r>
          </a:p>
        </p:txBody>
      </p:sp>
      <p:sp>
        <p:nvSpPr>
          <p:cNvPr id="4" name="Marcador de contenido 16">
            <a:extLst>
              <a:ext uri="{FF2B5EF4-FFF2-40B4-BE49-F238E27FC236}">
                <a16:creationId xmlns:a16="http://schemas.microsoft.com/office/drawing/2014/main" id="{6E93CFB3-D332-DA47-A687-BB341D948B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62706"/>
            <a:ext cx="8229600" cy="537942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s-ES_tradnl" sz="2000" dirty="0"/>
              <a:t>Ingresos</a:t>
            </a:r>
          </a:p>
          <a:p>
            <a:pPr lvl="1">
              <a:buFont typeface="Tipo de letra del sistema"/>
              <a:buChar char="+"/>
            </a:pPr>
            <a:r>
              <a:rPr lang="es-ES_tradnl" sz="2000" dirty="0"/>
              <a:t>Interés			% [Variable]</a:t>
            </a:r>
          </a:p>
          <a:p>
            <a:pPr lvl="1">
              <a:buFont typeface="Tipo de letra del sistema"/>
              <a:buChar char="+"/>
            </a:pPr>
            <a:r>
              <a:rPr lang="es-ES_tradnl" sz="2000" dirty="0"/>
              <a:t>Comisiones / Cuotas de manejo	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s-ES_tradnl" sz="2000" dirty="0"/>
              <a:t>Costos</a:t>
            </a:r>
          </a:p>
          <a:p>
            <a:pPr lvl="1">
              <a:buFont typeface="Tipo de letra del sistema"/>
              <a:buChar char="-"/>
            </a:pPr>
            <a:r>
              <a:rPr lang="es-ES_tradnl" sz="2000" dirty="0"/>
              <a:t>Costo de fondeo		% [Variable]</a:t>
            </a:r>
          </a:p>
          <a:p>
            <a:pPr lvl="1">
              <a:buFont typeface="Tipo de letra del sistema"/>
              <a:buChar char="-"/>
            </a:pPr>
            <a:r>
              <a:rPr lang="es-ES_tradnl" sz="2000" dirty="0"/>
              <a:t>Pérdida esperada		% [Variable]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s-ES_tradnl" sz="2000" b="1" dirty="0">
                <a:solidFill>
                  <a:schemeClr val="accent1"/>
                </a:solidFill>
              </a:rPr>
              <a:t>=</a:t>
            </a:r>
            <a:r>
              <a:rPr lang="es-ES_tradnl" sz="2000" b="1" dirty="0"/>
              <a:t> Margen Financiero 		% </a:t>
            </a:r>
            <a:r>
              <a:rPr lang="es-ES_tradnl" sz="2000" dirty="0"/>
              <a:t>[Variable]</a:t>
            </a:r>
          </a:p>
          <a:p>
            <a:pPr lvl="1">
              <a:spcBef>
                <a:spcPts val="800"/>
              </a:spcBef>
              <a:buFont typeface="Tipo de letra del sistema"/>
              <a:buChar char="-"/>
            </a:pPr>
            <a:r>
              <a:rPr lang="es-ES_tradnl" sz="2000" dirty="0"/>
              <a:t>Gastos Operacionales		$ [Fijo]</a:t>
            </a:r>
          </a:p>
          <a:p>
            <a:pPr marL="128016" lvl="1" indent="0">
              <a:spcBef>
                <a:spcPts val="800"/>
              </a:spcBef>
              <a:buNone/>
            </a:pPr>
            <a:r>
              <a:rPr lang="es-ES_tradnl" sz="2000" b="1" dirty="0">
                <a:solidFill>
                  <a:schemeClr val="accent1"/>
                </a:solidFill>
              </a:rPr>
              <a:t>=</a:t>
            </a:r>
            <a:r>
              <a:rPr lang="es-ES_tradnl" sz="2000" b="1" dirty="0"/>
              <a:t> Beneficio antes de impuestos	</a:t>
            </a:r>
            <a:r>
              <a:rPr lang="es-ES_tradnl" sz="2000" b="1" dirty="0">
                <a:solidFill>
                  <a:srgbClr val="0070C0"/>
                </a:solidFill>
              </a:rPr>
              <a:t>				</a:t>
            </a:r>
          </a:p>
        </p:txBody>
      </p:sp>
      <p:sp>
        <p:nvSpPr>
          <p:cNvPr id="5" name="Esquina doblada 4">
            <a:extLst>
              <a:ext uri="{FF2B5EF4-FFF2-40B4-BE49-F238E27FC236}">
                <a16:creationId xmlns:a16="http://schemas.microsoft.com/office/drawing/2014/main" id="{30FDCD33-5ED8-9043-90B8-937041AE9792}"/>
              </a:ext>
            </a:extLst>
          </p:cNvPr>
          <p:cNvSpPr/>
          <p:nvPr/>
        </p:nvSpPr>
        <p:spPr>
          <a:xfrm>
            <a:off x="5743576" y="2398982"/>
            <a:ext cx="2843212" cy="2148845"/>
          </a:xfrm>
          <a:prstGeom prst="foldedCorner">
            <a:avLst>
              <a:gd name="adj" fmla="val 1001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- Al tener margen financiero variable y una estructura de gastos operacionales fijos, es importante contar con un volumen de operaciones mínimo que los cubra.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76689C-FBAE-9649-B330-777081083418}"/>
              </a:ext>
            </a:extLst>
          </p:cNvPr>
          <p:cNvSpPr/>
          <p:nvPr/>
        </p:nvSpPr>
        <p:spPr>
          <a:xfrm>
            <a:off x="4014788" y="4547827"/>
            <a:ext cx="1728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016" lvl="1" indent="0">
              <a:spcBef>
                <a:spcPts val="800"/>
              </a:spcBef>
              <a:buNone/>
            </a:pPr>
            <a:r>
              <a:rPr lang="es-ES_tradnl" sz="2000" b="1" dirty="0">
                <a:solidFill>
                  <a:srgbClr val="0070C0"/>
                </a:solidFill>
              </a:rPr>
              <a:t>Relativo a la escala de operaciones</a:t>
            </a:r>
          </a:p>
        </p:txBody>
      </p:sp>
    </p:spTree>
    <p:extLst>
      <p:ext uri="{BB962C8B-B14F-4D97-AF65-F5344CB8AC3E}">
        <p14:creationId xmlns:p14="http://schemas.microsoft.com/office/powerpoint/2010/main" val="39018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29147-9E8A-6E4D-A276-7E7879C1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Estructura del negocio financiero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010ECBC-1C44-8C47-831A-DB3738723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559522"/>
              </p:ext>
            </p:extLst>
          </p:nvPr>
        </p:nvGraphicFramePr>
        <p:xfrm>
          <a:off x="957261" y="2621744"/>
          <a:ext cx="7229474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9785">
                  <a:extLst>
                    <a:ext uri="{9D8B030D-6E8A-4147-A177-3AD203B41FA5}">
                      <a16:colId xmlns:a16="http://schemas.microsoft.com/office/drawing/2014/main" val="3929310066"/>
                    </a:ext>
                  </a:extLst>
                </a:gridCol>
                <a:gridCol w="1204144">
                  <a:extLst>
                    <a:ext uri="{9D8B030D-6E8A-4147-A177-3AD203B41FA5}">
                      <a16:colId xmlns:a16="http://schemas.microsoft.com/office/drawing/2014/main" val="3953753033"/>
                    </a:ext>
                  </a:extLst>
                </a:gridCol>
                <a:gridCol w="775081">
                  <a:extLst>
                    <a:ext uri="{9D8B030D-6E8A-4147-A177-3AD203B41FA5}">
                      <a16:colId xmlns:a16="http://schemas.microsoft.com/office/drawing/2014/main" val="2308826031"/>
                    </a:ext>
                  </a:extLst>
                </a:gridCol>
                <a:gridCol w="816602">
                  <a:extLst>
                    <a:ext uri="{9D8B030D-6E8A-4147-A177-3AD203B41FA5}">
                      <a16:colId xmlns:a16="http://schemas.microsoft.com/office/drawing/2014/main" val="3818911320"/>
                    </a:ext>
                  </a:extLst>
                </a:gridCol>
                <a:gridCol w="1204144">
                  <a:extLst>
                    <a:ext uri="{9D8B030D-6E8A-4147-A177-3AD203B41FA5}">
                      <a16:colId xmlns:a16="http://schemas.microsoft.com/office/drawing/2014/main" val="3333698640"/>
                    </a:ext>
                  </a:extLst>
                </a:gridCol>
                <a:gridCol w="719718">
                  <a:extLst>
                    <a:ext uri="{9D8B030D-6E8A-4147-A177-3AD203B41FA5}">
                      <a16:colId xmlns:a16="http://schemas.microsoft.com/office/drawing/2014/main" val="344841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Escenario 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Escenario 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4892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Activos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 $          100 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 $       1,000 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391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Pasivos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80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800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220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Patrimonio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20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200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3214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7462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Ingresos por intereses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 $            25 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 dirty="0">
                          <a:effectLst/>
                        </a:rPr>
                        <a:t>25.0%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250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25.0%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5456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Gastos por intereses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effectLst/>
                        </a:rPr>
                        <a:t> $              8 </a:t>
                      </a:r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8.0%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80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8.0%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63002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Pérdidas esperadas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sng" strike="noStrike">
                          <a:effectLst/>
                        </a:rPr>
                        <a:t> $              5 </a:t>
                      </a:r>
                      <a:endParaRPr lang="es-US" sz="16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5.0%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sng" strike="noStrike">
                          <a:effectLst/>
                        </a:rPr>
                        <a:t> $            50 </a:t>
                      </a:r>
                      <a:endParaRPr lang="es-US" sz="16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5.0%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3199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Margen financiero</a:t>
                      </a:r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12 </a:t>
                      </a:r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12.0%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120 </a:t>
                      </a:r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12.0%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8530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4665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Gastos de operación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20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20.0%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 $            20 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effectLst/>
                        </a:rPr>
                        <a:t>2.0%</a:t>
                      </a:r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9580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061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Utilidad esperada</a:t>
                      </a:r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-$             8 </a:t>
                      </a:r>
                      <a:endParaRPr lang="es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-8%</a:t>
                      </a:r>
                      <a:endParaRPr lang="es-US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$          100 </a:t>
                      </a:r>
                      <a:endParaRPr lang="es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b="1" u="none" strike="noStrike">
                          <a:solidFill>
                            <a:srgbClr val="0070C0"/>
                          </a:solidFill>
                          <a:effectLst/>
                        </a:rPr>
                        <a:t>10.0%</a:t>
                      </a:r>
                      <a:endParaRPr lang="es-US" sz="16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2096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effectLst/>
                        </a:rPr>
                        <a:t>Rentabilidad / Patrimonio</a:t>
                      </a:r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-40%</a:t>
                      </a:r>
                      <a:endParaRPr lang="es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50%</a:t>
                      </a:r>
                      <a:endParaRPr lang="es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55354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AC10693-5BDE-9E45-AE0F-9EA99D57E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843821"/>
              </p:ext>
            </p:extLst>
          </p:nvPr>
        </p:nvGraphicFramePr>
        <p:xfrm>
          <a:off x="957261" y="1077999"/>
          <a:ext cx="2854326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4514">
                  <a:extLst>
                    <a:ext uri="{9D8B030D-6E8A-4147-A177-3AD203B41FA5}">
                      <a16:colId xmlns:a16="http://schemas.microsoft.com/office/drawing/2014/main" val="2153063421"/>
                    </a:ext>
                  </a:extLst>
                </a:gridCol>
                <a:gridCol w="1039812">
                  <a:extLst>
                    <a:ext uri="{9D8B030D-6E8A-4147-A177-3AD203B41FA5}">
                      <a16:colId xmlns:a16="http://schemas.microsoft.com/office/drawing/2014/main" val="342344065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Tasa de colocación</a:t>
                      </a:r>
                      <a:endParaRPr lang="es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25.0%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9840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Costo de fondeo</a:t>
                      </a:r>
                      <a:endParaRPr lang="es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10.0%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944558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Solvencia</a:t>
                      </a:r>
                      <a:endParaRPr lang="es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20.0%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1177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Endeudamiento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80.0%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222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US" sz="1600" u="none" strike="noStrike">
                          <a:solidFill>
                            <a:srgbClr val="0070C0"/>
                          </a:solidFill>
                          <a:effectLst/>
                        </a:rPr>
                        <a:t>Pérdida esperada</a:t>
                      </a:r>
                      <a:endParaRPr lang="es-US" sz="16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U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5%</a:t>
                      </a:r>
                      <a:endParaRPr lang="es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400056"/>
                  </a:ext>
                </a:extLst>
              </a:tr>
            </a:tbl>
          </a:graphicData>
        </a:graphic>
      </p:graphicFrame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6560DBF2-7B93-9C47-B239-00CF61A374E4}"/>
              </a:ext>
            </a:extLst>
          </p:cNvPr>
          <p:cNvSpPr/>
          <p:nvPr/>
        </p:nvSpPr>
        <p:spPr>
          <a:xfrm>
            <a:off x="3282421" y="2593659"/>
            <a:ext cx="2303991" cy="3603771"/>
          </a:xfrm>
          <a:prstGeom prst="roundRect">
            <a:avLst>
              <a:gd name="adj" fmla="val 914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E51F2636-B8AC-7C4F-AD3D-72EE42C7F300}"/>
              </a:ext>
            </a:extLst>
          </p:cNvPr>
          <p:cNvSpPr/>
          <p:nvPr/>
        </p:nvSpPr>
        <p:spPr>
          <a:xfrm>
            <a:off x="6049431" y="2621744"/>
            <a:ext cx="2303991" cy="3603771"/>
          </a:xfrm>
          <a:prstGeom prst="roundRect">
            <a:avLst>
              <a:gd name="adj" fmla="val 914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7693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73FBA73-00C6-2A46-827B-C33E51D3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Empresas con actividad B2C </a:t>
            </a:r>
            <a:r>
              <a:rPr lang="es-ES_tradnl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(ejemplos)</a:t>
            </a: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4A05FE5-5C5E-FC49-A390-C8AE14D431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50" y="2190578"/>
            <a:ext cx="814387" cy="8143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7FD5534-11FB-E94D-A209-4A7ECD80DC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2" y="3375032"/>
            <a:ext cx="1297363" cy="5261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980F62-19FC-CB42-BE6A-1DF5770DEF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13" y="3393447"/>
            <a:ext cx="2022069" cy="4636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BAEE11-61D5-BE44-BF21-7389685DA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932" y="2123821"/>
            <a:ext cx="1189432" cy="9025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3B2070-C154-EF41-AE24-6BC547212F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750" y="2353599"/>
            <a:ext cx="1315088" cy="358346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2346FA9-B5E5-9643-89B2-A407DC71DAF0}"/>
              </a:ext>
            </a:extLst>
          </p:cNvPr>
          <p:cNvSpPr/>
          <p:nvPr/>
        </p:nvSpPr>
        <p:spPr>
          <a:xfrm>
            <a:off x="457199" y="2139728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CB7B8957-7162-2944-A08A-04E80C71EB4F}"/>
              </a:ext>
            </a:extLst>
          </p:cNvPr>
          <p:cNvSpPr/>
          <p:nvPr/>
        </p:nvSpPr>
        <p:spPr>
          <a:xfrm>
            <a:off x="457198" y="3202770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42B1AA0E-4A4E-164F-87C6-263351184EC2}"/>
              </a:ext>
            </a:extLst>
          </p:cNvPr>
          <p:cNvSpPr/>
          <p:nvPr/>
        </p:nvSpPr>
        <p:spPr>
          <a:xfrm>
            <a:off x="4741567" y="2159702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0C1BCBB-33BB-7C4C-A2DB-23E96AC0E162}"/>
              </a:ext>
            </a:extLst>
          </p:cNvPr>
          <p:cNvSpPr txBox="1"/>
          <p:nvPr/>
        </p:nvSpPr>
        <p:spPr>
          <a:xfrm>
            <a:off x="7197814" y="2139047"/>
            <a:ext cx="1010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Alianza con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FB6F9EC0-99CB-0940-83D7-708BBA6A3883}"/>
              </a:ext>
            </a:extLst>
          </p:cNvPr>
          <p:cNvSpPr/>
          <p:nvPr/>
        </p:nvSpPr>
        <p:spPr>
          <a:xfrm>
            <a:off x="454065" y="4278875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017B220-0713-D64B-BD11-718629537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328" y="4478599"/>
            <a:ext cx="1908223" cy="42673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686C4BB-03BB-304F-9A30-92DAA2CE18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81" y="4354027"/>
            <a:ext cx="1740320" cy="6541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E6E6C25-EACA-0846-B5C7-858CC18B9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7540" y="2478171"/>
            <a:ext cx="1795719" cy="495960"/>
          </a:xfrm>
          <a:prstGeom prst="rect">
            <a:avLst/>
          </a:prstGeom>
        </p:spPr>
      </p:pic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3537DE8A-EA9B-1A4B-9428-2CD3913D4496}"/>
              </a:ext>
            </a:extLst>
          </p:cNvPr>
          <p:cNvSpPr/>
          <p:nvPr/>
        </p:nvSpPr>
        <p:spPr>
          <a:xfrm>
            <a:off x="465798" y="5360851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41C6C5BE-13F4-D541-BE5F-78822F7AC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745" y="5488237"/>
            <a:ext cx="2590800" cy="673100"/>
          </a:xfrm>
          <a:prstGeom prst="rect">
            <a:avLst/>
          </a:prstGeom>
        </p:spPr>
      </p:pic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893B8AE3-E36D-B748-B3D7-DC5ED152F997}"/>
              </a:ext>
            </a:extLst>
          </p:cNvPr>
          <p:cNvSpPr/>
          <p:nvPr/>
        </p:nvSpPr>
        <p:spPr>
          <a:xfrm>
            <a:off x="454065" y="1068169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775EE046-A306-C14A-B986-8380949C7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6621" y="1179651"/>
            <a:ext cx="1861606" cy="65215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25CDA9C-F552-0744-BA2F-E145BD7E47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948" y="1179652"/>
            <a:ext cx="1845643" cy="60580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18B8086-5984-C749-BDC2-342A12AF286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34" y="1186504"/>
            <a:ext cx="1643062" cy="641821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7EBD21A0-2DC2-FA4D-AAB1-AD97E53F9B4E}"/>
              </a:ext>
            </a:extLst>
          </p:cNvPr>
          <p:cNvSpPr/>
          <p:nvPr/>
        </p:nvSpPr>
        <p:spPr>
          <a:xfrm>
            <a:off x="4741567" y="1071853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FD7865D3-3ED5-6946-A93D-92F29C3293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085" y="1223843"/>
            <a:ext cx="1585912" cy="49312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12EF7B6-6157-D744-96F1-4A85E96C61C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94" y="3340355"/>
            <a:ext cx="858562" cy="641877"/>
          </a:xfrm>
          <a:prstGeom prst="rect">
            <a:avLst/>
          </a:prstGeom>
        </p:spPr>
      </p:pic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14419621-D58B-084B-A4BA-9610E1BCAF9B}"/>
              </a:ext>
            </a:extLst>
          </p:cNvPr>
          <p:cNvSpPr/>
          <p:nvPr/>
        </p:nvSpPr>
        <p:spPr>
          <a:xfrm>
            <a:off x="4759113" y="3235879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7A2B06F-5A3D-7942-9F21-0D02ABA6DEE8}"/>
              </a:ext>
            </a:extLst>
          </p:cNvPr>
          <p:cNvSpPr txBox="1"/>
          <p:nvPr/>
        </p:nvSpPr>
        <p:spPr>
          <a:xfrm>
            <a:off x="7372996" y="3370756"/>
            <a:ext cx="953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Leather</a:t>
            </a: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/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Lovers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90181413-4626-CA4D-BD85-FFE9523EBE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1370" y="4418350"/>
            <a:ext cx="2007393" cy="53195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6B1F684-44BC-AF46-9850-26543E2CF1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6809" y="4358482"/>
            <a:ext cx="864075" cy="803225"/>
          </a:xfrm>
          <a:prstGeom prst="rect">
            <a:avLst/>
          </a:prstGeom>
        </p:spPr>
      </p:pic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C8701B31-BFD4-3F4E-9516-4447DDCD2869}"/>
              </a:ext>
            </a:extLst>
          </p:cNvPr>
          <p:cNvSpPr/>
          <p:nvPr/>
        </p:nvSpPr>
        <p:spPr>
          <a:xfrm>
            <a:off x="4759112" y="4307457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A56228D-02D1-634C-9798-A485F6E689C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379" y="5643580"/>
            <a:ext cx="1597625" cy="336514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91AFF7C6-154E-714D-8DD6-F1710D21B777}"/>
              </a:ext>
            </a:extLst>
          </p:cNvPr>
          <p:cNvSpPr/>
          <p:nvPr/>
        </p:nvSpPr>
        <p:spPr>
          <a:xfrm>
            <a:off x="4741566" y="5374776"/>
            <a:ext cx="4014787" cy="87072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4D16C8B-7072-4A48-8416-6473693C381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370" y="5537701"/>
            <a:ext cx="1794433" cy="5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20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DAFE6-4D10-4A41-B149-BFB22FAE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El auge de la financiación alternativa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FFF320-789D-8F41-B56B-66581BDF15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906075"/>
            <a:ext cx="8229600" cy="59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7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612456-2CB0-FB45-BC9C-51380F1C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303733"/>
            <a:ext cx="8401050" cy="472559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21E148-3EC7-DD4A-8E3F-FA3A791F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410"/>
            <a:ext cx="8229600" cy="643670"/>
          </a:xfrm>
        </p:spPr>
        <p:txBody>
          <a:bodyPr>
            <a:normAutofit/>
          </a:bodyPr>
          <a:lstStyle/>
          <a:p>
            <a:r>
              <a:rPr lang="es-ES_tradnl" sz="2800" dirty="0"/>
              <a:t>Apetito de inversión en crédito B2C</a:t>
            </a:r>
          </a:p>
        </p:txBody>
      </p:sp>
    </p:spTree>
    <p:extLst>
      <p:ext uri="{BB962C8B-B14F-4D97-AF65-F5344CB8AC3E}">
        <p14:creationId xmlns:p14="http://schemas.microsoft.com/office/powerpoint/2010/main" val="360486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D04F0-C7AD-9D4D-B056-0A3BEE6E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Oportunidades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E27046-3EC7-7541-A8E6-AA6F43C21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8724"/>
            <a:ext cx="8229600" cy="51276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Tendencia mundial de crecimiento de financiación en punto de venta.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0070C0"/>
                </a:solidFill>
              </a:rPr>
              <a:t>Cambio en las tendencias del consumidor hacia el control y conocimiento de sus obligaciones financieras específicas.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Preferencia del cliente en obtener un crédito oportuno y relevante.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0070C0"/>
                </a:solidFill>
              </a:rPr>
              <a:t>La creciente oferta de compañías especializadas en financiación en punto de venta en Colombia.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Auge de modelos de crédito </a:t>
            </a:r>
            <a:r>
              <a:rPr lang="es-ES_tradn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Fintech</a:t>
            </a: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0070C0"/>
                </a:solidFill>
              </a:rPr>
              <a:t>Desarrollo del ecosistema transaccional y medios de pago.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Digitalización de la economía (Big Data).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0070C0"/>
                </a:solidFill>
              </a:rPr>
              <a:t>Creciente oferta de plataformas de tercerización (BPO, KPO e ITO)</a:t>
            </a:r>
          </a:p>
        </p:txBody>
      </p:sp>
    </p:spTree>
    <p:extLst>
      <p:ext uri="{BB962C8B-B14F-4D97-AF65-F5344CB8AC3E}">
        <p14:creationId xmlns:p14="http://schemas.microsoft.com/office/powerpoint/2010/main" val="4095808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0D04F0-C7AD-9D4D-B056-0A3BEE6E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 anchor="t">
            <a:normAutofit/>
          </a:bodyPr>
          <a:lstStyle/>
          <a:p>
            <a:r>
              <a:rPr lang="es-ES_tradnl" dirty="0">
                <a:solidFill>
                  <a:srgbClr val="FFFFFF"/>
                </a:solidFill>
              </a:rPr>
              <a:t>Retos para el desarrollo de modelos de crédito</a:t>
            </a:r>
            <a:br>
              <a:rPr lang="es-ES_tradnl" dirty="0">
                <a:solidFill>
                  <a:srgbClr val="FFFFFF"/>
                </a:solidFill>
              </a:rPr>
            </a:br>
            <a:r>
              <a:rPr lang="es-ES_tradnl" sz="5400" dirty="0">
                <a:solidFill>
                  <a:srgbClr val="FFFFFF"/>
                </a:solidFill>
              </a:rPr>
              <a:t>B2C</a:t>
            </a:r>
            <a:endParaRPr lang="es-ES_tradnl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DD33518-A7FF-4FE0-BF35-21C181329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002773"/>
              </p:ext>
            </p:extLst>
          </p:nvPr>
        </p:nvGraphicFramePr>
        <p:xfrm>
          <a:off x="3895725" y="871538"/>
          <a:ext cx="4885203" cy="5484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73408D77-9FF0-3948-96A2-DA847862AC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273" y="5226382"/>
            <a:ext cx="1058528" cy="10585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5429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7F0B735-AC2D-2646-B748-5CB07F58E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A4CE7E-7763-B346-8423-A5EA097F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>
                <a:solidFill>
                  <a:srgbClr val="000000"/>
                </a:solidFill>
                <a:latin typeface="+mj-lt"/>
                <a:cs typeface="+mj-cs"/>
              </a:rPr>
              <a:t>Acerca del expositor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5435FD-EE88-114B-9AC9-7C0D98C711D4}"/>
              </a:ext>
            </a:extLst>
          </p:cNvPr>
          <p:cNvSpPr txBox="1"/>
          <p:nvPr/>
        </p:nvSpPr>
        <p:spPr>
          <a:xfrm>
            <a:off x="2625366" y="4672891"/>
            <a:ext cx="5040667" cy="2106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Vicepresidente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Financiero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Fondo</a:t>
            </a:r>
            <a:r>
              <a:rPr lang="en-US" sz="1600" dirty="0">
                <a:solidFill>
                  <a:srgbClr val="000000"/>
                </a:solidFill>
              </a:rPr>
              <a:t> Nacional de </a:t>
            </a:r>
            <a:r>
              <a:rPr lang="en-US" sz="1600" dirty="0" err="1">
                <a:solidFill>
                  <a:srgbClr val="000000"/>
                </a:solidFill>
              </a:rPr>
              <a:t>Garantías</a:t>
            </a:r>
            <a:endParaRPr lang="en-US" sz="1600" dirty="0">
              <a:solidFill>
                <a:srgbClr val="000000"/>
              </a:solidFill>
            </a:endParaRPr>
          </a:p>
          <a:p>
            <a:pPr marL="2413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Juntas </a:t>
            </a:r>
            <a:r>
              <a:rPr lang="en-US" sz="1600" dirty="0" err="1">
                <a:solidFill>
                  <a:srgbClr val="000000"/>
                </a:solidFill>
              </a:rPr>
              <a:t>Directivas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entidades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financieras</a:t>
            </a:r>
            <a:endParaRPr lang="en-US" sz="1600" dirty="0">
              <a:solidFill>
                <a:srgbClr val="00000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Vicepresidente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Financiero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Finsocial</a:t>
            </a:r>
            <a:endParaRPr lang="en-US" sz="1600" dirty="0">
              <a:solidFill>
                <a:srgbClr val="00000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Gerente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Financiero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Electricaribe</a:t>
            </a:r>
            <a:endParaRPr lang="en-US" sz="1600" dirty="0">
              <a:solidFill>
                <a:srgbClr val="00000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Socio </a:t>
            </a:r>
            <a:r>
              <a:rPr lang="en-US" sz="1600" dirty="0" err="1">
                <a:solidFill>
                  <a:srgbClr val="000000"/>
                </a:solidFill>
              </a:rPr>
              <a:t>Fundador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Estructuradora</a:t>
            </a:r>
            <a:endParaRPr lang="en-US" sz="1600" dirty="0">
              <a:solidFill>
                <a:srgbClr val="00000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Líder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los</a:t>
            </a:r>
            <a:r>
              <a:rPr lang="en-US" sz="1600" dirty="0">
                <a:solidFill>
                  <a:srgbClr val="000000"/>
                </a:solidFill>
              </a:rPr>
              <a:t> Cuatro </a:t>
            </a:r>
            <a:r>
              <a:rPr lang="en-US" sz="1600" dirty="0" err="1">
                <a:solidFill>
                  <a:srgbClr val="000000"/>
                </a:solidFill>
              </a:rPr>
              <a:t>Aventureros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4B8280-96FF-B946-9377-9EBF0E4D2F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397" y="4695513"/>
            <a:ext cx="1347074" cy="21069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FE858D-9E63-D145-8F21-82EF1D38B658}"/>
              </a:ext>
            </a:extLst>
          </p:cNvPr>
          <p:cNvSpPr txBox="1"/>
          <p:nvPr/>
        </p:nvSpPr>
        <p:spPr>
          <a:xfrm>
            <a:off x="188647" y="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Desiero</a:t>
            </a:r>
            <a:r>
              <a:rPr lang="es-ES_tradnl" dirty="0"/>
              <a:t> de </a:t>
            </a:r>
            <a:r>
              <a:rPr lang="es-ES_tradnl" dirty="0" err="1"/>
              <a:t>Neguev</a:t>
            </a:r>
            <a:r>
              <a:rPr lang="es-ES_tradnl" dirty="0"/>
              <a:t> - Israel</a:t>
            </a:r>
          </a:p>
        </p:txBody>
      </p:sp>
    </p:spTree>
    <p:extLst>
      <p:ext uri="{BB962C8B-B14F-4D97-AF65-F5344CB8AC3E}">
        <p14:creationId xmlns:p14="http://schemas.microsoft.com/office/powerpoint/2010/main" val="135727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DCA27-7165-EC4C-8695-D37E01D9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desafío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70D51-4FC9-5A48-A0BE-B1389263D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US" dirty="0"/>
              <a:t>Según datos de la Organización Internacional del Trabajo (OIT) </a:t>
            </a:r>
            <a:r>
              <a:rPr lang="es-US" b="1" dirty="0"/>
              <a:t>la informalidad laboral en Colombia es la más alta del mundo: 61,3%. </a:t>
            </a:r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endParaRPr lang="es-US" b="1" dirty="0"/>
          </a:p>
          <a:p>
            <a:r>
              <a:rPr lang="es-US" dirty="0"/>
              <a:t>Llegar a esas personas generando inclusión financiera, satisfacción y lealtad del cliente con rentabilidad.</a:t>
            </a:r>
            <a:endParaRPr lang="es-ES_tradnl" dirty="0"/>
          </a:p>
        </p:txBody>
      </p:sp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79CEE82E-E311-3546-A04F-F23E867D7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488" y="2233787"/>
            <a:ext cx="6042013" cy="3021007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AC7FFA20-66A4-E14C-B24A-60CD192D4425}"/>
              </a:ext>
            </a:extLst>
          </p:cNvPr>
          <p:cNvSpPr/>
          <p:nvPr/>
        </p:nvSpPr>
        <p:spPr>
          <a:xfrm>
            <a:off x="1843088" y="1914526"/>
            <a:ext cx="2586037" cy="3557588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3229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57665" y="1032353"/>
            <a:ext cx="7772400" cy="1471696"/>
          </a:xfrm>
        </p:spPr>
        <p:txBody>
          <a:bodyPr>
            <a:normAutofit/>
          </a:bodyPr>
          <a:lstStyle/>
          <a:p>
            <a:r>
              <a:rPr lang="es-ES_tradnl" dirty="0"/>
              <a:t>Gracias por su </a:t>
            </a:r>
            <a:r>
              <a:rPr lang="es-ES_tradnl" dirty="0" err="1"/>
              <a:t>atenci</a:t>
            </a:r>
            <a:r>
              <a:rPr lang="es-ES" dirty="0" err="1"/>
              <a:t>ón</a:t>
            </a:r>
            <a:endParaRPr lang="es-ES_tradnl" sz="27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795996" y="1615789"/>
            <a:ext cx="7772400" cy="3961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" sz="2000" dirty="0"/>
              <a:t>Contacto:</a:t>
            </a:r>
            <a:br>
              <a:rPr lang="es-ES" sz="2000" dirty="0"/>
            </a:br>
            <a:r>
              <a:rPr lang="es-ES" sz="2000" dirty="0"/>
              <a:t>Juan Carlos Aspiazo</a:t>
            </a:r>
          </a:p>
          <a:p>
            <a:endParaRPr lang="es-ES" sz="2000" dirty="0"/>
          </a:p>
          <a:p>
            <a:r>
              <a:rPr lang="es-ES" sz="2000" dirty="0" err="1"/>
              <a:t>juan.aspiazo@estructuradora.com</a:t>
            </a:r>
            <a:br>
              <a:rPr lang="es-ES" sz="2000" dirty="0"/>
            </a:br>
            <a:r>
              <a:rPr lang="es-ES" sz="2000" dirty="0" err="1"/>
              <a:t>www.estructuradora.com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90129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9650" y="1259996"/>
            <a:ext cx="3819379" cy="5191525"/>
          </a:xfrm>
          <a:prstGeom prst="rect">
            <a:avLst/>
          </a:prstGeom>
          <a:ln>
            <a:noFill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_tradnl" sz="2800" b="1" dirty="0">
                <a:solidFill>
                  <a:schemeClr val="accent1"/>
                </a:solidFill>
              </a:rPr>
              <a:t>Una mirada al </a:t>
            </a:r>
            <a:r>
              <a:rPr lang="es-ES" sz="2800" b="1" dirty="0">
                <a:solidFill>
                  <a:schemeClr val="accent1"/>
                </a:solidFill>
              </a:rPr>
              <a:t>crédito en Colombia</a:t>
            </a:r>
            <a:endParaRPr lang="es-ES_tradnl" sz="2800" b="1" dirty="0">
              <a:solidFill>
                <a:schemeClr val="accent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27200" y="2404763"/>
            <a:ext cx="292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Cartera de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Créditos</a:t>
            </a:r>
          </a:p>
          <a:p>
            <a:pPr algn="ctr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Bruta Dic-18</a:t>
            </a:r>
            <a:r>
              <a:rPr lang="es-E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ES_tradnl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s-ES_tradnl" sz="6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$467</a:t>
            </a: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billones</a:t>
            </a: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054312" y="5903948"/>
            <a:ext cx="24817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Cifras de 2018.  Fuentes de información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es-ES_trad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DANE</a:t>
            </a:r>
          </a:p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2- Superintendencia Financiera de Colombia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0567A80-D323-7B4F-A4E7-6EA926B0BC48}"/>
              </a:ext>
            </a:extLst>
          </p:cNvPr>
          <p:cNvGrpSpPr/>
          <p:nvPr/>
        </p:nvGrpSpPr>
        <p:grpSpPr>
          <a:xfrm>
            <a:off x="1115591" y="3841471"/>
            <a:ext cx="3874272" cy="2604717"/>
            <a:chOff x="1115591" y="3841471"/>
            <a:chExt cx="3874272" cy="260471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C31905D-E08D-E64B-B9EC-BAA6A504800C}"/>
                </a:ext>
              </a:extLst>
            </p:cNvPr>
            <p:cNvSpPr/>
            <p:nvPr/>
          </p:nvSpPr>
          <p:spPr>
            <a:xfrm>
              <a:off x="1115591" y="3874124"/>
              <a:ext cx="3874272" cy="257206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1699F31-69F9-ED48-B1C6-F68F90407384}"/>
                </a:ext>
              </a:extLst>
            </p:cNvPr>
            <p:cNvSpPr txBox="1"/>
            <p:nvPr/>
          </p:nvSpPr>
          <p:spPr>
            <a:xfrm>
              <a:off x="1863226" y="3841471"/>
              <a:ext cx="229101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6600" dirty="0">
                  <a:solidFill>
                    <a:schemeClr val="bg1"/>
                  </a:solidFill>
                </a:rPr>
                <a:t>47.8%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ACFDB65E-7EC1-9E41-A9E0-CA8010773F89}"/>
              </a:ext>
            </a:extLst>
          </p:cNvPr>
          <p:cNvSpPr txBox="1"/>
          <p:nvPr/>
        </p:nvSpPr>
        <p:spPr>
          <a:xfrm>
            <a:off x="2614233" y="4686313"/>
            <a:ext cx="87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Cartera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/PIB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2308654-EBF3-2744-965A-84202454AF6F}"/>
              </a:ext>
            </a:extLst>
          </p:cNvPr>
          <p:cNvGrpSpPr/>
          <p:nvPr/>
        </p:nvGrpSpPr>
        <p:grpSpPr>
          <a:xfrm>
            <a:off x="1115589" y="1254661"/>
            <a:ext cx="3874272" cy="5191526"/>
            <a:chOff x="1115589" y="1254661"/>
            <a:chExt cx="3874272" cy="5191526"/>
          </a:xfrm>
        </p:grpSpPr>
        <p:sp>
          <p:nvSpPr>
            <p:cNvPr id="6" name="CuadroTexto 5"/>
            <p:cNvSpPr txBox="1"/>
            <p:nvPr/>
          </p:nvSpPr>
          <p:spPr>
            <a:xfrm>
              <a:off x="1213680" y="2945144"/>
              <a:ext cx="36739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$976</a:t>
              </a:r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billones</a:t>
              </a:r>
              <a:endParaRPr lang="es-ES_tradnl" sz="5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BD57BCC-F9C1-0640-85A0-2023D5A7CB4C}"/>
                </a:ext>
              </a:extLst>
            </p:cNvPr>
            <p:cNvSpPr/>
            <p:nvPr/>
          </p:nvSpPr>
          <p:spPr>
            <a:xfrm>
              <a:off x="1115589" y="1254661"/>
              <a:ext cx="3874272" cy="519152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24049B1-B1A3-F148-8142-128EC6D9ECC3}"/>
                </a:ext>
              </a:extLst>
            </p:cNvPr>
            <p:cNvSpPr/>
            <p:nvPr/>
          </p:nvSpPr>
          <p:spPr>
            <a:xfrm>
              <a:off x="1865733" y="2210999"/>
              <a:ext cx="135412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Producto </a:t>
              </a:r>
            </a:p>
            <a:p>
              <a:pPr algn="ctr"/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Interno </a:t>
              </a:r>
            </a:p>
            <a:p>
              <a:pPr algn="ctr"/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Bruto 2018</a:t>
              </a:r>
              <a:r>
                <a:rPr lang="es-ES_tradnl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AC3E77-D91F-E84F-ABF9-EA482C7DCDB4}"/>
              </a:ext>
            </a:extLst>
          </p:cNvPr>
          <p:cNvSpPr txBox="1"/>
          <p:nvPr/>
        </p:nvSpPr>
        <p:spPr>
          <a:xfrm>
            <a:off x="828675" y="3686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8638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327142" y="91527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57410"/>
            <a:ext cx="8229600" cy="643670"/>
          </a:xfrm>
        </p:spPr>
        <p:txBody>
          <a:bodyPr>
            <a:normAutofit/>
          </a:bodyPr>
          <a:lstStyle/>
          <a:p>
            <a:pPr algn="l"/>
            <a:r>
              <a:rPr lang="es-ES_tradnl" sz="2800" b="1" dirty="0">
                <a:solidFill>
                  <a:srgbClr val="0070C0"/>
                </a:solidFill>
              </a:rPr>
              <a:t>Cartera de </a:t>
            </a:r>
            <a:r>
              <a:rPr lang="es-ES" sz="2800" b="1" dirty="0">
                <a:solidFill>
                  <a:srgbClr val="0070C0"/>
                </a:solidFill>
              </a:rPr>
              <a:t>crédito en Colombia</a:t>
            </a:r>
            <a:endParaRPr lang="es-ES_tradnl" sz="2800" b="1" dirty="0">
              <a:solidFill>
                <a:srgbClr val="0070C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67" y="3226667"/>
            <a:ext cx="1191142" cy="11911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275" y="2822932"/>
            <a:ext cx="896815" cy="8968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365" y="5187758"/>
            <a:ext cx="726634" cy="7266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671" y="1439595"/>
            <a:ext cx="1002419" cy="100241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91488" y="6252337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Cifras en billones de pesos</a:t>
            </a:r>
          </a:p>
        </p:txBody>
      </p:sp>
      <p:pic>
        <p:nvPicPr>
          <p:cNvPr id="15" name="Imagen 10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275" y="3910026"/>
            <a:ext cx="896815" cy="8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316373" y="774559"/>
          <a:ext cx="8442959" cy="5670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EBED4F5-2E29-224B-BA25-58EDD801825E}"/>
              </a:ext>
            </a:extLst>
          </p:cNvPr>
          <p:cNvSpPr txBox="1">
            <a:spLocks/>
          </p:cNvSpPr>
          <p:nvPr/>
        </p:nvSpPr>
        <p:spPr>
          <a:xfrm>
            <a:off x="495298" y="166930"/>
            <a:ext cx="8229600" cy="64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215595"/>
                </a:solidFill>
                <a:latin typeface="Sofia Pro Light"/>
                <a:ea typeface="+mj-ea"/>
                <a:cs typeface="Sofia Pro Light"/>
              </a:defRPr>
            </a:lvl1pPr>
          </a:lstStyle>
          <a:p>
            <a:r>
              <a:rPr lang="es-ES_tradnl" sz="2400" b="1" dirty="0">
                <a:solidFill>
                  <a:schemeClr val="accent1"/>
                </a:solidFill>
              </a:rPr>
              <a:t>Evolución cartera de </a:t>
            </a:r>
            <a:r>
              <a:rPr lang="es-ES" sz="2400" b="1" dirty="0">
                <a:solidFill>
                  <a:schemeClr val="accent1"/>
                </a:solidFill>
              </a:rPr>
              <a:t>crédito en Colombia</a:t>
            </a:r>
            <a:endParaRPr lang="es-ES_tradnl" sz="2400" b="1" dirty="0">
              <a:solidFill>
                <a:schemeClr val="accent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30C7050-2AE8-1948-BEE1-FCC35F3EA0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003" y="3963066"/>
            <a:ext cx="586417" cy="5864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2D84524-1743-5F4C-9C93-953A2B96D1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648" y="2211658"/>
            <a:ext cx="441764" cy="4417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5C58B2-35A1-B54E-A3EA-A6C88E898E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781" y="1454154"/>
            <a:ext cx="441764" cy="4417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E554D0-14AC-E14C-8A18-F56D3CFFF3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003" y="979772"/>
            <a:ext cx="372895" cy="3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0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327142" y="91527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57410"/>
            <a:ext cx="8229600" cy="643670"/>
          </a:xfrm>
        </p:spPr>
        <p:txBody>
          <a:bodyPr>
            <a:normAutofit/>
          </a:bodyPr>
          <a:lstStyle/>
          <a:p>
            <a:pPr algn="l"/>
            <a:r>
              <a:rPr lang="es-ES_tradnl" sz="2800" b="1" dirty="0">
                <a:solidFill>
                  <a:srgbClr val="0070C0"/>
                </a:solidFill>
              </a:rPr>
              <a:t>Cartera de </a:t>
            </a:r>
            <a:r>
              <a:rPr lang="es-ES" sz="2800" b="1" dirty="0">
                <a:solidFill>
                  <a:srgbClr val="0070C0"/>
                </a:solidFill>
              </a:rPr>
              <a:t>crédito en Colombia</a:t>
            </a:r>
            <a:endParaRPr lang="es-ES_tradnl" sz="2800" b="1" dirty="0">
              <a:solidFill>
                <a:srgbClr val="0070C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07" y="4751585"/>
            <a:ext cx="1191142" cy="11911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8" y="3271339"/>
            <a:ext cx="896815" cy="8968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760" y="4547572"/>
            <a:ext cx="726634" cy="7266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63" y="2003804"/>
            <a:ext cx="1002419" cy="100241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BF60DE4-CEA4-8341-BDE0-84306BE08A44}"/>
              </a:ext>
            </a:extLst>
          </p:cNvPr>
          <p:cNvSpPr txBox="1"/>
          <p:nvPr/>
        </p:nvSpPr>
        <p:spPr>
          <a:xfrm>
            <a:off x="491488" y="6252337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Cifras en billones de pesos</a:t>
            </a:r>
          </a:p>
        </p:txBody>
      </p:sp>
    </p:spTree>
    <p:extLst>
      <p:ext uri="{BB962C8B-B14F-4D97-AF65-F5344CB8AC3E}">
        <p14:creationId xmlns:p14="http://schemas.microsoft.com/office/powerpoint/2010/main" val="103131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9CCBB-92DC-7A4F-8917-D2B74B4E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Saldo de cartera vs Ingresos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FC73D04-CEAD-5249-93F3-990DB61FB3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76313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9596D59D-265E-9E46-ABC2-42087F2592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838" y="4420066"/>
            <a:ext cx="865436" cy="8654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8B800E-4A2E-DE43-A21C-CF95908371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838" y="2574917"/>
            <a:ext cx="865436" cy="8654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E8CABA-C663-D54C-988E-F0B988A84F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78606"/>
            <a:ext cx="566801" cy="5668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0BE93B-9667-DE46-882E-5BBB8D3EA3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024" y="1372852"/>
            <a:ext cx="381063" cy="3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44060" y="865672"/>
          <a:ext cx="8229600" cy="53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57410"/>
            <a:ext cx="8229600" cy="643670"/>
          </a:xfrm>
        </p:spPr>
        <p:txBody>
          <a:bodyPr>
            <a:normAutofit/>
          </a:bodyPr>
          <a:lstStyle/>
          <a:p>
            <a:pPr algn="l"/>
            <a:r>
              <a:rPr lang="es-ES_tradnl" sz="2400" b="1" dirty="0">
                <a:solidFill>
                  <a:schemeClr val="accent1"/>
                </a:solidFill>
              </a:rPr>
              <a:t>El </a:t>
            </a:r>
            <a:r>
              <a:rPr lang="es-ES" sz="2400" b="1" dirty="0">
                <a:solidFill>
                  <a:schemeClr val="accent1"/>
                </a:solidFill>
              </a:rPr>
              <a:t>crédito de consumo en Colombia</a:t>
            </a:r>
            <a:endParaRPr lang="es-ES_tradnl" sz="24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09106" y="1068481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Sofia Pro Light" charset="0"/>
                <a:ea typeface="Sofia Pro Light" charset="0"/>
                <a:cs typeface="Sofia Pro Light" charset="0"/>
              </a:rPr>
              <a:t>2018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121" y="5077905"/>
            <a:ext cx="833134" cy="8331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47" y="4982202"/>
            <a:ext cx="1205923" cy="7230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05" y="1990810"/>
            <a:ext cx="672901" cy="7852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70" y="3771927"/>
            <a:ext cx="747484" cy="7474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815" y="1757676"/>
            <a:ext cx="799434" cy="80153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48637" y="6409503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Superintendencia Financiera de Colombia</a:t>
            </a:r>
          </a:p>
        </p:txBody>
      </p:sp>
    </p:spTree>
    <p:extLst>
      <p:ext uri="{BB962C8B-B14F-4D97-AF65-F5344CB8AC3E}">
        <p14:creationId xmlns:p14="http://schemas.microsoft.com/office/powerpoint/2010/main" val="896106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1000</Words>
  <Application>Microsoft Macintosh PowerPoint</Application>
  <PresentationFormat>Presentación en pantalla (4:3)</PresentationFormat>
  <Paragraphs>308</Paragraphs>
  <Slides>31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High Tower Text</vt:lpstr>
      <vt:lpstr>Sofia Pro Light</vt:lpstr>
      <vt:lpstr>Tipo de letra del sistema</vt:lpstr>
      <vt:lpstr>Tw Cen MT</vt:lpstr>
      <vt:lpstr>Wingdings 3</vt:lpstr>
      <vt:lpstr>Tema de Office</vt:lpstr>
      <vt:lpstr>Presentación de PowerPoint</vt:lpstr>
      <vt:lpstr>Oferta de crédito en punto de venta</vt:lpstr>
      <vt:lpstr>Acerca del expositor</vt:lpstr>
      <vt:lpstr>Una mirada al crédito en Colombia</vt:lpstr>
      <vt:lpstr>Cartera de crédito en Colombia</vt:lpstr>
      <vt:lpstr>Presentación de PowerPoint</vt:lpstr>
      <vt:lpstr>Cartera de crédito en Colombia</vt:lpstr>
      <vt:lpstr>Saldo de cartera vs Ingresos</vt:lpstr>
      <vt:lpstr>El crédito de consumo en Colombia</vt:lpstr>
      <vt:lpstr>Presentación de PowerPoint</vt:lpstr>
      <vt:lpstr>Presentación de PowerPoint</vt:lpstr>
      <vt:lpstr>Presentación de PowerPoint</vt:lpstr>
      <vt:lpstr>Presentación de PowerPoint</vt:lpstr>
      <vt:lpstr>El negocio de la tarjeta de crédito</vt:lpstr>
      <vt:lpstr>Desembolsos tarjeta de crédito</vt:lpstr>
      <vt:lpstr>Rentabilidad / Riesgo</vt:lpstr>
      <vt:lpstr>A qué nos referimos con crédito B2C</vt:lpstr>
      <vt:lpstr>Caracterización del Crédito B2C</vt:lpstr>
      <vt:lpstr>Beneficios de financiar clientes</vt:lpstr>
      <vt:lpstr>Perfil de clientes y oferta de crédito</vt:lpstr>
      <vt:lpstr>Presentación de PowerPoint</vt:lpstr>
      <vt:lpstr>Características del negocio financiero</vt:lpstr>
      <vt:lpstr>Estructura del negocio financiero</vt:lpstr>
      <vt:lpstr>Estructura del negocio financiero</vt:lpstr>
      <vt:lpstr>Empresas con actividad B2C (ejemplos)</vt:lpstr>
      <vt:lpstr>El auge de la financiación alternativa</vt:lpstr>
      <vt:lpstr>Apetito de inversión en crédito B2C</vt:lpstr>
      <vt:lpstr>Oportunidades</vt:lpstr>
      <vt:lpstr>Retos para el desarrollo de modelos de crédito B2C</vt:lpstr>
      <vt:lpstr>El desafío</vt:lpstr>
      <vt:lpstr>Gracias por su atención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Juan Carlos Aspiazo</dc:creator>
  <cp:keywords/>
  <dc:description/>
  <cp:lastModifiedBy>Juan Carlos Aspiazo</cp:lastModifiedBy>
  <cp:revision>4</cp:revision>
  <dcterms:created xsi:type="dcterms:W3CDTF">2019-03-21T04:38:21Z</dcterms:created>
  <dcterms:modified xsi:type="dcterms:W3CDTF">2019-03-21T05:11:19Z</dcterms:modified>
  <cp:category/>
</cp:coreProperties>
</file>