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1056" r:id="rId5"/>
    <p:sldId id="1054" r:id="rId6"/>
    <p:sldId id="328" r:id="rId7"/>
    <p:sldId id="1031" r:id="rId8"/>
    <p:sldId id="1044" r:id="rId9"/>
    <p:sldId id="1049" r:id="rId10"/>
    <p:sldId id="1048" r:id="rId11"/>
    <p:sldId id="257" r:id="rId12"/>
    <p:sldId id="1027" r:id="rId13"/>
    <p:sldId id="1046" r:id="rId14"/>
    <p:sldId id="1050" r:id="rId15"/>
    <p:sldId id="1055" r:id="rId16"/>
    <p:sldId id="104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15A"/>
    <a:srgbClr val="082E6E"/>
    <a:srgbClr val="E3DE00"/>
    <a:srgbClr val="EC761C"/>
    <a:srgbClr val="F31DD4"/>
    <a:srgbClr val="404040"/>
    <a:srgbClr val="E5E5E5"/>
    <a:srgbClr val="0822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6"/>
    <p:restoredTop sz="93097" autoAdjust="0"/>
  </p:normalViewPr>
  <p:slideViewPr>
    <p:cSldViewPr snapToGrid="0" snapToObjects="1">
      <p:cViewPr varScale="1">
        <p:scale>
          <a:sx n="89" d="100"/>
          <a:sy n="89" d="100"/>
        </p:scale>
        <p:origin x="99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72" d="100"/>
          <a:sy n="172" d="100"/>
        </p:scale>
        <p:origin x="53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moreno\Desktop\Preconsultor&#237;as\Preconsultor&#237;a%20Stecker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areaChart>
        <c:grouping val="percentStacked"/>
        <c:varyColors val="0"/>
        <c:ser>
          <c:idx val="0"/>
          <c:order val="0"/>
          <c:spPr>
            <a:solidFill>
              <a:schemeClr val="tx1">
                <a:lumMod val="85000"/>
                <a:lumOff val="15000"/>
              </a:schemeClr>
            </a:solidFill>
            <a:ln>
              <a:noFill/>
            </a:ln>
            <a:effectLst/>
          </c:spPr>
          <c:val>
            <c:numRef>
              <c:f>Hoja2!$A$1:$A$3</c:f>
              <c:numCache>
                <c:formatCode>General</c:formatCode>
                <c:ptCount val="3"/>
                <c:pt idx="0">
                  <c:v>3</c:v>
                </c:pt>
                <c:pt idx="1">
                  <c:v>5</c:v>
                </c:pt>
                <c:pt idx="2">
                  <c:v>4</c:v>
                </c:pt>
              </c:numCache>
            </c:numRef>
          </c:val>
          <c:extLst>
            <c:ext xmlns:c16="http://schemas.microsoft.com/office/drawing/2014/chart" uri="{C3380CC4-5D6E-409C-BE32-E72D297353CC}">
              <c16:uniqueId val="{00000000-571A-4E83-A537-E5FC88664D73}"/>
            </c:ext>
          </c:extLst>
        </c:ser>
        <c:ser>
          <c:idx val="1"/>
          <c:order val="1"/>
          <c:spPr>
            <a:solidFill>
              <a:schemeClr val="dk1">
                <a:tint val="55000"/>
              </a:schemeClr>
            </a:solidFill>
            <a:ln>
              <a:noFill/>
            </a:ln>
            <a:effectLst/>
          </c:spPr>
          <c:val>
            <c:numRef>
              <c:f>Hoja2!$B$1:$B$3</c:f>
              <c:numCache>
                <c:formatCode>General</c:formatCode>
                <c:ptCount val="3"/>
                <c:pt idx="0">
                  <c:v>3</c:v>
                </c:pt>
                <c:pt idx="1">
                  <c:v>2</c:v>
                </c:pt>
                <c:pt idx="2">
                  <c:v>2</c:v>
                </c:pt>
              </c:numCache>
            </c:numRef>
          </c:val>
          <c:extLst>
            <c:ext xmlns:c16="http://schemas.microsoft.com/office/drawing/2014/chart" uri="{C3380CC4-5D6E-409C-BE32-E72D297353CC}">
              <c16:uniqueId val="{00000001-571A-4E83-A537-E5FC88664D73}"/>
            </c:ext>
          </c:extLst>
        </c:ser>
        <c:ser>
          <c:idx val="2"/>
          <c:order val="2"/>
          <c:spPr>
            <a:solidFill>
              <a:schemeClr val="dk1">
                <a:tint val="75000"/>
              </a:schemeClr>
            </a:solidFill>
            <a:ln>
              <a:noFill/>
            </a:ln>
            <a:effectLst/>
          </c:spPr>
          <c:val>
            <c:numRef>
              <c:f>Hoja2!$C$1:$C$3</c:f>
              <c:numCache>
                <c:formatCode>General</c:formatCode>
                <c:ptCount val="3"/>
                <c:pt idx="0">
                  <c:v>1</c:v>
                </c:pt>
                <c:pt idx="1">
                  <c:v>3</c:v>
                </c:pt>
                <c:pt idx="2">
                  <c:v>2</c:v>
                </c:pt>
              </c:numCache>
            </c:numRef>
          </c:val>
          <c:extLst>
            <c:ext xmlns:c16="http://schemas.microsoft.com/office/drawing/2014/chart" uri="{C3380CC4-5D6E-409C-BE32-E72D297353CC}">
              <c16:uniqueId val="{00000002-571A-4E83-A537-E5FC88664D73}"/>
            </c:ext>
          </c:extLst>
        </c:ser>
        <c:ser>
          <c:idx val="3"/>
          <c:order val="3"/>
          <c:spPr>
            <a:solidFill>
              <a:schemeClr val="bg2">
                <a:lumMod val="75000"/>
              </a:schemeClr>
            </a:solidFill>
            <a:ln>
              <a:noFill/>
            </a:ln>
            <a:effectLst/>
          </c:spPr>
          <c:val>
            <c:numRef>
              <c:f>Hoja2!$D$1:$D$3</c:f>
              <c:numCache>
                <c:formatCode>General</c:formatCode>
                <c:ptCount val="3"/>
                <c:pt idx="0">
                  <c:v>3</c:v>
                </c:pt>
                <c:pt idx="1">
                  <c:v>3</c:v>
                </c:pt>
                <c:pt idx="2">
                  <c:v>4</c:v>
                </c:pt>
              </c:numCache>
            </c:numRef>
          </c:val>
          <c:extLst>
            <c:ext xmlns:c16="http://schemas.microsoft.com/office/drawing/2014/chart" uri="{C3380CC4-5D6E-409C-BE32-E72D297353CC}">
              <c16:uniqueId val="{00000003-571A-4E83-A537-E5FC88664D73}"/>
            </c:ext>
          </c:extLst>
        </c:ser>
        <c:dLbls>
          <c:showLegendKey val="0"/>
          <c:showVal val="0"/>
          <c:showCatName val="0"/>
          <c:showSerName val="0"/>
          <c:showPercent val="0"/>
          <c:showBubbleSize val="0"/>
        </c:dLbls>
        <c:axId val="2091362352"/>
        <c:axId val="2091362680"/>
      </c:areaChart>
      <c:catAx>
        <c:axId val="209136235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91362680"/>
        <c:crosses val="autoZero"/>
        <c:auto val="1"/>
        <c:lblAlgn val="ctr"/>
        <c:lblOffset val="100"/>
        <c:noMultiLvlLbl val="0"/>
      </c:catAx>
      <c:valAx>
        <c:axId val="20913626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1362352"/>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3C5D6-67D3-E549-88F7-D3A4C4B19392}" type="datetimeFigureOut">
              <a:rPr lang="en-US" smtClean="0"/>
              <a:t>3/20/2019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D11FA-D77B-7A41-9850-F18DED45261E}" type="slidenum">
              <a:rPr lang="en-US" smtClean="0"/>
              <a:t>‹Nº›</a:t>
            </a:fld>
            <a:endParaRPr lang="en-US"/>
          </a:p>
        </p:txBody>
      </p:sp>
    </p:spTree>
    <p:extLst>
      <p:ext uri="{BB962C8B-B14F-4D97-AF65-F5344CB8AC3E}">
        <p14:creationId xmlns:p14="http://schemas.microsoft.com/office/powerpoint/2010/main" val="19571004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1</a:t>
            </a:fld>
            <a:endParaRPr lang="es-ES" dirty="0"/>
          </a:p>
        </p:txBody>
      </p:sp>
    </p:spTree>
    <p:extLst>
      <p:ext uri="{BB962C8B-B14F-4D97-AF65-F5344CB8AC3E}">
        <p14:creationId xmlns:p14="http://schemas.microsoft.com/office/powerpoint/2010/main" val="44149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2</a:t>
            </a:fld>
            <a:endParaRPr lang="es-ES" dirty="0"/>
          </a:p>
        </p:txBody>
      </p:sp>
    </p:spTree>
    <p:extLst>
      <p:ext uri="{BB962C8B-B14F-4D97-AF65-F5344CB8AC3E}">
        <p14:creationId xmlns:p14="http://schemas.microsoft.com/office/powerpoint/2010/main" val="11150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4</a:t>
            </a:fld>
            <a:endParaRPr lang="es-ES" dirty="0"/>
          </a:p>
        </p:txBody>
      </p:sp>
    </p:spTree>
    <p:extLst>
      <p:ext uri="{BB962C8B-B14F-4D97-AF65-F5344CB8AC3E}">
        <p14:creationId xmlns:p14="http://schemas.microsoft.com/office/powerpoint/2010/main" val="145591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5</a:t>
            </a:fld>
            <a:endParaRPr lang="es-ES" dirty="0"/>
          </a:p>
        </p:txBody>
      </p:sp>
    </p:spTree>
    <p:extLst>
      <p:ext uri="{BB962C8B-B14F-4D97-AF65-F5344CB8AC3E}">
        <p14:creationId xmlns:p14="http://schemas.microsoft.com/office/powerpoint/2010/main" val="759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6</a:t>
            </a:fld>
            <a:endParaRPr lang="es-ES" dirty="0"/>
          </a:p>
        </p:txBody>
      </p:sp>
    </p:spTree>
    <p:extLst>
      <p:ext uri="{BB962C8B-B14F-4D97-AF65-F5344CB8AC3E}">
        <p14:creationId xmlns:p14="http://schemas.microsoft.com/office/powerpoint/2010/main" val="96995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7</a:t>
            </a:fld>
            <a:endParaRPr lang="es-ES" dirty="0"/>
          </a:p>
        </p:txBody>
      </p:sp>
    </p:spTree>
    <p:extLst>
      <p:ext uri="{BB962C8B-B14F-4D97-AF65-F5344CB8AC3E}">
        <p14:creationId xmlns:p14="http://schemas.microsoft.com/office/powerpoint/2010/main" val="132891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063FA3-849E-E74E-9108-730025D3932C}" type="slidenum">
              <a:rPr lang="es-ES" smtClean="0"/>
              <a:pPr/>
              <a:t>12</a:t>
            </a:fld>
            <a:endParaRPr lang="es-ES" dirty="0"/>
          </a:p>
        </p:txBody>
      </p:sp>
    </p:spTree>
    <p:extLst>
      <p:ext uri="{BB962C8B-B14F-4D97-AF65-F5344CB8AC3E}">
        <p14:creationId xmlns:p14="http://schemas.microsoft.com/office/powerpoint/2010/main" val="139039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general">
    <p:spTree>
      <p:nvGrpSpPr>
        <p:cNvPr id="1" name=""/>
        <p:cNvGrpSpPr/>
        <p:nvPr/>
      </p:nvGrpSpPr>
      <p:grpSpPr>
        <a:xfrm>
          <a:off x="0" y="0"/>
          <a:ext cx="0" cy="0"/>
          <a:chOff x="0" y="0"/>
          <a:chExt cx="0" cy="0"/>
        </a:xfrm>
      </p:grpSpPr>
      <p:sp>
        <p:nvSpPr>
          <p:cNvPr id="5" name="Rectángulo 4"/>
          <p:cNvSpPr>
            <a:spLocks noChangeArrowheads="1"/>
          </p:cNvSpPr>
          <p:nvPr userDrawn="1"/>
        </p:nvSpPr>
        <p:spPr bwMode="auto">
          <a:xfrm>
            <a:off x="-7257" y="335"/>
            <a:ext cx="9144000" cy="51428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08240"/>
            <a:endParaRPr lang="es-ES" sz="1613" b="1">
              <a:solidFill>
                <a:schemeClr val="bg1"/>
              </a:solidFill>
              <a:latin typeface="Calibri"/>
            </a:endParaRPr>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2456" y="2017115"/>
            <a:ext cx="3642362" cy="726498"/>
          </a:xfrm>
          <a:prstGeom prst="rect">
            <a:avLst/>
          </a:prstGeom>
        </p:spPr>
      </p:pic>
      <p:sp>
        <p:nvSpPr>
          <p:cNvPr id="9" name="Title 1"/>
          <p:cNvSpPr>
            <a:spLocks noGrp="1"/>
          </p:cNvSpPr>
          <p:nvPr>
            <p:ph type="title" hasCustomPrompt="1"/>
          </p:nvPr>
        </p:nvSpPr>
        <p:spPr>
          <a:xfrm>
            <a:off x="3054351" y="2833687"/>
            <a:ext cx="3008313" cy="425555"/>
          </a:xfrm>
        </p:spPr>
        <p:txBody>
          <a:bodyPr anchor="b"/>
          <a:lstStyle>
            <a:lvl1pPr algn="ctr">
              <a:defRPr sz="2000" b="1">
                <a:solidFill>
                  <a:schemeClr val="bg1">
                    <a:lumMod val="50000"/>
                  </a:schemeClr>
                </a:solidFill>
                <a:latin typeface="Trebuchet MS" charset="0"/>
                <a:ea typeface="Trebuchet MS" charset="0"/>
                <a:cs typeface="Trebuchet MS" charset="0"/>
              </a:defRPr>
            </a:lvl1pPr>
          </a:lstStyle>
          <a:p>
            <a:r>
              <a:rPr lang="es-ES_tradnl" dirty="0" err="1"/>
              <a:t>Click</a:t>
            </a:r>
            <a:r>
              <a:rPr lang="es-ES_tradnl" dirty="0"/>
              <a:t> to </a:t>
            </a:r>
            <a:r>
              <a:rPr lang="es-ES_tradnl" dirty="0" err="1"/>
              <a:t>edit</a:t>
            </a:r>
            <a:r>
              <a:rPr lang="es-ES_tradnl" dirty="0"/>
              <a:t> </a:t>
            </a:r>
            <a:r>
              <a:rPr lang="es-ES_tradnl" dirty="0" err="1"/>
              <a:t>Name</a:t>
            </a:r>
            <a:endParaRPr lang="en-US" dirty="0"/>
          </a:p>
        </p:txBody>
      </p:sp>
      <p:sp>
        <p:nvSpPr>
          <p:cNvPr id="10" name="Text Placeholder 3"/>
          <p:cNvSpPr>
            <a:spLocks noGrp="1"/>
          </p:cNvSpPr>
          <p:nvPr>
            <p:ph type="body" sz="half" idx="2" hasCustomPrompt="1"/>
          </p:nvPr>
        </p:nvSpPr>
        <p:spPr>
          <a:xfrm>
            <a:off x="3054351" y="3264203"/>
            <a:ext cx="3008313" cy="307974"/>
          </a:xfrm>
        </p:spPr>
        <p:txBody>
          <a:bodyPr/>
          <a:lstStyle>
            <a:lvl1pPr marL="0" indent="0" algn="ctr">
              <a:buNone/>
              <a:defRPr sz="1400">
                <a:solidFill>
                  <a:schemeClr val="bg1">
                    <a:lumMod val="50000"/>
                  </a:schemeClr>
                </a:solidFill>
                <a:latin typeface="Trebuchet MS" charset="0"/>
                <a:ea typeface="Trebuchet MS" charset="0"/>
                <a:cs typeface="Trebuchet M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00</a:t>
            </a:r>
            <a:r>
              <a:rPr lang="es-ES" dirty="0"/>
              <a:t> / 00 / 00</a:t>
            </a:r>
            <a:endParaRPr lang="es-ES_tradnl" dirty="0"/>
          </a:p>
        </p:txBody>
      </p:sp>
      <p:grpSp>
        <p:nvGrpSpPr>
          <p:cNvPr id="6" name="Agrupar 17"/>
          <p:cNvGrpSpPr/>
          <p:nvPr userDrawn="1"/>
        </p:nvGrpSpPr>
        <p:grpSpPr>
          <a:xfrm>
            <a:off x="7385050" y="412176"/>
            <a:ext cx="1758949" cy="292477"/>
            <a:chOff x="7861300" y="509796"/>
            <a:chExt cx="1282699" cy="292477"/>
          </a:xfrm>
        </p:grpSpPr>
        <p:sp>
          <p:nvSpPr>
            <p:cNvPr id="7" name="Pentágono 6"/>
            <p:cNvSpPr/>
            <p:nvPr userDrawn="1"/>
          </p:nvSpPr>
          <p:spPr>
            <a:xfrm flipH="1">
              <a:off x="7861300" y="509796"/>
              <a:ext cx="1282699" cy="292477"/>
            </a:xfrm>
            <a:prstGeom prst="homePlat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1" name="CuadroTexto 10"/>
            <p:cNvSpPr txBox="1"/>
            <p:nvPr userDrawn="1"/>
          </p:nvSpPr>
          <p:spPr>
            <a:xfrm>
              <a:off x="7920936" y="509797"/>
              <a:ext cx="11754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lumMod val="65000"/>
                    </a:prstClr>
                  </a:solidFill>
                  <a:effectLst/>
                  <a:uLnTx/>
                  <a:uFillTx/>
                  <a:latin typeface="Trebuchet MS" charset="0"/>
                  <a:ea typeface="Trebuchet MS" charset="0"/>
                  <a:cs typeface="Trebuchet MS" charset="0"/>
                </a:rPr>
                <a:t>Confidencial Interno</a:t>
              </a:r>
            </a:p>
          </p:txBody>
        </p:sp>
      </p:grpSp>
    </p:spTree>
    <p:extLst>
      <p:ext uri="{BB962C8B-B14F-4D97-AF65-F5344CB8AC3E}">
        <p14:creationId xmlns:p14="http://schemas.microsoft.com/office/powerpoint/2010/main" val="84464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xesor. Comparativa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56035"/>
            <a:ext cx="4040188"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Content Placeholder 3"/>
          <p:cNvSpPr>
            <a:spLocks noGrp="1"/>
          </p:cNvSpPr>
          <p:nvPr>
            <p:ph sz="half" idx="2" hasCustomPrompt="1"/>
          </p:nvPr>
        </p:nvSpPr>
        <p:spPr>
          <a:xfrm>
            <a:off x="457200" y="1236309"/>
            <a:ext cx="4040188" cy="3023633"/>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11"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2" descr="axesor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kumimoji="0" lang="en-US" b="0" i="0" u="none" strike="noStrike" cap="none" spc="0" normalizeH="0" baseline="0" smtClean="0">
                <a:ln>
                  <a:noFill/>
                </a:ln>
                <a:solidFill>
                  <a:prstClr val="black">
                    <a:tint val="75000"/>
                  </a:prstClr>
                </a:solidFill>
                <a:effectLst/>
                <a:uLnTx/>
                <a:uFillTx/>
              </a:defRPr>
            </a:lvl1pPr>
          </a:lstStyle>
          <a:p>
            <a:fld id="{5F2D08F5-AAF7-E741-B78A-C57DDC3F2811}" type="slidenum">
              <a:rPr lang="es-ES" smtClean="0"/>
              <a:pPr/>
              <a:t>‹Nº›</a:t>
            </a:fld>
            <a:endParaRPr lang="es-ES" dirty="0"/>
          </a:p>
        </p:txBody>
      </p:sp>
      <p:sp>
        <p:nvSpPr>
          <p:cNvPr id="13" name="Text Placeholder 2"/>
          <p:cNvSpPr>
            <a:spLocks noGrp="1"/>
          </p:cNvSpPr>
          <p:nvPr>
            <p:ph type="body" idx="13"/>
          </p:nvPr>
        </p:nvSpPr>
        <p:spPr>
          <a:xfrm>
            <a:off x="4705350" y="656035"/>
            <a:ext cx="4040188"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Content Placeholder 3"/>
          <p:cNvSpPr>
            <a:spLocks noGrp="1"/>
          </p:cNvSpPr>
          <p:nvPr>
            <p:ph sz="half" idx="14" hasCustomPrompt="1"/>
          </p:nvPr>
        </p:nvSpPr>
        <p:spPr>
          <a:xfrm>
            <a:off x="4705350" y="1236309"/>
            <a:ext cx="4040188" cy="3023633"/>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8478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xesor. Comparativa 2">
    <p:spTree>
      <p:nvGrpSpPr>
        <p:cNvPr id="1" name=""/>
        <p:cNvGrpSpPr/>
        <p:nvPr/>
      </p:nvGrpSpPr>
      <p:grpSpPr>
        <a:xfrm>
          <a:off x="0" y="0"/>
          <a:ext cx="0" cy="0"/>
          <a:chOff x="0" y="0"/>
          <a:chExt cx="0" cy="0"/>
        </a:xfrm>
      </p:grpSpPr>
      <p:sp>
        <p:nvSpPr>
          <p:cNvPr id="15" name="Rectangle 4"/>
          <p:cNvSpPr/>
          <p:nvPr userDrawn="1"/>
        </p:nvSpPr>
        <p:spPr>
          <a:xfrm>
            <a:off x="-13382" y="4800601"/>
            <a:ext cx="9157382" cy="3428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000" y="4907404"/>
            <a:ext cx="905558" cy="180619"/>
          </a:xfrm>
          <a:prstGeom prst="rect">
            <a:avLst/>
          </a:prstGeom>
        </p:spPr>
      </p:pic>
      <p:sp>
        <p:nvSpPr>
          <p:cNvPr id="17" name="Rectangle 10"/>
          <p:cNvSpPr/>
          <p:nvPr userDrawn="1"/>
        </p:nvSpPr>
        <p:spPr>
          <a:xfrm>
            <a:off x="-13381" y="4800600"/>
            <a:ext cx="559482" cy="62695"/>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lang="en-US" smtClean="0">
                <a:solidFill>
                  <a:schemeClr val="bg1"/>
                </a:solidFill>
              </a:defRPr>
            </a:lvl1pPr>
          </a:lstStyle>
          <a:p>
            <a:fld id="{5F2D08F5-AAF7-E741-B78A-C57DDC3F2811}" type="slidenum">
              <a:rPr lang="es-ES" smtClean="0"/>
              <a:pPr/>
              <a:t>‹Nº›</a:t>
            </a:fld>
            <a:endParaRPr lang="es-ES" dirty="0"/>
          </a:p>
        </p:txBody>
      </p:sp>
      <p:sp>
        <p:nvSpPr>
          <p:cNvPr id="18" name="Text Placeholder 2"/>
          <p:cNvSpPr>
            <a:spLocks noGrp="1"/>
          </p:cNvSpPr>
          <p:nvPr>
            <p:ph type="body" idx="1"/>
          </p:nvPr>
        </p:nvSpPr>
        <p:spPr>
          <a:xfrm>
            <a:off x="457200" y="656035"/>
            <a:ext cx="4040188"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9" name="Content Placeholder 3"/>
          <p:cNvSpPr>
            <a:spLocks noGrp="1"/>
          </p:cNvSpPr>
          <p:nvPr>
            <p:ph sz="half" idx="2" hasCustomPrompt="1"/>
          </p:nvPr>
        </p:nvSpPr>
        <p:spPr>
          <a:xfrm>
            <a:off x="457200" y="1236309"/>
            <a:ext cx="4040188" cy="3023633"/>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0" name="Text Placeholder 2"/>
          <p:cNvSpPr>
            <a:spLocks noGrp="1"/>
          </p:cNvSpPr>
          <p:nvPr>
            <p:ph type="body" idx="13"/>
          </p:nvPr>
        </p:nvSpPr>
        <p:spPr>
          <a:xfrm>
            <a:off x="4705350" y="656035"/>
            <a:ext cx="4040188"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1" name="Content Placeholder 3"/>
          <p:cNvSpPr>
            <a:spLocks noGrp="1"/>
          </p:cNvSpPr>
          <p:nvPr>
            <p:ph sz="half" idx="14" hasCustomPrompt="1"/>
          </p:nvPr>
        </p:nvSpPr>
        <p:spPr>
          <a:xfrm>
            <a:off x="4705350" y="1236309"/>
            <a:ext cx="4040188" cy="3023633"/>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138407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_uso interno">
    <p:spTree>
      <p:nvGrpSpPr>
        <p:cNvPr id="1" name=""/>
        <p:cNvGrpSpPr/>
        <p:nvPr/>
      </p:nvGrpSpPr>
      <p:grpSpPr>
        <a:xfrm>
          <a:off x="0" y="0"/>
          <a:ext cx="0" cy="0"/>
          <a:chOff x="0" y="0"/>
          <a:chExt cx="0" cy="0"/>
        </a:xfrm>
      </p:grpSpPr>
      <p:sp>
        <p:nvSpPr>
          <p:cNvPr id="30" name="Rectangle 49"/>
          <p:cNvSpPr/>
          <p:nvPr userDrawn="1"/>
        </p:nvSpPr>
        <p:spPr>
          <a:xfrm flipV="1">
            <a:off x="0" y="3841750"/>
            <a:ext cx="9144000" cy="130175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ítulo 1"/>
          <p:cNvSpPr txBox="1">
            <a:spLocks/>
          </p:cNvSpPr>
          <p:nvPr userDrawn="1"/>
        </p:nvSpPr>
        <p:spPr bwMode="auto">
          <a:xfrm>
            <a:off x="737741" y="3979054"/>
            <a:ext cx="7930009" cy="704850"/>
          </a:xfrm>
          <a:prstGeom prst="rect">
            <a:avLst/>
          </a:prstGeom>
        </p:spPr>
        <p:txBody>
          <a:bodyPr lIns="81637" tIns="40819" rIns="81637" bIns="40819" anchor="t">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just">
              <a:spcBef>
                <a:spcPts val="225"/>
              </a:spcBef>
              <a:spcAft>
                <a:spcPts val="225"/>
              </a:spcAft>
            </a:pPr>
            <a:r>
              <a:rPr lang="es-ES" altLang="es-ES" sz="700" b="0" dirty="0">
                <a:solidFill>
                  <a:schemeClr val="bg1">
                    <a:lumMod val="50000"/>
                  </a:schemeClr>
                </a:solidFill>
                <a:latin typeface="Trebuchet MS" charset="0"/>
                <a:ea typeface="Trebuchet MS" charset="0"/>
                <a:cs typeface="Trebuchet MS" charset="0"/>
              </a:rPr>
              <a:t>AXESOR</a:t>
            </a:r>
            <a:r>
              <a:rPr lang="es-ES" altLang="es-ES" sz="700" b="0" baseline="0" dirty="0">
                <a:solidFill>
                  <a:schemeClr val="bg1">
                    <a:lumMod val="50000"/>
                  </a:schemeClr>
                </a:solidFill>
                <a:latin typeface="Trebuchet MS" charset="0"/>
                <a:ea typeface="Trebuchet MS" charset="0"/>
                <a:cs typeface="Trebuchet MS" charset="0"/>
              </a:rPr>
              <a:t> RISK SOLUTIONS, S.L.</a:t>
            </a:r>
            <a:r>
              <a:rPr lang="es-ES" altLang="es-ES" sz="700" b="0" dirty="0">
                <a:solidFill>
                  <a:schemeClr val="bg1">
                    <a:lumMod val="50000"/>
                  </a:schemeClr>
                </a:solidFill>
                <a:latin typeface="Trebuchet MS" charset="0"/>
                <a:ea typeface="Trebuchet MS" charset="0"/>
                <a:cs typeface="Trebuchet MS" charset="0"/>
              </a:rPr>
              <a:t> </a:t>
            </a:r>
            <a:r>
              <a:rPr lang="es-ES" altLang="es-ES" sz="700" dirty="0">
                <a:solidFill>
                  <a:schemeClr val="bg1">
                    <a:lumMod val="50000"/>
                  </a:schemeClr>
                </a:solidFill>
                <a:latin typeface="Trebuchet MS" charset="0"/>
                <a:ea typeface="Trebuchet MS" charset="0"/>
                <a:cs typeface="Trebuchet MS" charset="0"/>
              </a:rPr>
              <a:t>© 2018.</a:t>
            </a:r>
          </a:p>
          <a:p>
            <a:pPr algn="just">
              <a:spcBef>
                <a:spcPts val="225"/>
              </a:spcBef>
              <a:spcAft>
                <a:spcPts val="225"/>
              </a:spcAft>
            </a:pPr>
            <a:r>
              <a:rPr lang="es-ES" altLang="es-ES" sz="700" dirty="0">
                <a:solidFill>
                  <a:schemeClr val="bg1">
                    <a:lumMod val="50000"/>
                  </a:schemeClr>
                </a:solidFill>
                <a:latin typeface="Trebuchet MS" charset="0"/>
                <a:ea typeface="Trebuchet MS" charset="0"/>
                <a:cs typeface="Trebuchet MS" charset="0"/>
              </a:rPr>
              <a:t>Este documento ha sido elaborado y es propiedad de </a:t>
            </a:r>
            <a:r>
              <a:rPr lang="es-ES" altLang="es-ES" sz="700" b="0" dirty="0">
                <a:solidFill>
                  <a:schemeClr val="bg1">
                    <a:lumMod val="50000"/>
                  </a:schemeClr>
                </a:solidFill>
                <a:latin typeface="Trebuchet MS" charset="0"/>
                <a:ea typeface="Trebuchet MS" charset="0"/>
                <a:cs typeface="Trebuchet MS" charset="0"/>
              </a:rPr>
              <a:t>AXESOR</a:t>
            </a:r>
            <a:r>
              <a:rPr lang="es-ES" altLang="es-ES" sz="700" b="0" baseline="0" dirty="0">
                <a:solidFill>
                  <a:schemeClr val="bg1">
                    <a:lumMod val="50000"/>
                  </a:schemeClr>
                </a:solidFill>
                <a:latin typeface="Trebuchet MS" charset="0"/>
                <a:ea typeface="Trebuchet MS" charset="0"/>
                <a:cs typeface="Trebuchet MS" charset="0"/>
              </a:rPr>
              <a:t> RISK SOLUTIONS, S.L.</a:t>
            </a:r>
            <a:r>
              <a:rPr lang="es-ES" altLang="es-ES" sz="700" b="0" dirty="0">
                <a:solidFill>
                  <a:schemeClr val="bg1">
                    <a:lumMod val="50000"/>
                  </a:schemeClr>
                </a:solidFill>
                <a:latin typeface="Trebuchet MS" charset="0"/>
                <a:ea typeface="Trebuchet MS" charset="0"/>
                <a:cs typeface="Trebuchet MS" charset="0"/>
              </a:rPr>
              <a:t> </a:t>
            </a:r>
            <a:r>
              <a:rPr lang="es-ES" altLang="es-ES" sz="700" dirty="0">
                <a:solidFill>
                  <a:schemeClr val="bg1">
                    <a:lumMod val="50000"/>
                  </a:schemeClr>
                </a:solidFill>
                <a:latin typeface="Trebuchet MS" charset="0"/>
                <a:ea typeface="Trebuchet MS" charset="0"/>
                <a:cs typeface="Trebuchet MS" charset="0"/>
              </a:rPr>
              <a:t>(en adelante, AXESOR).</a:t>
            </a:r>
          </a:p>
          <a:p>
            <a:pPr algn="just">
              <a:spcBef>
                <a:spcPts val="225"/>
              </a:spcBef>
              <a:spcAft>
                <a:spcPts val="225"/>
              </a:spcAft>
            </a:pPr>
            <a:r>
              <a:rPr lang="es-ES" altLang="es-ES" sz="700" dirty="0">
                <a:solidFill>
                  <a:schemeClr val="bg1">
                    <a:lumMod val="50000"/>
                  </a:schemeClr>
                </a:solidFill>
                <a:latin typeface="Trebuchet MS" charset="0"/>
                <a:ea typeface="Trebuchet MS" charset="0"/>
                <a:cs typeface="Trebuchet MS" charset="0"/>
              </a:rPr>
              <a:t>El presente documento se destina al uso exclusivamente interno y personal del destinatario al que ha sido entregado por AXESOR y no podrá ser reproducido, publicado o redistribuido, parcial ni totalmente, sin la expresa autorización de AXESOR. El destinatario será el único responsable de las consecuencias que se pudieran derivar del incumplimiento de esta prohibición, así como de la salvaguardia de la información suministrada. En ningún caso AXESOR será, ni se hará responsable del uso, valoración, opiniones o decisiones que puedan adoptarse por terceros en base a la información de este documento. La información contenida tiene carácter exclusivamente informativo, en su caso como oferta no vinculante, sin que el mismo suponga un compromiso contractual por ninguna de las partes y su contenido debe ser considerado únicamente como información comercial o descriptiva de un producto o servicio bajo las características, precios y configuración existentes a la fecha de su entrega.</a:t>
            </a:r>
          </a:p>
        </p:txBody>
      </p:sp>
      <p:sp>
        <p:nvSpPr>
          <p:cNvPr id="32" name="Rectangle 52"/>
          <p:cNvSpPr/>
          <p:nvPr userDrawn="1"/>
        </p:nvSpPr>
        <p:spPr>
          <a:xfrm>
            <a:off x="0" y="3851134"/>
            <a:ext cx="101600" cy="1292031"/>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grpSp>
        <p:nvGrpSpPr>
          <p:cNvPr id="33" name="Group 53"/>
          <p:cNvGrpSpPr/>
          <p:nvPr userDrawn="1"/>
        </p:nvGrpSpPr>
        <p:grpSpPr>
          <a:xfrm>
            <a:off x="737740" y="1181346"/>
            <a:ext cx="4395046" cy="2467322"/>
            <a:chOff x="3461795" y="1478297"/>
            <a:chExt cx="4395046" cy="2467322"/>
          </a:xfrm>
        </p:grpSpPr>
        <p:sp>
          <p:nvSpPr>
            <p:cNvPr id="34" name="Título 1"/>
            <p:cNvSpPr txBox="1">
              <a:spLocks/>
            </p:cNvSpPr>
            <p:nvPr/>
          </p:nvSpPr>
          <p:spPr bwMode="auto">
            <a:xfrm>
              <a:off x="3801079" y="2074207"/>
              <a:ext cx="3541507" cy="207142"/>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sp>
          <p:nvSpPr>
            <p:cNvPr id="35" name="Título 1"/>
            <p:cNvSpPr txBox="1">
              <a:spLocks/>
            </p:cNvSpPr>
            <p:nvPr/>
          </p:nvSpPr>
          <p:spPr bwMode="auto">
            <a:xfrm>
              <a:off x="3801079" y="2607582"/>
              <a:ext cx="3541507" cy="207737"/>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sp>
          <p:nvSpPr>
            <p:cNvPr id="36" name="Título 1"/>
            <p:cNvSpPr txBox="1">
              <a:spLocks/>
            </p:cNvSpPr>
            <p:nvPr/>
          </p:nvSpPr>
          <p:spPr bwMode="auto">
            <a:xfrm>
              <a:off x="3461795" y="3676573"/>
              <a:ext cx="2397345" cy="269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7" tIns="40819" rIns="81637" bIns="40819" anchor="ctr"/>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nSpc>
                  <a:spcPct val="90000"/>
                </a:lnSpc>
                <a:spcAft>
                  <a:spcPct val="10000"/>
                </a:spcAft>
              </a:pPr>
              <a:r>
                <a:rPr lang="es-ES" altLang="es-ES" sz="4400" dirty="0">
                  <a:solidFill>
                    <a:srgbClr val="999999"/>
                  </a:solidFill>
                  <a:latin typeface="Trebuchet MS" charset="0"/>
                  <a:ea typeface="Trebuchet MS" charset="0"/>
                  <a:cs typeface="Trebuchet MS" charset="0"/>
                </a:rPr>
                <a:t>Gracias.</a:t>
              </a:r>
            </a:p>
          </p:txBody>
        </p:sp>
        <p:sp>
          <p:nvSpPr>
            <p:cNvPr id="37" name="Título 1"/>
            <p:cNvSpPr txBox="1">
              <a:spLocks/>
            </p:cNvSpPr>
            <p:nvPr/>
          </p:nvSpPr>
          <p:spPr bwMode="auto">
            <a:xfrm>
              <a:off x="3461796" y="1478297"/>
              <a:ext cx="3541507" cy="455689"/>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700" dirty="0">
                <a:solidFill>
                  <a:srgbClr val="808080"/>
                </a:solidFill>
                <a:latin typeface="Trebuchet MS" charset="0"/>
                <a:ea typeface="Trebuchet MS" charset="0"/>
                <a:cs typeface="Trebuchet MS" charset="0"/>
              </a:endParaRPr>
            </a:p>
          </p:txBody>
        </p:sp>
        <p:sp>
          <p:nvSpPr>
            <p:cNvPr id="41" name="Título 1"/>
            <p:cNvSpPr txBox="1">
              <a:spLocks/>
            </p:cNvSpPr>
            <p:nvPr/>
          </p:nvSpPr>
          <p:spPr bwMode="auto">
            <a:xfrm>
              <a:off x="3801079" y="2359721"/>
              <a:ext cx="4055762" cy="207142"/>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grpSp>
      <p:pic>
        <p:nvPicPr>
          <p:cNvPr id="42"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741" y="618173"/>
            <a:ext cx="1954659" cy="389872"/>
          </a:xfrm>
          <a:prstGeom prst="rect">
            <a:avLst/>
          </a:prstGeom>
        </p:spPr>
      </p:pic>
      <p:sp>
        <p:nvSpPr>
          <p:cNvPr id="43" name="Título 1"/>
          <p:cNvSpPr txBox="1">
            <a:spLocks/>
          </p:cNvSpPr>
          <p:nvPr userDrawn="1"/>
        </p:nvSpPr>
        <p:spPr bwMode="auto">
          <a:xfrm>
            <a:off x="5566475" y="3430424"/>
            <a:ext cx="3101276" cy="354873"/>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r">
              <a:spcBef>
                <a:spcPts val="225"/>
              </a:spcBef>
              <a:defRPr/>
            </a:pPr>
            <a:r>
              <a:rPr lang="es-ES" sz="1200" b="1">
                <a:solidFill>
                  <a:srgbClr val="808080"/>
                </a:solidFill>
                <a:latin typeface="Trebuchet MS" charset="0"/>
                <a:ea typeface="Trebuchet MS" charset="0"/>
                <a:cs typeface="Trebuchet MS" charset="0"/>
              </a:rPr>
              <a:t>www.axesor.com</a:t>
            </a:r>
            <a:endParaRPr lang="es-ES" sz="1200" b="1" dirty="0">
              <a:solidFill>
                <a:srgbClr val="808080"/>
              </a:solidFill>
              <a:latin typeface="Trebuchet MS" charset="0"/>
              <a:ea typeface="Trebuchet MS" charset="0"/>
              <a:cs typeface="Trebuchet MS" charset="0"/>
            </a:endParaRPr>
          </a:p>
        </p:txBody>
      </p:sp>
    </p:spTree>
    <p:extLst>
      <p:ext uri="{BB962C8B-B14F-4D97-AF65-F5344CB8AC3E}">
        <p14:creationId xmlns:p14="http://schemas.microsoft.com/office/powerpoint/2010/main" val="290220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30" name="Rectangle 49"/>
          <p:cNvSpPr/>
          <p:nvPr userDrawn="1"/>
        </p:nvSpPr>
        <p:spPr>
          <a:xfrm flipV="1">
            <a:off x="0" y="3841750"/>
            <a:ext cx="9144000" cy="130175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ítulo 1"/>
          <p:cNvSpPr txBox="1">
            <a:spLocks/>
          </p:cNvSpPr>
          <p:nvPr userDrawn="1"/>
        </p:nvSpPr>
        <p:spPr bwMode="auto">
          <a:xfrm>
            <a:off x="737741" y="3979054"/>
            <a:ext cx="7930009" cy="704850"/>
          </a:xfrm>
          <a:prstGeom prst="rect">
            <a:avLst/>
          </a:prstGeom>
        </p:spPr>
        <p:txBody>
          <a:bodyPr lIns="81637" tIns="40819" rIns="81637" bIns="40819" anchor="t">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just">
              <a:spcBef>
                <a:spcPts val="225"/>
              </a:spcBef>
              <a:spcAft>
                <a:spcPts val="225"/>
              </a:spcAft>
            </a:pPr>
            <a:r>
              <a:rPr lang="es-ES" altLang="es-ES" sz="700" b="0" dirty="0">
                <a:solidFill>
                  <a:schemeClr val="bg1">
                    <a:lumMod val="50000"/>
                  </a:schemeClr>
                </a:solidFill>
                <a:latin typeface="Trebuchet MS" charset="0"/>
                <a:ea typeface="Trebuchet MS" charset="0"/>
                <a:cs typeface="Trebuchet MS" charset="0"/>
              </a:rPr>
              <a:t>AXESOR</a:t>
            </a:r>
            <a:r>
              <a:rPr lang="es-ES" altLang="es-ES" sz="700" b="0" baseline="0" dirty="0">
                <a:solidFill>
                  <a:schemeClr val="bg1">
                    <a:lumMod val="50000"/>
                  </a:schemeClr>
                </a:solidFill>
                <a:latin typeface="Trebuchet MS" charset="0"/>
                <a:ea typeface="Trebuchet MS" charset="0"/>
                <a:cs typeface="Trebuchet MS" charset="0"/>
              </a:rPr>
              <a:t> RISK SOLUTIONS, S.L.</a:t>
            </a:r>
            <a:r>
              <a:rPr lang="es-ES" altLang="es-ES" sz="700" b="0" dirty="0">
                <a:solidFill>
                  <a:schemeClr val="bg1">
                    <a:lumMod val="50000"/>
                  </a:schemeClr>
                </a:solidFill>
                <a:latin typeface="Trebuchet MS" charset="0"/>
                <a:ea typeface="Trebuchet MS" charset="0"/>
                <a:cs typeface="Trebuchet MS" charset="0"/>
              </a:rPr>
              <a:t> </a:t>
            </a:r>
            <a:r>
              <a:rPr lang="es-ES" altLang="es-ES" sz="700" dirty="0">
                <a:solidFill>
                  <a:schemeClr val="bg1">
                    <a:lumMod val="50000"/>
                  </a:schemeClr>
                </a:solidFill>
                <a:latin typeface="Trebuchet MS" charset="0"/>
                <a:ea typeface="Trebuchet MS" charset="0"/>
                <a:cs typeface="Trebuchet MS" charset="0"/>
              </a:rPr>
              <a:t>© 2018.</a:t>
            </a:r>
          </a:p>
          <a:p>
            <a:pPr algn="just">
              <a:spcBef>
                <a:spcPts val="225"/>
              </a:spcBef>
              <a:spcAft>
                <a:spcPts val="225"/>
              </a:spcAft>
            </a:pPr>
            <a:r>
              <a:rPr lang="es-ES" altLang="es-ES" sz="700" dirty="0">
                <a:solidFill>
                  <a:schemeClr val="bg1">
                    <a:lumMod val="50000"/>
                  </a:schemeClr>
                </a:solidFill>
                <a:latin typeface="Trebuchet MS" charset="0"/>
                <a:ea typeface="Trebuchet MS" charset="0"/>
                <a:cs typeface="Trebuchet MS" charset="0"/>
              </a:rPr>
              <a:t>Este documento ha sido elaborado y es propiedad de </a:t>
            </a:r>
            <a:r>
              <a:rPr lang="es-ES" altLang="es-ES" sz="700" b="0" dirty="0">
                <a:solidFill>
                  <a:schemeClr val="bg1">
                    <a:lumMod val="50000"/>
                  </a:schemeClr>
                </a:solidFill>
                <a:latin typeface="Trebuchet MS" charset="0"/>
                <a:ea typeface="Trebuchet MS" charset="0"/>
                <a:cs typeface="Trebuchet MS" charset="0"/>
              </a:rPr>
              <a:t>AXESOR</a:t>
            </a:r>
            <a:r>
              <a:rPr lang="es-ES" altLang="es-ES" sz="700" b="0" baseline="0" dirty="0">
                <a:solidFill>
                  <a:schemeClr val="bg1">
                    <a:lumMod val="50000"/>
                  </a:schemeClr>
                </a:solidFill>
                <a:latin typeface="Trebuchet MS" charset="0"/>
                <a:ea typeface="Trebuchet MS" charset="0"/>
                <a:cs typeface="Trebuchet MS" charset="0"/>
              </a:rPr>
              <a:t> RISK SOLUTIONS, S.L.</a:t>
            </a:r>
            <a:r>
              <a:rPr lang="es-ES" altLang="es-ES" sz="700" b="0" dirty="0">
                <a:solidFill>
                  <a:schemeClr val="bg1">
                    <a:lumMod val="50000"/>
                  </a:schemeClr>
                </a:solidFill>
                <a:latin typeface="Trebuchet MS" charset="0"/>
                <a:ea typeface="Trebuchet MS" charset="0"/>
                <a:cs typeface="Trebuchet MS" charset="0"/>
              </a:rPr>
              <a:t> </a:t>
            </a:r>
            <a:r>
              <a:rPr lang="es-ES" altLang="es-ES" sz="700" dirty="0">
                <a:solidFill>
                  <a:schemeClr val="bg1">
                    <a:lumMod val="50000"/>
                  </a:schemeClr>
                </a:solidFill>
                <a:latin typeface="Trebuchet MS" charset="0"/>
                <a:ea typeface="Trebuchet MS" charset="0"/>
                <a:cs typeface="Trebuchet MS" charset="0"/>
              </a:rPr>
              <a:t>(en adelante, AXESOR).</a:t>
            </a:r>
          </a:p>
          <a:p>
            <a:pPr algn="just">
              <a:spcBef>
                <a:spcPts val="225"/>
              </a:spcBef>
              <a:spcAft>
                <a:spcPts val="225"/>
              </a:spcAft>
            </a:pPr>
            <a:r>
              <a:rPr lang="es-ES" altLang="es-ES" sz="700" dirty="0">
                <a:solidFill>
                  <a:schemeClr val="bg1">
                    <a:lumMod val="50000"/>
                  </a:schemeClr>
                </a:solidFill>
                <a:latin typeface="Trebuchet MS" charset="0"/>
                <a:ea typeface="Trebuchet MS" charset="0"/>
                <a:cs typeface="Trebuchet MS" charset="0"/>
              </a:rPr>
              <a:t>El presente documento se destina al uso exclusivamente interno y personal del destinatario al que ha sido entregado por AXESOR y no podrá ser reproducido, publicado o redistribuido, parcial ni totalmente, sin la expresa autorización de AXESOR. El destinatario será el único responsable de las consecuencias que se pudieran derivar del incumplimiento de esta prohibición, así como de la salvaguardia de la información suministrada. En ningún caso AXESOR será, ni se hará responsable del uso, valoración, opiniones o decisiones que puedan adoptarse por terceros en base a la información de este documento. La información contenida tiene carácter exclusivamente informativo, en su caso como oferta no vinculante, sin que el mismo suponga un compromiso contractual por ninguna de las partes y su contenido debe ser considerado únicamente como información comercial o descriptiva de un producto o servicio bajo las características, precios y configuración existentes a la fecha de su entrega.</a:t>
            </a:r>
          </a:p>
        </p:txBody>
      </p:sp>
      <p:sp>
        <p:nvSpPr>
          <p:cNvPr id="32" name="Rectangle 52"/>
          <p:cNvSpPr/>
          <p:nvPr userDrawn="1"/>
        </p:nvSpPr>
        <p:spPr>
          <a:xfrm>
            <a:off x="0" y="3851134"/>
            <a:ext cx="101600" cy="1292031"/>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grpSp>
        <p:nvGrpSpPr>
          <p:cNvPr id="33" name="Group 53"/>
          <p:cNvGrpSpPr/>
          <p:nvPr userDrawn="1"/>
        </p:nvGrpSpPr>
        <p:grpSpPr>
          <a:xfrm>
            <a:off x="737741" y="1181346"/>
            <a:ext cx="4395045" cy="2518124"/>
            <a:chOff x="3461796" y="1478297"/>
            <a:chExt cx="4395045" cy="2518124"/>
          </a:xfrm>
        </p:grpSpPr>
        <p:sp>
          <p:nvSpPr>
            <p:cNvPr id="34" name="Título 1"/>
            <p:cNvSpPr txBox="1">
              <a:spLocks/>
            </p:cNvSpPr>
            <p:nvPr/>
          </p:nvSpPr>
          <p:spPr bwMode="auto">
            <a:xfrm>
              <a:off x="3801079" y="2074207"/>
              <a:ext cx="3541507" cy="207142"/>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sp>
          <p:nvSpPr>
            <p:cNvPr id="35" name="Título 1"/>
            <p:cNvSpPr txBox="1">
              <a:spLocks/>
            </p:cNvSpPr>
            <p:nvPr/>
          </p:nvSpPr>
          <p:spPr bwMode="auto">
            <a:xfrm>
              <a:off x="3801079" y="2607582"/>
              <a:ext cx="3541507" cy="207737"/>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sp>
          <p:nvSpPr>
            <p:cNvPr id="36" name="Título 1"/>
            <p:cNvSpPr txBox="1">
              <a:spLocks/>
            </p:cNvSpPr>
            <p:nvPr/>
          </p:nvSpPr>
          <p:spPr bwMode="auto">
            <a:xfrm>
              <a:off x="3461796" y="3727375"/>
              <a:ext cx="1438088" cy="269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7" tIns="40819" rIns="81637" bIns="40819" anchor="ctr"/>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nSpc>
                  <a:spcPct val="90000"/>
                </a:lnSpc>
                <a:spcAft>
                  <a:spcPct val="10000"/>
                </a:spcAft>
              </a:pPr>
              <a:r>
                <a:rPr lang="es-ES" altLang="es-ES" sz="2000" dirty="0">
                  <a:solidFill>
                    <a:srgbClr val="999999"/>
                  </a:solidFill>
                  <a:latin typeface="Trebuchet MS" charset="0"/>
                  <a:ea typeface="Trebuchet MS" charset="0"/>
                  <a:cs typeface="Trebuchet MS" charset="0"/>
                </a:rPr>
                <a:t>Gracias.</a:t>
              </a:r>
            </a:p>
          </p:txBody>
        </p:sp>
        <p:sp>
          <p:nvSpPr>
            <p:cNvPr id="37" name="Título 1"/>
            <p:cNvSpPr txBox="1">
              <a:spLocks/>
            </p:cNvSpPr>
            <p:nvPr/>
          </p:nvSpPr>
          <p:spPr bwMode="auto">
            <a:xfrm>
              <a:off x="3461796" y="1478297"/>
              <a:ext cx="3541507" cy="455689"/>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700" dirty="0">
                <a:solidFill>
                  <a:srgbClr val="808080"/>
                </a:solidFill>
                <a:latin typeface="Trebuchet MS" charset="0"/>
                <a:ea typeface="Trebuchet MS" charset="0"/>
                <a:cs typeface="Trebuchet MS" charset="0"/>
              </a:endParaRPr>
            </a:p>
          </p:txBody>
        </p:sp>
        <p:sp>
          <p:nvSpPr>
            <p:cNvPr id="41" name="Título 1"/>
            <p:cNvSpPr txBox="1">
              <a:spLocks/>
            </p:cNvSpPr>
            <p:nvPr/>
          </p:nvSpPr>
          <p:spPr bwMode="auto">
            <a:xfrm>
              <a:off x="3801079" y="2359721"/>
              <a:ext cx="4055762" cy="207142"/>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l">
                <a:spcBef>
                  <a:spcPts val="225"/>
                </a:spcBef>
                <a:defRPr/>
              </a:pPr>
              <a:endParaRPr lang="es-ES" sz="1200" dirty="0">
                <a:solidFill>
                  <a:srgbClr val="808080"/>
                </a:solidFill>
                <a:latin typeface="Trebuchet MS" charset="0"/>
                <a:ea typeface="Trebuchet MS" charset="0"/>
                <a:cs typeface="Trebuchet MS" charset="0"/>
              </a:endParaRPr>
            </a:p>
          </p:txBody>
        </p:sp>
      </p:grpSp>
      <p:pic>
        <p:nvPicPr>
          <p:cNvPr id="42"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741" y="618173"/>
            <a:ext cx="1954659" cy="389872"/>
          </a:xfrm>
          <a:prstGeom prst="rect">
            <a:avLst/>
          </a:prstGeom>
        </p:spPr>
      </p:pic>
      <p:sp>
        <p:nvSpPr>
          <p:cNvPr id="43" name="Título 1"/>
          <p:cNvSpPr txBox="1">
            <a:spLocks/>
          </p:cNvSpPr>
          <p:nvPr userDrawn="1"/>
        </p:nvSpPr>
        <p:spPr bwMode="auto">
          <a:xfrm>
            <a:off x="5566475" y="3430424"/>
            <a:ext cx="3101276" cy="354873"/>
          </a:xfrm>
          <a:prstGeom prst="rect">
            <a:avLst/>
          </a:prstGeom>
        </p:spPr>
        <p:txBody>
          <a:bodyPr lIns="81637" tIns="40819" rIns="81637" bIns="40819" anchor="ctr">
            <a:noAutofit/>
          </a:bodyPr>
          <a:lstStyle>
            <a:lvl1pPr algn="ctr" defTabSz="1088639" rtl="0" eaLnBrk="1" latinLnBrk="0" hangingPunct="1">
              <a:spcBef>
                <a:spcPct val="0"/>
              </a:spcBef>
              <a:buNone/>
              <a:defRPr sz="10500" kern="1200">
                <a:solidFill>
                  <a:schemeClr val="tx1"/>
                </a:solidFill>
                <a:latin typeface="+mj-lt"/>
                <a:ea typeface="+mj-ea"/>
                <a:cs typeface="+mj-cs"/>
              </a:defRPr>
            </a:lvl1pPr>
          </a:lstStyle>
          <a:p>
            <a:pPr algn="r">
              <a:spcBef>
                <a:spcPts val="225"/>
              </a:spcBef>
              <a:defRPr/>
            </a:pPr>
            <a:r>
              <a:rPr lang="es-ES" sz="1200" b="1">
                <a:solidFill>
                  <a:srgbClr val="808080"/>
                </a:solidFill>
                <a:latin typeface="Trebuchet MS" charset="0"/>
                <a:ea typeface="Trebuchet MS" charset="0"/>
                <a:cs typeface="Trebuchet MS" charset="0"/>
              </a:rPr>
              <a:t>www.axesor.com</a:t>
            </a:r>
            <a:endParaRPr lang="es-ES" sz="1200" b="1" dirty="0">
              <a:solidFill>
                <a:srgbClr val="808080"/>
              </a:solidFill>
              <a:latin typeface="Trebuchet MS" charset="0"/>
              <a:ea typeface="Trebuchet MS" charset="0"/>
              <a:cs typeface="Trebuchet MS" charset="0"/>
            </a:endParaRPr>
          </a:p>
        </p:txBody>
      </p:sp>
      <p:grpSp>
        <p:nvGrpSpPr>
          <p:cNvPr id="17" name="Group 53"/>
          <p:cNvGrpSpPr/>
          <p:nvPr userDrawn="1"/>
        </p:nvGrpSpPr>
        <p:grpSpPr>
          <a:xfrm>
            <a:off x="981978" y="1929657"/>
            <a:ext cx="175646" cy="728834"/>
            <a:chOff x="3553633" y="2074208"/>
            <a:chExt cx="175646" cy="728834"/>
          </a:xfrm>
        </p:grpSpPr>
        <p:pic>
          <p:nvPicPr>
            <p:cNvPr id="22" name="Picture 60"/>
            <p:cNvPicPr>
              <a:picLocks noChangeAspect="1"/>
            </p:cNvPicPr>
            <p:nvPr/>
          </p:nvPicPr>
          <p:blipFill>
            <a:blip r:embed="rId3">
              <a:duotone>
                <a:prstClr val="black"/>
                <a:srgbClr val="404040">
                  <a:tint val="45000"/>
                  <a:satMod val="400000"/>
                </a:srgbClr>
              </a:duotone>
              <a:extLst>
                <a:ext uri="{28A0092B-C50C-407E-A947-70E740481C1C}">
                  <a14:useLocalDpi xmlns:a14="http://schemas.microsoft.com/office/drawing/2010/main" val="0"/>
                </a:ext>
              </a:extLst>
            </a:blip>
            <a:stretch>
              <a:fillRect/>
            </a:stretch>
          </p:blipFill>
          <p:spPr>
            <a:xfrm>
              <a:off x="3576880" y="2074208"/>
              <a:ext cx="129151" cy="218018"/>
            </a:xfrm>
            <a:prstGeom prst="rect">
              <a:avLst/>
            </a:prstGeom>
          </p:spPr>
        </p:pic>
        <p:pic>
          <p:nvPicPr>
            <p:cNvPr id="23" name="Picture 61"/>
            <p:cNvPicPr>
              <a:picLocks noChangeAspect="1"/>
            </p:cNvPicPr>
            <p:nvPr/>
          </p:nvPicPr>
          <p:blipFill>
            <a:blip r:embed="rId4">
              <a:duotone>
                <a:prstClr val="black"/>
                <a:srgbClr val="404040">
                  <a:tint val="45000"/>
                  <a:satMod val="400000"/>
                </a:srgbClr>
              </a:duotone>
              <a:extLst>
                <a:ext uri="{28A0092B-C50C-407E-A947-70E740481C1C}">
                  <a14:useLocalDpi xmlns:a14="http://schemas.microsoft.com/office/drawing/2010/main" val="0"/>
                </a:ext>
              </a:extLst>
            </a:blip>
            <a:stretch>
              <a:fillRect/>
            </a:stretch>
          </p:blipFill>
          <p:spPr>
            <a:xfrm>
              <a:off x="3557036" y="2372622"/>
              <a:ext cx="168841" cy="168841"/>
            </a:xfrm>
            <a:prstGeom prst="rect">
              <a:avLst/>
            </a:prstGeom>
          </p:spPr>
        </p:pic>
        <p:pic>
          <p:nvPicPr>
            <p:cNvPr id="24" name="Picture 62"/>
            <p:cNvPicPr>
              <a:picLocks noChangeAspect="1"/>
            </p:cNvPicPr>
            <p:nvPr/>
          </p:nvPicPr>
          <p:blipFill>
            <a:blip r:embed="rId5">
              <a:duotone>
                <a:prstClr val="black"/>
                <a:srgbClr val="404040">
                  <a:tint val="45000"/>
                  <a:satMod val="400000"/>
                </a:srgbClr>
              </a:duotone>
              <a:extLst>
                <a:ext uri="{28A0092B-C50C-407E-A947-70E740481C1C}">
                  <a14:useLocalDpi xmlns:a14="http://schemas.microsoft.com/office/drawing/2010/main" val="0"/>
                </a:ext>
              </a:extLst>
            </a:blip>
            <a:stretch>
              <a:fillRect/>
            </a:stretch>
          </p:blipFill>
          <p:spPr>
            <a:xfrm>
              <a:off x="3553633" y="2627396"/>
              <a:ext cx="175646" cy="175646"/>
            </a:xfrm>
            <a:prstGeom prst="rect">
              <a:avLst/>
            </a:prstGeom>
          </p:spPr>
        </p:pic>
      </p:grpSp>
      <p:sp>
        <p:nvSpPr>
          <p:cNvPr id="26" name="Text Placeholder 2"/>
          <p:cNvSpPr>
            <a:spLocks noGrp="1"/>
          </p:cNvSpPr>
          <p:nvPr>
            <p:ph type="body" idx="1"/>
          </p:nvPr>
        </p:nvSpPr>
        <p:spPr>
          <a:xfrm>
            <a:off x="985381" y="1311064"/>
            <a:ext cx="2036270" cy="479822"/>
          </a:xfrm>
        </p:spPr>
        <p:txBody>
          <a:bodyPr anchor="ctr">
            <a:noAutofit/>
          </a:bodyPr>
          <a:lstStyle>
            <a:lvl1pPr marL="0" indent="0">
              <a:buNone/>
              <a:defRPr lang="es-ES_tradnl" sz="1700" b="1" kern="1200" dirty="0">
                <a:solidFill>
                  <a:schemeClr val="tx1">
                    <a:lumMod val="65000"/>
                    <a:lumOff val="35000"/>
                  </a:schemeClr>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27" name="Text Placeholder 2"/>
          <p:cNvSpPr>
            <a:spLocks noGrp="1"/>
          </p:cNvSpPr>
          <p:nvPr>
            <p:ph type="body" idx="10"/>
          </p:nvPr>
        </p:nvSpPr>
        <p:spPr>
          <a:xfrm>
            <a:off x="3358161" y="1311064"/>
            <a:ext cx="2036270" cy="479822"/>
          </a:xfrm>
        </p:spPr>
        <p:txBody>
          <a:bodyPr anchor="ctr">
            <a:noAutofit/>
          </a:bodyPr>
          <a:lstStyle>
            <a:lvl1pPr marL="0" indent="0" algn="l" defTabSz="1088639" rtl="0" eaLnBrk="1" latinLnBrk="0" hangingPunct="1">
              <a:spcBef>
                <a:spcPts val="225"/>
              </a:spcBef>
              <a:buNone/>
              <a:defRPr lang="es-ES_tradnl" sz="1700" kern="1200" dirty="0">
                <a:solidFill>
                  <a:srgbClr val="808080"/>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4" name="Content Placeholder 3"/>
          <p:cNvSpPr>
            <a:spLocks noGrp="1"/>
          </p:cNvSpPr>
          <p:nvPr>
            <p:ph sz="half" idx="2" hasCustomPrompt="1"/>
          </p:nvPr>
        </p:nvSpPr>
        <p:spPr>
          <a:xfrm>
            <a:off x="1206175" y="1918006"/>
            <a:ext cx="2403581" cy="255971"/>
          </a:xfrm>
        </p:spPr>
        <p:txBody>
          <a:bodyPr anchor="ctr"/>
          <a:lstStyle>
            <a:lvl1pPr marL="0" indent="0" algn="l" defTabSz="1088639" rtl="0" eaLnBrk="1" latinLnBrk="0" hangingPunct="1">
              <a:spcBef>
                <a:spcPts val="225"/>
              </a:spcBef>
              <a:buNone/>
              <a:tabLst/>
              <a:defRPr lang="es-ES_tradnl" sz="1200" kern="1200" dirty="0">
                <a:solidFill>
                  <a:srgbClr val="808080"/>
                </a:solidFill>
                <a:latin typeface="Trebuchet MS" charset="0"/>
                <a:ea typeface="Trebuchet MS" charset="0"/>
                <a:cs typeface="Trebuchet MS" charset="0"/>
              </a:defRPr>
            </a:lvl1pPr>
            <a:lvl2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2pPr>
            <a:lvl3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3pPr>
            <a:lvl4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4pPr>
            <a:lvl5pPr marL="0" indent="0" algn="l" defTabSz="1088639" rtl="0" eaLnBrk="1" latinLnBrk="0" hangingPunct="1">
              <a:spcBef>
                <a:spcPts val="225"/>
              </a:spcBef>
              <a:buFont typeface="Arial" charset="0"/>
              <a:buNone/>
              <a:tabLst/>
              <a:defRPr lang="en-US" sz="1200" kern="1200" dirty="0">
                <a:solidFill>
                  <a:srgbClr val="808080"/>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5" name="Content Placeholder 3"/>
          <p:cNvSpPr>
            <a:spLocks noGrp="1"/>
          </p:cNvSpPr>
          <p:nvPr>
            <p:ph sz="half" idx="12" hasCustomPrompt="1"/>
          </p:nvPr>
        </p:nvSpPr>
        <p:spPr>
          <a:xfrm>
            <a:off x="1206175" y="2170508"/>
            <a:ext cx="2403581" cy="255971"/>
          </a:xfrm>
        </p:spPr>
        <p:txBody>
          <a:bodyPr anchor="ctr"/>
          <a:lstStyle>
            <a:lvl1pPr marL="0" indent="0" algn="l" defTabSz="1088639" rtl="0" eaLnBrk="1" latinLnBrk="0" hangingPunct="1">
              <a:spcBef>
                <a:spcPts val="225"/>
              </a:spcBef>
              <a:buNone/>
              <a:tabLst/>
              <a:defRPr lang="es-ES_tradnl" sz="1200" kern="1200" dirty="0">
                <a:solidFill>
                  <a:srgbClr val="808080"/>
                </a:solidFill>
                <a:latin typeface="Trebuchet MS" charset="0"/>
                <a:ea typeface="Trebuchet MS" charset="0"/>
                <a:cs typeface="Trebuchet MS" charset="0"/>
              </a:defRPr>
            </a:lvl1pPr>
            <a:lvl2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2pPr>
            <a:lvl3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3pPr>
            <a:lvl4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4pPr>
            <a:lvl5pPr marL="0" indent="0" algn="l" defTabSz="1088639" rtl="0" eaLnBrk="1" latinLnBrk="0" hangingPunct="1">
              <a:spcBef>
                <a:spcPts val="225"/>
              </a:spcBef>
              <a:buFont typeface="Arial" charset="0"/>
              <a:buNone/>
              <a:tabLst/>
              <a:defRPr lang="en-US" sz="1200" kern="1200" dirty="0">
                <a:solidFill>
                  <a:srgbClr val="808080"/>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6" name="Content Placeholder 3"/>
          <p:cNvSpPr>
            <a:spLocks noGrp="1"/>
          </p:cNvSpPr>
          <p:nvPr>
            <p:ph sz="half" idx="13" hasCustomPrompt="1"/>
          </p:nvPr>
        </p:nvSpPr>
        <p:spPr>
          <a:xfrm>
            <a:off x="1206175" y="2426479"/>
            <a:ext cx="2403581" cy="255971"/>
          </a:xfrm>
        </p:spPr>
        <p:txBody>
          <a:bodyPr anchor="ctr"/>
          <a:lstStyle>
            <a:lvl1pPr marL="0" indent="0" algn="l" defTabSz="1088639" rtl="0" eaLnBrk="1" latinLnBrk="0" hangingPunct="1">
              <a:spcBef>
                <a:spcPts val="225"/>
              </a:spcBef>
              <a:buNone/>
              <a:tabLst/>
              <a:defRPr lang="es-ES_tradnl" sz="1200" kern="1200" dirty="0">
                <a:solidFill>
                  <a:srgbClr val="808080"/>
                </a:solidFill>
                <a:latin typeface="Trebuchet MS" charset="0"/>
                <a:ea typeface="Trebuchet MS" charset="0"/>
                <a:cs typeface="Trebuchet MS" charset="0"/>
              </a:defRPr>
            </a:lvl1pPr>
            <a:lvl2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2pPr>
            <a:lvl3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3pPr>
            <a:lvl4pPr marL="0" indent="0" algn="l" defTabSz="1088639" rtl="0" eaLnBrk="1" latinLnBrk="0" hangingPunct="1">
              <a:spcBef>
                <a:spcPts val="225"/>
              </a:spcBef>
              <a:buFont typeface="Arial" charset="0"/>
              <a:buNone/>
              <a:tabLst/>
              <a:defRPr lang="es-ES_tradnl" sz="1200" kern="1200" dirty="0">
                <a:solidFill>
                  <a:srgbClr val="808080"/>
                </a:solidFill>
                <a:latin typeface="Trebuchet MS" charset="0"/>
                <a:ea typeface="Trebuchet MS" charset="0"/>
                <a:cs typeface="Trebuchet MS" charset="0"/>
              </a:defRPr>
            </a:lvl4pPr>
            <a:lvl5pPr marL="0" indent="0" algn="l" defTabSz="1088639" rtl="0" eaLnBrk="1" latinLnBrk="0" hangingPunct="1">
              <a:spcBef>
                <a:spcPts val="225"/>
              </a:spcBef>
              <a:buFont typeface="Arial" charset="0"/>
              <a:buNone/>
              <a:tabLst/>
              <a:defRPr lang="en-US" sz="1200" kern="1200" dirty="0">
                <a:solidFill>
                  <a:srgbClr val="808080"/>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3" name="CuadroTexto 2"/>
          <p:cNvSpPr txBox="1"/>
          <p:nvPr userDrawn="1"/>
        </p:nvSpPr>
        <p:spPr>
          <a:xfrm>
            <a:off x="3033805" y="1365871"/>
            <a:ext cx="348343" cy="369332"/>
          </a:xfrm>
          <a:prstGeom prst="rect">
            <a:avLst/>
          </a:prstGeom>
          <a:noFill/>
        </p:spPr>
        <p:txBody>
          <a:bodyPr wrap="square" rtlCol="0">
            <a:spAutoFit/>
          </a:bodyPr>
          <a:lstStyle/>
          <a:p>
            <a:pPr lvl="0"/>
            <a:r>
              <a:rPr lang="es-ES" sz="1800" dirty="0">
                <a:solidFill>
                  <a:srgbClr val="808080"/>
                </a:solidFill>
                <a:latin typeface="Trebuchet MS" charset="0"/>
                <a:ea typeface="Trebuchet MS" charset="0"/>
                <a:cs typeface="Trebuchet MS" charset="0"/>
              </a:rPr>
              <a:t>|</a:t>
            </a:r>
            <a:endParaRPr lang="es-ES_tradnl" dirty="0"/>
          </a:p>
        </p:txBody>
      </p:sp>
    </p:spTree>
    <p:extLst>
      <p:ext uri="{BB962C8B-B14F-4D97-AF65-F5344CB8AC3E}">
        <p14:creationId xmlns:p14="http://schemas.microsoft.com/office/powerpoint/2010/main" val="2272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4767263"/>
            <a:ext cx="2133600" cy="273844"/>
          </a:xfrm>
          <a:prstGeom prst="rect">
            <a:avLst/>
          </a:prstGeom>
        </p:spPr>
        <p:txBody>
          <a:bodyPr/>
          <a:lstStyle/>
          <a:p>
            <a:fld id="{054BD4BA-1706-4D10-B9BA-66B311D184DD}" type="datetime1">
              <a:rPr lang="es-ES" smtClean="0"/>
              <a:t>20/03/2019</a:t>
            </a:fld>
            <a:endParaRPr lang="es-ES" dirty="0"/>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28566D9B-ECF6-EE49-A56A-5EF173811FEA}" type="slidenum">
              <a:rPr lang="es-ES" smtClean="0"/>
              <a:pPr/>
              <a:t>‹Nº›</a:t>
            </a:fld>
            <a:endParaRPr lang="es-ES" dirty="0"/>
          </a:p>
        </p:txBody>
      </p:sp>
      <p:sp>
        <p:nvSpPr>
          <p:cNvPr id="11" name="Marcador de contenido 3"/>
          <p:cNvSpPr>
            <a:spLocks noGrp="1"/>
          </p:cNvSpPr>
          <p:nvPr>
            <p:ph sz="half" idx="2"/>
          </p:nvPr>
        </p:nvSpPr>
        <p:spPr>
          <a:xfrm>
            <a:off x="457200" y="1636807"/>
            <a:ext cx="8229600" cy="3052585"/>
          </a:xfrm>
          <a:prstGeom prst="rect">
            <a:avLst/>
          </a:prstGeom>
        </p:spPr>
        <p:txBody>
          <a:bodyPr/>
          <a:lstStyle>
            <a:lvl1pPr marL="180975" indent="-180975">
              <a:defRPr sz="1200">
                <a:latin typeface="Arial"/>
                <a:cs typeface="Arial"/>
              </a:defRPr>
            </a:lvl1pPr>
            <a:lvl2pPr marL="627063" indent="-169863">
              <a:defRPr sz="1200">
                <a:latin typeface="Arial"/>
                <a:cs typeface="Arial"/>
              </a:defRPr>
            </a:lvl2pPr>
            <a:lvl3pPr marL="1073150" indent="-158750">
              <a:defRPr sz="1200">
                <a:latin typeface="Arial"/>
                <a:cs typeface="Arial"/>
              </a:defRPr>
            </a:lvl3pPr>
            <a:lvl4pPr marL="1520825" indent="-149225">
              <a:defRPr sz="1200">
                <a:latin typeface="Arial"/>
                <a:cs typeface="Arial"/>
              </a:defRPr>
            </a:lvl4pPr>
            <a:lvl5pPr marL="1978025" indent="-149225">
              <a:defRPr sz="1200">
                <a:latin typeface="Arial"/>
                <a:cs typeface="Arial"/>
              </a:defRPr>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0" name="Marcador de texto 2"/>
          <p:cNvSpPr>
            <a:spLocks noGrp="1"/>
          </p:cNvSpPr>
          <p:nvPr>
            <p:ph type="body" idx="1" hasCustomPrompt="1"/>
          </p:nvPr>
        </p:nvSpPr>
        <p:spPr>
          <a:xfrm>
            <a:off x="457200" y="1137192"/>
            <a:ext cx="8229600" cy="310075"/>
          </a:xfrm>
          <a:prstGeom prst="rect">
            <a:avLst/>
          </a:prstGeom>
        </p:spPr>
        <p:txBody>
          <a:bodyPr anchor="b">
            <a:normAutofit/>
          </a:bodyPr>
          <a:lstStyle>
            <a:lvl1pPr marL="0" indent="0">
              <a:buNone/>
              <a:defRPr sz="1500" b="0">
                <a:solidFill>
                  <a:srgbClr val="558ED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subtítulo del patrón</a:t>
            </a:r>
          </a:p>
        </p:txBody>
      </p:sp>
      <p:sp>
        <p:nvSpPr>
          <p:cNvPr id="12" name="Título 1"/>
          <p:cNvSpPr>
            <a:spLocks noGrp="1"/>
          </p:cNvSpPr>
          <p:nvPr>
            <p:ph type="title"/>
          </p:nvPr>
        </p:nvSpPr>
        <p:spPr>
          <a:xfrm>
            <a:off x="457200" y="808299"/>
            <a:ext cx="8229600" cy="414196"/>
          </a:xfrm>
          <a:prstGeom prst="rect">
            <a:avLst/>
          </a:prstGeom>
        </p:spPr>
        <p:txBody>
          <a:bodyPr anchor="t">
            <a:normAutofit/>
          </a:bodyPr>
          <a:lstStyle>
            <a:lvl1pPr algn="l">
              <a:defRPr sz="2000">
                <a:solidFill>
                  <a:schemeClr val="tx2"/>
                </a:solidFill>
                <a:latin typeface="Arial"/>
                <a:cs typeface="Arial"/>
              </a:defRPr>
            </a:lvl1pPr>
          </a:lstStyle>
          <a:p>
            <a:r>
              <a:rPr lang="es-ES_tradnl" dirty="0"/>
              <a:t>Clic para editar título</a:t>
            </a:r>
            <a:endParaRPr lang="es-ES" dirty="0"/>
          </a:p>
        </p:txBody>
      </p:sp>
    </p:spTree>
    <p:extLst>
      <p:ext uri="{BB962C8B-B14F-4D97-AF65-F5344CB8AC3E}">
        <p14:creationId xmlns:p14="http://schemas.microsoft.com/office/powerpoint/2010/main" val="288668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E036518-30DD-40EC-A502-32D870BC9F1E}" type="datetimeFigureOut">
              <a:rPr lang="es-ES" altLang="es-ES"/>
              <a:pPr>
                <a:defRPr/>
              </a:pPr>
              <a:t>20/03/2019</a:t>
            </a:fld>
            <a:endParaRPr lang="es-ES" alt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1418500A-E3FD-4D0A-8E87-89E25B9F3028}" type="slidenum">
              <a:rPr lang="es-ES" altLang="es-ES"/>
              <a:pPr/>
              <a:t>‹Nº›</a:t>
            </a:fld>
            <a:endParaRPr lang="es-ES" altLang="es-ES"/>
          </a:p>
        </p:txBody>
      </p:sp>
    </p:spTree>
    <p:extLst>
      <p:ext uri="{BB962C8B-B14F-4D97-AF65-F5344CB8AC3E}">
        <p14:creationId xmlns:p14="http://schemas.microsoft.com/office/powerpoint/2010/main" val="49015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sz="1300">
                <a:solidFill>
                  <a:schemeClr val="tx1"/>
                </a:solidFill>
                <a:latin typeface="Calibri" pitchFamily="34" charset="0"/>
              </a:defRPr>
            </a:lvl1pPr>
            <a:lvl2pPr>
              <a:defRPr sz="1300">
                <a:solidFill>
                  <a:schemeClr val="tx1"/>
                </a:solidFill>
                <a:latin typeface="Calibri" pitchFamily="34" charset="0"/>
              </a:defRPr>
            </a:lvl2pPr>
            <a:lvl3pPr>
              <a:defRPr sz="1300">
                <a:solidFill>
                  <a:schemeClr val="tx1"/>
                </a:solidFill>
                <a:latin typeface="Calibri" pitchFamily="34" charset="0"/>
              </a:defRPr>
            </a:lvl3pPr>
            <a:lvl4pPr>
              <a:defRPr sz="1300">
                <a:solidFill>
                  <a:schemeClr val="tx1"/>
                </a:solidFill>
                <a:latin typeface="Calibri" pitchFamily="34" charset="0"/>
              </a:defRPr>
            </a:lvl4pPr>
            <a:lvl5pPr>
              <a:defRPr sz="1300">
                <a:solidFill>
                  <a:schemeClr val="tx1"/>
                </a:solidFill>
                <a:latin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número de diapositiva"/>
          <p:cNvSpPr>
            <a:spLocks noGrp="1"/>
          </p:cNvSpPr>
          <p:nvPr>
            <p:ph type="sldNum" sz="quarter" idx="12"/>
          </p:nvPr>
        </p:nvSpPr>
        <p:spPr/>
        <p:txBody>
          <a:bodyPr/>
          <a:lstStyle>
            <a:lvl1pPr>
              <a:defRPr/>
            </a:lvl1pPr>
          </a:lstStyle>
          <a:p>
            <a:pPr>
              <a:defRPr/>
            </a:pPr>
            <a:fld id="{5173925F-940A-4C57-B67D-D2BB97E7D02B}" type="slidenum">
              <a:rPr lang="es-ES_tradnl"/>
              <a:pPr>
                <a:defRPr/>
              </a:pPr>
              <a:t>‹Nº›</a:t>
            </a:fld>
            <a:endParaRPr lang="es-ES_tradnl" sz="1200">
              <a:solidFill>
                <a:schemeClr val="tx1"/>
              </a:solidFill>
              <a:latin typeface="Arial" pitchFamily="34" charset="0"/>
            </a:endParaRPr>
          </a:p>
        </p:txBody>
      </p:sp>
    </p:spTree>
    <p:extLst>
      <p:ext uri="{BB962C8B-B14F-4D97-AF65-F5344CB8AC3E}">
        <p14:creationId xmlns:p14="http://schemas.microsoft.com/office/powerpoint/2010/main" val="315666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a sección_1">
    <p:spTree>
      <p:nvGrpSpPr>
        <p:cNvPr id="1" name=""/>
        <p:cNvGrpSpPr/>
        <p:nvPr/>
      </p:nvGrpSpPr>
      <p:grpSpPr>
        <a:xfrm>
          <a:off x="0" y="0"/>
          <a:ext cx="0" cy="0"/>
          <a:chOff x="0" y="0"/>
          <a:chExt cx="0" cy="0"/>
        </a:xfrm>
      </p:grpSpPr>
      <p:sp>
        <p:nvSpPr>
          <p:cNvPr id="9" name="Rectangle 18"/>
          <p:cNvSpPr/>
          <p:nvPr userDrawn="1"/>
        </p:nvSpPr>
        <p:spPr>
          <a:xfrm>
            <a:off x="-13382" y="1"/>
            <a:ext cx="9157382" cy="4806949"/>
          </a:xfrm>
          <a:prstGeom prst="rect">
            <a:avLst/>
          </a:prstGeom>
          <a:solidFill>
            <a:schemeClr val="bg1">
              <a:lumMod val="85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p:cNvSpPr>
            <a:spLocks noGrp="1"/>
          </p:cNvSpPr>
          <p:nvPr>
            <p:ph type="title" hasCustomPrompt="1"/>
          </p:nvPr>
        </p:nvSpPr>
        <p:spPr>
          <a:xfrm>
            <a:off x="457200" y="2634342"/>
            <a:ext cx="4753429" cy="669483"/>
          </a:xfrm>
        </p:spPr>
        <p:txBody>
          <a:bodyPr anchor="ctr">
            <a:noAutofit/>
          </a:bodyPr>
          <a:lstStyle>
            <a:lvl1pPr>
              <a:defRPr sz="2400"/>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 dirty="0"/>
          </a:p>
        </p:txBody>
      </p:sp>
      <p:sp>
        <p:nvSpPr>
          <p:cNvPr id="3" name="Marcador de número de diapositiva 2"/>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F2D08F5-AAF7-E741-B78A-C57DDC3F2811}" type="slidenum">
              <a:rPr kumimoji="0" lang="en-US" sz="1100" b="0" i="0" u="none" strike="noStrike" kern="1200" cap="none" spc="0" normalizeH="0" baseline="0" noProof="0" smtClean="0">
                <a:ln>
                  <a:noFill/>
                </a:ln>
                <a:solidFill>
                  <a:prstClr val="black">
                    <a:tint val="75000"/>
                  </a:prstClr>
                </a:solidFill>
                <a:effectLst/>
                <a:uLnTx/>
                <a:uFillTx/>
                <a:latin typeface="Trebuchet MS" charset="0"/>
              </a:rPr>
              <a:pPr marL="0" marR="0" lvl="0" indent="0" algn="ctr" defTabSz="457200" rtl="0" eaLnBrk="1" fontAlgn="auto" latinLnBrk="0" hangingPunct="1">
                <a:lnSpc>
                  <a:spcPct val="100000"/>
                </a:lnSpc>
                <a:spcBef>
                  <a:spcPts val="0"/>
                </a:spcBef>
                <a:spcAft>
                  <a:spcPts val="0"/>
                </a:spcAft>
                <a:buClrTx/>
                <a:buSzTx/>
                <a:buFontTx/>
                <a:buNone/>
                <a:tabLst/>
                <a:defRPr/>
              </a:pPr>
              <a:t>‹Nº›</a:t>
            </a:fld>
            <a:endParaRPr kumimoji="0" lang="en-US" sz="1100" b="0" i="0" u="none" strike="noStrike" kern="1200" cap="none" spc="0" normalizeH="0" baseline="0" noProof="0" dirty="0">
              <a:ln>
                <a:noFill/>
              </a:ln>
              <a:solidFill>
                <a:prstClr val="black">
                  <a:tint val="75000"/>
                </a:prstClr>
              </a:solidFill>
              <a:effectLst/>
              <a:uLnTx/>
              <a:uFillTx/>
              <a:latin typeface="Trebuchet MS" charset="0"/>
            </a:endParaRPr>
          </a:p>
        </p:txBody>
      </p:sp>
      <p:sp>
        <p:nvSpPr>
          <p:cNvPr id="16" name="Content Placeholder 3"/>
          <p:cNvSpPr>
            <a:spLocks noGrp="1"/>
          </p:cNvSpPr>
          <p:nvPr>
            <p:ph sz="half" idx="2" hasCustomPrompt="1"/>
          </p:nvPr>
        </p:nvSpPr>
        <p:spPr>
          <a:xfrm>
            <a:off x="457199" y="3303824"/>
            <a:ext cx="4753429" cy="433605"/>
          </a:xfrm>
        </p:spPr>
        <p:txBody>
          <a:bodyPr anchor="ctr">
            <a:noAutofit/>
          </a:bodyPr>
          <a:lstStyle>
            <a:lvl1pPr marL="0" indent="0" algn="l" defTabSz="457200" rtl="0" eaLnBrk="1" latinLnBrk="0" hangingPunct="1">
              <a:spcBef>
                <a:spcPct val="0"/>
              </a:spcBef>
              <a:buNone/>
              <a:tabLst/>
              <a:defRPr lang="es-ES_tradnl" sz="1800" b="0" kern="1200" dirty="0">
                <a:solidFill>
                  <a:schemeClr val="bg1">
                    <a:lumMod val="50000"/>
                  </a:schemeClr>
                </a:solidFill>
                <a:latin typeface="Trebuchet MS" charset="0"/>
                <a:ea typeface="Trebuchet MS" charset="0"/>
                <a:cs typeface="Trebuchet MS" charset="0"/>
              </a:defRPr>
            </a:lvl1pPr>
            <a:lvl2pPr marL="17780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2pPr>
            <a:lvl3pPr marL="34925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3pPr>
            <a:lvl4pPr marL="57150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4pPr>
            <a:lvl5pPr marL="704850" indent="0" algn="ctr" defTabSz="457200" rtl="0" eaLnBrk="1" latinLnBrk="0" hangingPunct="1">
              <a:spcBef>
                <a:spcPct val="0"/>
              </a:spcBef>
              <a:buFont typeface="Arial" charset="0"/>
              <a:buNone/>
              <a:tabLst/>
              <a:defRPr lang="en-US" sz="2000" b="1" kern="1200" dirty="0">
                <a:solidFill>
                  <a:schemeClr val="bg1">
                    <a:lumMod val="50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193563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rtada sección_2">
    <p:spTree>
      <p:nvGrpSpPr>
        <p:cNvPr id="1" name=""/>
        <p:cNvGrpSpPr/>
        <p:nvPr/>
      </p:nvGrpSpPr>
      <p:grpSpPr>
        <a:xfrm>
          <a:off x="0" y="0"/>
          <a:ext cx="0" cy="0"/>
          <a:chOff x="0" y="0"/>
          <a:chExt cx="0" cy="0"/>
        </a:xfrm>
      </p:grpSpPr>
      <p:sp>
        <p:nvSpPr>
          <p:cNvPr id="19" name="Rectangle 4"/>
          <p:cNvSpPr/>
          <p:nvPr userDrawn="1"/>
        </p:nvSpPr>
        <p:spPr>
          <a:xfrm>
            <a:off x="-13382" y="4800601"/>
            <a:ext cx="9157382" cy="3428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000" y="4907404"/>
            <a:ext cx="905558" cy="180619"/>
          </a:xfrm>
          <a:prstGeom prst="rect">
            <a:avLst/>
          </a:prstGeom>
        </p:spPr>
      </p:pic>
      <p:sp>
        <p:nvSpPr>
          <p:cNvPr id="20" name="Rectangle 10"/>
          <p:cNvSpPr/>
          <p:nvPr userDrawn="1"/>
        </p:nvSpPr>
        <p:spPr>
          <a:xfrm>
            <a:off x="-13382" y="4800600"/>
            <a:ext cx="772307" cy="58867"/>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lgn="ctr">
              <a:defRPr sz="1100">
                <a:solidFill>
                  <a:schemeClr val="bg1"/>
                </a:solidFill>
                <a:latin typeface="Trebuchet MS" charset="0"/>
                <a:ea typeface="Trebuchet MS" charset="0"/>
                <a:cs typeface="Trebuchet MS" charset="0"/>
              </a:defRPr>
            </a:lvl1pPr>
          </a:lstStyle>
          <a:p>
            <a:fld id="{5F2D08F5-AAF7-E741-B78A-C57DDC3F2811}" type="slidenum">
              <a:rPr lang="en-US" smtClean="0"/>
              <a:pPr/>
              <a:t>‹Nº›</a:t>
            </a:fld>
            <a:endParaRPr lang="en-US" dirty="0"/>
          </a:p>
        </p:txBody>
      </p:sp>
      <p:sp>
        <p:nvSpPr>
          <p:cNvPr id="14" name="Rectangle 18"/>
          <p:cNvSpPr/>
          <p:nvPr userDrawn="1"/>
        </p:nvSpPr>
        <p:spPr>
          <a:xfrm>
            <a:off x="-13382" y="1"/>
            <a:ext cx="9157382" cy="4806949"/>
          </a:xfrm>
          <a:prstGeom prst="rect">
            <a:avLst/>
          </a:prstGeom>
          <a:solidFill>
            <a:schemeClr val="bg1">
              <a:lumMod val="85000"/>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ítulo 1"/>
          <p:cNvSpPr>
            <a:spLocks noGrp="1"/>
          </p:cNvSpPr>
          <p:nvPr>
            <p:ph type="title" hasCustomPrompt="1"/>
          </p:nvPr>
        </p:nvSpPr>
        <p:spPr>
          <a:xfrm>
            <a:off x="457200" y="2634342"/>
            <a:ext cx="4753429" cy="669483"/>
          </a:xfrm>
        </p:spPr>
        <p:txBody>
          <a:bodyPr anchor="ctr">
            <a:noAutofit/>
          </a:bodyPr>
          <a:lstStyle>
            <a:lvl1pPr>
              <a:defRPr sz="2400"/>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 dirty="0"/>
          </a:p>
        </p:txBody>
      </p:sp>
      <p:sp>
        <p:nvSpPr>
          <p:cNvPr id="16" name="Content Placeholder 3"/>
          <p:cNvSpPr>
            <a:spLocks noGrp="1"/>
          </p:cNvSpPr>
          <p:nvPr>
            <p:ph sz="half" idx="2" hasCustomPrompt="1"/>
          </p:nvPr>
        </p:nvSpPr>
        <p:spPr>
          <a:xfrm>
            <a:off x="457199" y="3303824"/>
            <a:ext cx="4753429" cy="433605"/>
          </a:xfrm>
        </p:spPr>
        <p:txBody>
          <a:bodyPr anchor="ctr">
            <a:noAutofit/>
          </a:bodyPr>
          <a:lstStyle>
            <a:lvl1pPr marL="0" indent="0" algn="l" defTabSz="457200" rtl="0" eaLnBrk="1" latinLnBrk="0" hangingPunct="1">
              <a:spcBef>
                <a:spcPct val="0"/>
              </a:spcBef>
              <a:buNone/>
              <a:tabLst/>
              <a:defRPr lang="es-ES_tradnl" sz="1800" b="0" kern="1200" dirty="0">
                <a:solidFill>
                  <a:schemeClr val="bg1">
                    <a:lumMod val="50000"/>
                  </a:schemeClr>
                </a:solidFill>
                <a:latin typeface="Trebuchet MS" charset="0"/>
                <a:ea typeface="Trebuchet MS" charset="0"/>
                <a:cs typeface="Trebuchet MS" charset="0"/>
              </a:defRPr>
            </a:lvl1pPr>
            <a:lvl2pPr marL="17780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2pPr>
            <a:lvl3pPr marL="34925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3pPr>
            <a:lvl4pPr marL="571500" indent="0" algn="ctr" defTabSz="457200" rtl="0" eaLnBrk="1" latinLnBrk="0" hangingPunct="1">
              <a:spcBef>
                <a:spcPct val="0"/>
              </a:spcBef>
              <a:buFont typeface="Arial" charset="0"/>
              <a:buNone/>
              <a:tabLst/>
              <a:defRPr lang="es-ES_tradnl" sz="2000" b="1" kern="1200" dirty="0">
                <a:solidFill>
                  <a:schemeClr val="bg1">
                    <a:lumMod val="50000"/>
                  </a:schemeClr>
                </a:solidFill>
                <a:latin typeface="Trebuchet MS" charset="0"/>
                <a:ea typeface="Trebuchet MS" charset="0"/>
                <a:cs typeface="Trebuchet MS" charset="0"/>
              </a:defRPr>
            </a:lvl4pPr>
            <a:lvl5pPr marL="704850" indent="0" algn="ctr" defTabSz="457200" rtl="0" eaLnBrk="1" latinLnBrk="0" hangingPunct="1">
              <a:spcBef>
                <a:spcPct val="0"/>
              </a:spcBef>
              <a:buFont typeface="Arial" charset="0"/>
              <a:buNone/>
              <a:tabLst/>
              <a:defRPr lang="en-US" sz="2000" b="1" kern="1200" dirty="0">
                <a:solidFill>
                  <a:schemeClr val="bg1">
                    <a:lumMod val="50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192391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xesor. Portada subsección 1">
    <p:spTree>
      <p:nvGrpSpPr>
        <p:cNvPr id="1" name=""/>
        <p:cNvGrpSpPr/>
        <p:nvPr/>
      </p:nvGrpSpPr>
      <p:grpSpPr>
        <a:xfrm>
          <a:off x="0" y="0"/>
          <a:ext cx="0" cy="0"/>
          <a:chOff x="0" y="0"/>
          <a:chExt cx="0" cy="0"/>
        </a:xfrm>
      </p:grpSpPr>
      <p:sp>
        <p:nvSpPr>
          <p:cNvPr id="13"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14"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entágono 1"/>
          <p:cNvSpPr/>
          <p:nvPr userDrawn="1"/>
        </p:nvSpPr>
        <p:spPr>
          <a:xfrm>
            <a:off x="-1" y="412176"/>
            <a:ext cx="2371935" cy="961250"/>
          </a:xfrm>
          <a:prstGeom prst="homePlate">
            <a:avLst>
              <a:gd name="adj" fmla="val 15649"/>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Text Placeholder 2"/>
          <p:cNvSpPr>
            <a:spLocks noGrp="1"/>
          </p:cNvSpPr>
          <p:nvPr>
            <p:ph type="body" idx="1"/>
          </p:nvPr>
        </p:nvSpPr>
        <p:spPr>
          <a:xfrm>
            <a:off x="457200" y="1631285"/>
            <a:ext cx="6153150"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pic>
        <p:nvPicPr>
          <p:cNvPr id="12" name="Picture 12" descr="axesor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kumimoji="0" lang="en-US" b="0" i="0" u="none" strike="noStrike" cap="none" spc="0" normalizeH="0" baseline="0" smtClean="0">
                <a:ln>
                  <a:noFill/>
                </a:ln>
                <a:solidFill>
                  <a:prstClr val="black">
                    <a:tint val="75000"/>
                  </a:prstClr>
                </a:solidFill>
                <a:effectLst/>
                <a:uLnTx/>
                <a:uFillTx/>
              </a:defRPr>
            </a:lvl1pPr>
          </a:lstStyle>
          <a:p>
            <a:fld id="{5F2D08F5-AAF7-E741-B78A-C57DDC3F2811}" type="slidenum">
              <a:rPr lang="es-ES" smtClean="0"/>
              <a:pPr/>
              <a:t>‹Nº›</a:t>
            </a:fld>
            <a:endParaRPr lang="es-ES" dirty="0"/>
          </a:p>
        </p:txBody>
      </p:sp>
      <p:pic>
        <p:nvPicPr>
          <p:cNvPr id="1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78" y="766973"/>
            <a:ext cx="1423729" cy="283972"/>
          </a:xfrm>
          <a:prstGeom prst="rect">
            <a:avLst/>
          </a:prstGeom>
        </p:spPr>
      </p:pic>
      <p:sp>
        <p:nvSpPr>
          <p:cNvPr id="18" name="Text Placeholder 3"/>
          <p:cNvSpPr>
            <a:spLocks noGrp="1"/>
          </p:cNvSpPr>
          <p:nvPr>
            <p:ph type="body" sz="half" idx="13"/>
          </p:nvPr>
        </p:nvSpPr>
        <p:spPr>
          <a:xfrm>
            <a:off x="457200" y="4176297"/>
            <a:ext cx="4040188" cy="503654"/>
          </a:xfrm>
        </p:spPr>
        <p:txBody>
          <a:bodyPr>
            <a:normAutofit/>
          </a:bodyPr>
          <a:lstStyle>
            <a:lvl1pPr marL="133350" indent="-133350">
              <a:buFont typeface="+mj-lt"/>
              <a:buAutoNum type="arabicPeriod"/>
              <a:tabLst/>
              <a:defRPr sz="8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5" name="Content Placeholder 3"/>
          <p:cNvSpPr>
            <a:spLocks noGrp="1"/>
          </p:cNvSpPr>
          <p:nvPr>
            <p:ph sz="half" idx="2" hasCustomPrompt="1"/>
          </p:nvPr>
        </p:nvSpPr>
        <p:spPr>
          <a:xfrm>
            <a:off x="457200" y="2219058"/>
            <a:ext cx="6153150" cy="1902092"/>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54089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xesor. Portada subsección 2">
    <p:spTree>
      <p:nvGrpSpPr>
        <p:cNvPr id="1" name=""/>
        <p:cNvGrpSpPr/>
        <p:nvPr/>
      </p:nvGrpSpPr>
      <p:grpSpPr>
        <a:xfrm>
          <a:off x="0" y="0"/>
          <a:ext cx="0" cy="0"/>
          <a:chOff x="0" y="0"/>
          <a:chExt cx="0" cy="0"/>
        </a:xfrm>
      </p:grpSpPr>
      <p:sp>
        <p:nvSpPr>
          <p:cNvPr id="19" name="Rectangle 4"/>
          <p:cNvSpPr/>
          <p:nvPr userDrawn="1"/>
        </p:nvSpPr>
        <p:spPr>
          <a:xfrm>
            <a:off x="-13382" y="4800601"/>
            <a:ext cx="9157382" cy="3428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000" y="4907404"/>
            <a:ext cx="905558" cy="180619"/>
          </a:xfrm>
          <a:prstGeom prst="rect">
            <a:avLst/>
          </a:prstGeom>
        </p:spPr>
      </p:pic>
      <p:sp>
        <p:nvSpPr>
          <p:cNvPr id="20" name="Rectangle 10"/>
          <p:cNvSpPr/>
          <p:nvPr userDrawn="1"/>
        </p:nvSpPr>
        <p:spPr>
          <a:xfrm>
            <a:off x="-13382" y="4800600"/>
            <a:ext cx="772307" cy="58867"/>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2" name="Pentágono 1"/>
          <p:cNvSpPr/>
          <p:nvPr userDrawn="1"/>
        </p:nvSpPr>
        <p:spPr>
          <a:xfrm>
            <a:off x="-1" y="412176"/>
            <a:ext cx="2371935" cy="961250"/>
          </a:xfrm>
          <a:prstGeom prst="homePlate">
            <a:avLst>
              <a:gd name="adj" fmla="val 15649"/>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Text Placeholder 2"/>
          <p:cNvSpPr>
            <a:spLocks noGrp="1"/>
          </p:cNvSpPr>
          <p:nvPr>
            <p:ph type="body" idx="1"/>
          </p:nvPr>
        </p:nvSpPr>
        <p:spPr>
          <a:xfrm>
            <a:off x="457200" y="1631285"/>
            <a:ext cx="6153150"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Content Placeholder 3"/>
          <p:cNvSpPr>
            <a:spLocks noGrp="1"/>
          </p:cNvSpPr>
          <p:nvPr>
            <p:ph sz="half" idx="2" hasCustomPrompt="1"/>
          </p:nvPr>
        </p:nvSpPr>
        <p:spPr>
          <a:xfrm>
            <a:off x="457200" y="2219058"/>
            <a:ext cx="6153150" cy="1902092"/>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 typeface="Arial" charset="0"/>
              <a:buChar char="•"/>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lgn="ctr">
              <a:defRPr sz="1100">
                <a:solidFill>
                  <a:schemeClr val="bg1"/>
                </a:solidFill>
                <a:latin typeface="Trebuchet MS" charset="0"/>
                <a:ea typeface="Trebuchet MS" charset="0"/>
                <a:cs typeface="Trebuchet MS" charset="0"/>
              </a:defRPr>
            </a:lvl1pPr>
          </a:lstStyle>
          <a:p>
            <a:fld id="{5F2D08F5-AAF7-E741-B78A-C57DDC3F2811}" type="slidenum">
              <a:rPr lang="en-US" smtClean="0"/>
              <a:pPr/>
              <a:t>‹Nº›</a:t>
            </a:fld>
            <a:endParaRPr lang="en-US" dirty="0"/>
          </a:p>
        </p:txBody>
      </p:sp>
      <p:pic>
        <p:nvPicPr>
          <p:cNvPr id="1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78" y="766973"/>
            <a:ext cx="1423729" cy="283972"/>
          </a:xfrm>
          <a:prstGeom prst="rect">
            <a:avLst/>
          </a:prstGeom>
        </p:spPr>
      </p:pic>
      <p:sp>
        <p:nvSpPr>
          <p:cNvPr id="18" name="Text Placeholder 3"/>
          <p:cNvSpPr>
            <a:spLocks noGrp="1"/>
          </p:cNvSpPr>
          <p:nvPr>
            <p:ph type="body" sz="half" idx="13"/>
          </p:nvPr>
        </p:nvSpPr>
        <p:spPr>
          <a:xfrm>
            <a:off x="457200" y="4176296"/>
            <a:ext cx="4040188" cy="516354"/>
          </a:xfrm>
        </p:spPr>
        <p:txBody>
          <a:bodyPr>
            <a:normAutofit/>
          </a:bodyPr>
          <a:lstStyle>
            <a:lvl1pPr marL="133350" indent="-133350">
              <a:buFont typeface="+mj-lt"/>
              <a:buAutoNum type="arabicPeriod"/>
              <a:tabLst/>
              <a:defRPr sz="8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23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xesor. Pagina texto genérica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89123"/>
            <a:ext cx="8229600"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Content Placeholder 3"/>
          <p:cNvSpPr>
            <a:spLocks noGrp="1"/>
          </p:cNvSpPr>
          <p:nvPr>
            <p:ph sz="half" idx="2" hasCustomPrompt="1"/>
          </p:nvPr>
        </p:nvSpPr>
        <p:spPr>
          <a:xfrm>
            <a:off x="457200" y="1135856"/>
            <a:ext cx="8229600" cy="3218064"/>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Tx/>
              <a:buBlip>
                <a:blip r:embed="rId2"/>
              </a:buBlip>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11"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2" descr="axesor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kumimoji="0" lang="en-US" b="0" i="0" u="none" strike="noStrike" cap="none" spc="0" normalizeH="0" baseline="0" smtClean="0">
                <a:ln>
                  <a:noFill/>
                </a:ln>
                <a:solidFill>
                  <a:prstClr val="black">
                    <a:tint val="75000"/>
                  </a:prstClr>
                </a:solidFill>
                <a:effectLst/>
                <a:uLnTx/>
                <a:uFillTx/>
              </a:defRPr>
            </a:lvl1pPr>
          </a:lstStyle>
          <a:p>
            <a:fld id="{5F2D08F5-AAF7-E741-B78A-C57DDC3F2811}" type="slidenum">
              <a:rPr lang="es-ES" smtClean="0"/>
              <a:pPr/>
              <a:t>‹Nº›</a:t>
            </a:fld>
            <a:endParaRPr lang="es-ES" dirty="0"/>
          </a:p>
        </p:txBody>
      </p:sp>
    </p:spTree>
    <p:extLst>
      <p:ext uri="{BB962C8B-B14F-4D97-AF65-F5344CB8AC3E}">
        <p14:creationId xmlns:p14="http://schemas.microsoft.com/office/powerpoint/2010/main" val="219090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xesor. Pagina texto genérica 2">
    <p:spTree>
      <p:nvGrpSpPr>
        <p:cNvPr id="1" name=""/>
        <p:cNvGrpSpPr/>
        <p:nvPr/>
      </p:nvGrpSpPr>
      <p:grpSpPr>
        <a:xfrm>
          <a:off x="0" y="0"/>
          <a:ext cx="0" cy="0"/>
          <a:chOff x="0" y="0"/>
          <a:chExt cx="0" cy="0"/>
        </a:xfrm>
      </p:grpSpPr>
      <p:sp>
        <p:nvSpPr>
          <p:cNvPr id="15" name="Rectangle 4"/>
          <p:cNvSpPr/>
          <p:nvPr userDrawn="1"/>
        </p:nvSpPr>
        <p:spPr>
          <a:xfrm>
            <a:off x="-13382" y="4800601"/>
            <a:ext cx="9157382" cy="3428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000" y="4907404"/>
            <a:ext cx="905558" cy="180619"/>
          </a:xfrm>
          <a:prstGeom prst="rect">
            <a:avLst/>
          </a:prstGeom>
        </p:spPr>
      </p:pic>
      <p:sp>
        <p:nvSpPr>
          <p:cNvPr id="17" name="Rectangle 10"/>
          <p:cNvSpPr/>
          <p:nvPr userDrawn="1"/>
        </p:nvSpPr>
        <p:spPr>
          <a:xfrm>
            <a:off x="-13381" y="4800600"/>
            <a:ext cx="559482" cy="62695"/>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lang="en-US" smtClean="0">
                <a:solidFill>
                  <a:schemeClr val="bg1"/>
                </a:solidFill>
              </a:defRPr>
            </a:lvl1pPr>
          </a:lstStyle>
          <a:p>
            <a:fld id="{5F2D08F5-AAF7-E741-B78A-C57DDC3F2811}" type="slidenum">
              <a:rPr lang="es-ES" smtClean="0"/>
              <a:pPr/>
              <a:t>‹Nº›</a:t>
            </a:fld>
            <a:endParaRPr lang="es-ES" dirty="0"/>
          </a:p>
        </p:txBody>
      </p:sp>
      <p:sp>
        <p:nvSpPr>
          <p:cNvPr id="13" name="Text Placeholder 2"/>
          <p:cNvSpPr>
            <a:spLocks noGrp="1"/>
          </p:cNvSpPr>
          <p:nvPr>
            <p:ph type="body" idx="1"/>
          </p:nvPr>
        </p:nvSpPr>
        <p:spPr>
          <a:xfrm>
            <a:off x="457200" y="489123"/>
            <a:ext cx="8229600"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4" name="Content Placeholder 3"/>
          <p:cNvSpPr>
            <a:spLocks noGrp="1"/>
          </p:cNvSpPr>
          <p:nvPr>
            <p:ph sz="half" idx="2" hasCustomPrompt="1"/>
          </p:nvPr>
        </p:nvSpPr>
        <p:spPr>
          <a:xfrm>
            <a:off x="457200" y="1135856"/>
            <a:ext cx="8229600" cy="3218064"/>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Tx/>
              <a:buBlip>
                <a:blip r:embed="rId3"/>
              </a:buBlip>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29985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xesor. Página sólo título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89123"/>
            <a:ext cx="8229600"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11"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2" descr="axesor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kumimoji="0" lang="en-US" b="0" i="0" u="none" strike="noStrike" cap="none" spc="0" normalizeH="0" baseline="0" smtClean="0">
                <a:ln>
                  <a:noFill/>
                </a:ln>
                <a:solidFill>
                  <a:prstClr val="black">
                    <a:tint val="75000"/>
                  </a:prstClr>
                </a:solidFill>
                <a:effectLst/>
                <a:uLnTx/>
                <a:uFillTx/>
              </a:defRPr>
            </a:lvl1pPr>
          </a:lstStyle>
          <a:p>
            <a:fld id="{5F2D08F5-AAF7-E741-B78A-C57DDC3F2811}" type="slidenum">
              <a:rPr lang="es-ES" smtClean="0"/>
              <a:pPr/>
              <a:t>‹Nº›</a:t>
            </a:fld>
            <a:endParaRPr lang="es-ES" dirty="0"/>
          </a:p>
        </p:txBody>
      </p:sp>
    </p:spTree>
    <p:extLst>
      <p:ext uri="{BB962C8B-B14F-4D97-AF65-F5344CB8AC3E}">
        <p14:creationId xmlns:p14="http://schemas.microsoft.com/office/powerpoint/2010/main" val="101303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xesor. Texto con objeto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89123"/>
            <a:ext cx="4040188" cy="479822"/>
          </a:xfrm>
        </p:spPr>
        <p:txBody>
          <a:bodyPr anchor="b">
            <a:normAutofit/>
          </a:bodyPr>
          <a:lstStyle>
            <a:lvl1pPr marL="0" indent="0">
              <a:buNone/>
              <a:defRPr sz="2000" b="1">
                <a:solidFill>
                  <a:srgbClr val="EC761C"/>
                </a:solidFill>
                <a:latin typeface="Trebuchet MS" charset="0"/>
                <a:ea typeface="Trebuchet MS" charset="0"/>
                <a:cs typeface="Trebuchet M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4" name="Content Placeholder 3"/>
          <p:cNvSpPr>
            <a:spLocks noGrp="1"/>
          </p:cNvSpPr>
          <p:nvPr>
            <p:ph sz="half" idx="2" hasCustomPrompt="1"/>
          </p:nvPr>
        </p:nvSpPr>
        <p:spPr>
          <a:xfrm>
            <a:off x="457200" y="1135856"/>
            <a:ext cx="4040188" cy="3218064"/>
          </a:xfrm>
        </p:spPr>
        <p:txBody>
          <a:bodyPr>
            <a:normAutofit/>
          </a:bodyPr>
          <a:lstStyle>
            <a:lvl1pPr marL="0" indent="0">
              <a:buNone/>
              <a:tabLst/>
              <a:defRPr sz="1400">
                <a:solidFill>
                  <a:schemeClr val="tx1">
                    <a:lumMod val="75000"/>
                    <a:lumOff val="25000"/>
                  </a:schemeClr>
                </a:solidFill>
                <a:latin typeface="Trebuchet MS" charset="0"/>
                <a:ea typeface="Trebuchet MS" charset="0"/>
                <a:cs typeface="Trebuchet MS" charset="0"/>
              </a:defRPr>
            </a:lvl1pPr>
            <a:lvl2pPr marL="355600" indent="-177800">
              <a:buFontTx/>
              <a:buBlip>
                <a:blip r:embed="rId2"/>
              </a:buBlip>
              <a:tabLst/>
              <a:defRPr sz="1400">
                <a:solidFill>
                  <a:schemeClr val="tx1">
                    <a:lumMod val="75000"/>
                    <a:lumOff val="25000"/>
                  </a:schemeClr>
                </a:solidFill>
                <a:latin typeface="Trebuchet MS" charset="0"/>
                <a:ea typeface="Trebuchet MS" charset="0"/>
                <a:cs typeface="Trebuchet MS" charset="0"/>
              </a:defRPr>
            </a:lvl2pPr>
            <a:lvl3pPr marL="488950" indent="-139700">
              <a:buFont typeface="Arial" charset="0"/>
              <a:buChar char="•"/>
              <a:tabLst/>
              <a:defRPr sz="1200">
                <a:solidFill>
                  <a:schemeClr val="tx1">
                    <a:lumMod val="75000"/>
                    <a:lumOff val="25000"/>
                  </a:schemeClr>
                </a:solidFill>
                <a:latin typeface="Trebuchet MS" charset="0"/>
                <a:ea typeface="Trebuchet MS" charset="0"/>
                <a:cs typeface="Trebuchet MS" charset="0"/>
              </a:defRPr>
            </a:lvl3pPr>
            <a:lvl4pPr marL="71120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4pPr>
            <a:lvl5pPr marL="844550" indent="-139700">
              <a:buFont typeface="Arial" charset="0"/>
              <a:buChar char="•"/>
              <a:tabLst/>
              <a:defRPr sz="1000">
                <a:solidFill>
                  <a:schemeClr val="tx1">
                    <a:lumMod val="75000"/>
                    <a:lumOff val="25000"/>
                  </a:schemeClr>
                </a:solidFill>
                <a:latin typeface="Trebuchet MS" charset="0"/>
                <a:ea typeface="Trebuchet MS" charset="0"/>
                <a:cs typeface="Trebuchet MS" charset="0"/>
              </a:defRPr>
            </a:lvl5pPr>
            <a:lvl6pPr>
              <a:defRPr sz="1600"/>
            </a:lvl6pPr>
            <a:lvl7pPr>
              <a:defRPr sz="1600"/>
            </a:lvl7pPr>
            <a:lvl8pPr>
              <a:defRPr sz="1600"/>
            </a:lvl8pPr>
            <a:lvl9pPr>
              <a:defRPr sz="16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C761C"/>
              </a:solidFill>
            </a:endParaRPr>
          </a:p>
        </p:txBody>
      </p:sp>
      <p:sp>
        <p:nvSpPr>
          <p:cNvPr id="11"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2" descr="axesor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9" name="Slide Number Placeholder 8"/>
          <p:cNvSpPr>
            <a:spLocks noGrp="1"/>
          </p:cNvSpPr>
          <p:nvPr>
            <p:ph type="sldNum" sz="quarter" idx="12"/>
          </p:nvPr>
        </p:nvSpPr>
        <p:spPr>
          <a:xfrm>
            <a:off x="8309755" y="4856945"/>
            <a:ext cx="501650" cy="273844"/>
          </a:xfrm>
          <a:prstGeom prst="rect">
            <a:avLst/>
          </a:prstGeom>
        </p:spPr>
        <p:txBody>
          <a:bodyPr/>
          <a:lstStyle>
            <a:lvl1pPr>
              <a:defRPr kumimoji="0" lang="en-US" b="0" i="0" u="none" strike="noStrike" cap="none" spc="0" normalizeH="0" baseline="0" smtClean="0">
                <a:ln>
                  <a:noFill/>
                </a:ln>
                <a:solidFill>
                  <a:prstClr val="black">
                    <a:tint val="75000"/>
                  </a:prstClr>
                </a:solidFill>
                <a:effectLst/>
                <a:uLnTx/>
                <a:uFillTx/>
              </a:defRPr>
            </a:lvl1pPr>
          </a:lstStyle>
          <a:p>
            <a:fld id="{5F2D08F5-AAF7-E741-B78A-C57DDC3F2811}" type="slidenum">
              <a:rPr lang="es-ES" smtClean="0"/>
              <a:pPr/>
              <a:t>‹Nº›</a:t>
            </a:fld>
            <a:endParaRPr lang="es-ES" dirty="0"/>
          </a:p>
        </p:txBody>
      </p:sp>
    </p:spTree>
    <p:extLst>
      <p:ext uri="{BB962C8B-B14F-4D97-AF65-F5344CB8AC3E}">
        <p14:creationId xmlns:p14="http://schemas.microsoft.com/office/powerpoint/2010/main" val="42137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2000"/>
            <a:ext cx="6927850" cy="505997"/>
          </a:xfrm>
          <a:prstGeom prst="rect">
            <a:avLst/>
          </a:prstGeom>
        </p:spPr>
        <p:txBody>
          <a:bodyPr vert="horz" lIns="91440" tIns="45720" rIns="91440" bIns="45720" rtlCol="0" anchor="b">
            <a:normAutofit/>
          </a:body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endParaRPr lang="en-US" dirty="0"/>
          </a:p>
          <a:p>
            <a:pPr lvl="0"/>
            <a:endParaRPr lang="es-ES_tradnl" dirty="0"/>
          </a:p>
        </p:txBody>
      </p:sp>
      <p:sp>
        <p:nvSpPr>
          <p:cNvPr id="7" name="Rectangle 13"/>
          <p:cNvSpPr/>
          <p:nvPr userDrawn="1"/>
        </p:nvSpPr>
        <p:spPr>
          <a:xfrm>
            <a:off x="-13382" y="4800601"/>
            <a:ext cx="965907" cy="342900"/>
          </a:xfrm>
          <a:prstGeom prst="rect">
            <a:avLst/>
          </a:prstGeom>
          <a:solidFill>
            <a:srgbClr val="EC7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C761C"/>
              </a:solidFill>
              <a:effectLst/>
              <a:uLnTx/>
              <a:uFillTx/>
              <a:latin typeface="Calibri"/>
              <a:ea typeface="+mn-ea"/>
              <a:cs typeface="+mn-cs"/>
            </a:endParaRPr>
          </a:p>
        </p:txBody>
      </p:sp>
      <p:sp>
        <p:nvSpPr>
          <p:cNvPr id="8" name="Rectangle 14"/>
          <p:cNvSpPr/>
          <p:nvPr userDrawn="1"/>
        </p:nvSpPr>
        <p:spPr>
          <a:xfrm>
            <a:off x="552450" y="4800601"/>
            <a:ext cx="8591549" cy="3429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12" descr="axesor_color.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85050" y="4901054"/>
            <a:ext cx="869949" cy="173518"/>
          </a:xfrm>
          <a:prstGeom prst="rect">
            <a:avLst/>
          </a:prstGeom>
        </p:spPr>
      </p:pic>
      <p:sp>
        <p:nvSpPr>
          <p:cNvPr id="10" name="Slide Number Placeholder 8"/>
          <p:cNvSpPr>
            <a:spLocks noGrp="1"/>
          </p:cNvSpPr>
          <p:nvPr>
            <p:ph type="sldNum" sz="quarter" idx="4"/>
          </p:nvPr>
        </p:nvSpPr>
        <p:spPr>
          <a:xfrm>
            <a:off x="8309755" y="4856945"/>
            <a:ext cx="501650" cy="273844"/>
          </a:xfrm>
          <a:prstGeom prst="rect">
            <a:avLst/>
          </a:prstGeom>
        </p:spPr>
        <p:txBody>
          <a:bodyPr/>
          <a:lstStyle>
            <a:lvl1pPr algn="ctr">
              <a:defRPr sz="1100">
                <a:latin typeface="Trebuchet MS" charset="0"/>
                <a:ea typeface="Trebuchet MS" charset="0"/>
                <a:cs typeface="Trebuchet MS"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F2D08F5-AAF7-E741-B78A-C57DDC3F2811}" type="slidenum">
              <a:rPr kumimoji="0" lang="en-US" sz="1100" b="0" i="0" u="none" strike="noStrike" kern="1200" cap="none" spc="0" normalizeH="0" baseline="0" noProof="0" smtClean="0">
                <a:ln>
                  <a:noFill/>
                </a:ln>
                <a:solidFill>
                  <a:prstClr val="black">
                    <a:tint val="75000"/>
                  </a:prstClr>
                </a:solidFill>
                <a:effectLst/>
                <a:uLnTx/>
                <a:uFillTx/>
                <a:latin typeface="Trebuchet MS" charset="0"/>
              </a:rPr>
              <a:pPr marL="0" marR="0" lvl="0" indent="0" algn="ctr" defTabSz="457200" rtl="0" eaLnBrk="1" fontAlgn="auto" latinLnBrk="0" hangingPunct="1">
                <a:lnSpc>
                  <a:spcPct val="100000"/>
                </a:lnSpc>
                <a:spcBef>
                  <a:spcPts val="0"/>
                </a:spcBef>
                <a:spcAft>
                  <a:spcPts val="0"/>
                </a:spcAft>
                <a:buClrTx/>
                <a:buSzTx/>
                <a:buFontTx/>
                <a:buNone/>
                <a:tabLst/>
                <a:defRPr/>
              </a:pPr>
              <a:t>‹Nº›</a:t>
            </a:fld>
            <a:endParaRPr kumimoji="0" lang="en-US" sz="1100" b="0" i="0" u="none" strike="noStrike" kern="1200" cap="none" spc="0" normalizeH="0" baseline="0" noProof="0" dirty="0">
              <a:ln>
                <a:noFill/>
              </a:ln>
              <a:solidFill>
                <a:prstClr val="black">
                  <a:tint val="75000"/>
                </a:prstClr>
              </a:solidFill>
              <a:effectLst/>
              <a:uLnTx/>
              <a:uFillTx/>
              <a:latin typeface="Trebuchet MS" charset="0"/>
            </a:endParaRPr>
          </a:p>
        </p:txBody>
      </p:sp>
      <p:grpSp>
        <p:nvGrpSpPr>
          <p:cNvPr id="11" name="Agrupar 17"/>
          <p:cNvGrpSpPr/>
          <p:nvPr userDrawn="1"/>
        </p:nvGrpSpPr>
        <p:grpSpPr>
          <a:xfrm>
            <a:off x="7385050" y="412176"/>
            <a:ext cx="1758949" cy="292477"/>
            <a:chOff x="7861300" y="509796"/>
            <a:chExt cx="1282699" cy="292477"/>
          </a:xfrm>
        </p:grpSpPr>
        <p:sp>
          <p:nvSpPr>
            <p:cNvPr id="12" name="Pentágono 11"/>
            <p:cNvSpPr/>
            <p:nvPr userDrawn="1"/>
          </p:nvSpPr>
          <p:spPr>
            <a:xfrm flipH="1">
              <a:off x="7861300" y="509796"/>
              <a:ext cx="1282699" cy="292477"/>
            </a:xfrm>
            <a:prstGeom prst="homePlat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3" name="CuadroTexto 12"/>
            <p:cNvSpPr txBox="1"/>
            <p:nvPr userDrawn="1"/>
          </p:nvSpPr>
          <p:spPr>
            <a:xfrm>
              <a:off x="7920936" y="509797"/>
              <a:ext cx="11754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lumMod val="65000"/>
                    </a:prstClr>
                  </a:solidFill>
                  <a:effectLst/>
                  <a:uLnTx/>
                  <a:uFillTx/>
                  <a:latin typeface="Trebuchet MS" charset="0"/>
                  <a:ea typeface="Trebuchet MS" charset="0"/>
                  <a:cs typeface="Trebuchet MS" charset="0"/>
                </a:rPr>
                <a:t>Confidencial Interno</a:t>
              </a:r>
            </a:p>
          </p:txBody>
        </p:sp>
      </p:grpSp>
    </p:spTree>
    <p:extLst>
      <p:ext uri="{BB962C8B-B14F-4D97-AF65-F5344CB8AC3E}">
        <p14:creationId xmlns:p14="http://schemas.microsoft.com/office/powerpoint/2010/main" val="3056871561"/>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75" r:id="rId3"/>
    <p:sldLayoutId id="2147483659" r:id="rId4"/>
    <p:sldLayoutId id="2147483660" r:id="rId5"/>
    <p:sldLayoutId id="2147483671" r:id="rId6"/>
    <p:sldLayoutId id="2147483674" r:id="rId7"/>
    <p:sldLayoutId id="2147483672" r:id="rId8"/>
    <p:sldLayoutId id="2147483673" r:id="rId9"/>
    <p:sldLayoutId id="2147483658" r:id="rId10"/>
    <p:sldLayoutId id="2147483661" r:id="rId11"/>
    <p:sldLayoutId id="2147483667" r:id="rId12"/>
    <p:sldLayoutId id="2147483662" r:id="rId13"/>
    <p:sldLayoutId id="2147483677" r:id="rId14"/>
    <p:sldLayoutId id="2147483678" r:id="rId15"/>
    <p:sldLayoutId id="2147483698" r:id="rId16"/>
  </p:sldLayoutIdLst>
  <p:hf hdr="0" ftr="0" dt="0"/>
  <p:txStyles>
    <p:titleStyle>
      <a:lvl1pPr algn="l" defTabSz="457200" rtl="0" eaLnBrk="1" latinLnBrk="0" hangingPunct="1">
        <a:spcBef>
          <a:spcPct val="0"/>
        </a:spcBef>
        <a:buNone/>
        <a:defRPr sz="1600" b="1" kern="1200">
          <a:solidFill>
            <a:srgbClr val="EC761C"/>
          </a:solidFill>
          <a:latin typeface="Trebuchet MS" panose="020B0603020202020204" pitchFamily="34" charset="0"/>
          <a:ea typeface="+mj-ea"/>
          <a:cs typeface="+mj-cs"/>
        </a:defRPr>
      </a:lvl1pPr>
    </p:titleStyle>
    <p:bodyStyle>
      <a:lvl1pPr marL="0" indent="0" algn="l" defTabSz="457200" rtl="0" eaLnBrk="1" latinLnBrk="0" hangingPunct="1">
        <a:spcBef>
          <a:spcPct val="20000"/>
        </a:spcBef>
        <a:buFontTx/>
        <a:buNone/>
        <a:defRPr lang="es-ES_tradnl" sz="1300" kern="1200" dirty="0">
          <a:solidFill>
            <a:schemeClr val="tx1">
              <a:lumMod val="75000"/>
              <a:lumOff val="25000"/>
            </a:schemeClr>
          </a:solidFill>
          <a:latin typeface="Trebuchet MS" charset="0"/>
          <a:ea typeface="+mn-ea"/>
          <a:cs typeface="+mn-cs"/>
        </a:defRPr>
      </a:lvl1pPr>
      <a:lvl2pPr marL="623888" indent="-166688" algn="l" defTabSz="457200" rtl="0" eaLnBrk="1" latinLnBrk="0" hangingPunct="1">
        <a:spcBef>
          <a:spcPct val="20000"/>
        </a:spcBef>
        <a:buFontTx/>
        <a:buBlip>
          <a:blip r:embed="rId19"/>
        </a:buBlip>
        <a:tabLst/>
        <a:defRPr lang="es-ES_tradnl" sz="1100" kern="1200" dirty="0">
          <a:solidFill>
            <a:schemeClr val="tx1">
              <a:lumMod val="75000"/>
              <a:lumOff val="25000"/>
            </a:schemeClr>
          </a:solidFill>
          <a:latin typeface="Trebuchet MS" charset="0"/>
          <a:ea typeface="+mn-ea"/>
          <a:cs typeface="+mn-cs"/>
        </a:defRPr>
      </a:lvl2pPr>
      <a:lvl3pPr marL="1074738" indent="-160338" algn="l" defTabSz="457200" rtl="0" eaLnBrk="1" latinLnBrk="0" hangingPunct="1">
        <a:spcBef>
          <a:spcPct val="20000"/>
        </a:spcBef>
        <a:buFont typeface="Arial" charset="0"/>
        <a:buChar char="•"/>
        <a:tabLst/>
        <a:defRPr lang="es-ES_tradnl" sz="900" kern="1200" dirty="0">
          <a:solidFill>
            <a:schemeClr val="tx1">
              <a:lumMod val="75000"/>
              <a:lumOff val="25000"/>
            </a:schemeClr>
          </a:solidFill>
          <a:latin typeface="Trebuchet MS" charset="0"/>
          <a:ea typeface="+mn-ea"/>
          <a:cs typeface="+mn-cs"/>
        </a:defRPr>
      </a:lvl3pPr>
      <a:lvl4pPr marL="1524000" indent="-152400" algn="l" defTabSz="457200" rtl="0" eaLnBrk="1" latinLnBrk="0" hangingPunct="1">
        <a:spcBef>
          <a:spcPct val="20000"/>
        </a:spcBef>
        <a:buFont typeface="Arial" charset="0"/>
        <a:buChar char="•"/>
        <a:tabLst/>
        <a:defRPr lang="es-ES_tradnl" sz="1300" kern="1200" dirty="0">
          <a:solidFill>
            <a:schemeClr val="tx1">
              <a:lumMod val="75000"/>
              <a:lumOff val="25000"/>
            </a:schemeClr>
          </a:solidFill>
          <a:latin typeface="Trebuchet MS" charset="0"/>
          <a:ea typeface="+mn-ea"/>
          <a:cs typeface="+mn-cs"/>
        </a:defRPr>
      </a:lvl4pPr>
      <a:lvl5pPr marL="1973263" indent="-144463" algn="l" defTabSz="457200" rtl="0" eaLnBrk="1" latinLnBrk="0" hangingPunct="1">
        <a:spcBef>
          <a:spcPct val="20000"/>
        </a:spcBef>
        <a:buFont typeface="Arial" charset="0"/>
        <a:buChar char="•"/>
        <a:tabLst/>
        <a:defRPr lang="en-US" sz="1300" kern="1200" dirty="0">
          <a:solidFill>
            <a:schemeClr val="tx1">
              <a:lumMod val="75000"/>
              <a:lumOff val="25000"/>
            </a:schemeClr>
          </a:solidFill>
          <a:latin typeface="Trebuchet M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15.xml"/><Relationship Id="rId4" Type="http://schemas.openxmlformats.org/officeDocument/2006/relationships/image" Target="../media/image76.emf"/></Relationships>
</file>

<file path=ppt/slides/_rels/slide1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69.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image" Target="../media/image77.png"/><Relationship Id="rId16" Type="http://schemas.openxmlformats.org/officeDocument/2006/relationships/image" Target="../media/image72.png"/><Relationship Id="rId1" Type="http://schemas.openxmlformats.org/officeDocument/2006/relationships/slideLayout" Target="../slideLayouts/slideLayout15.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71.sv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sv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34.sv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sv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9.png"/><Relationship Id="rId14"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notesSlide" Target="../notesSlides/notesSlide6.xml"/><Relationship Id="rId16"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jpeg"/><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sv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emf"/><Relationship Id="rId1" Type="http://schemas.openxmlformats.org/officeDocument/2006/relationships/slideLayout" Target="../slideLayouts/slideLayout16.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4F6C2847-6E1F-4C4E-94FD-550142B03D2B}"/>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2748" y="0"/>
            <a:ext cx="9162000" cy="5143500"/>
          </a:xfrm>
          <a:prstGeom prst="rect">
            <a:avLst/>
          </a:prstGeom>
        </p:spPr>
      </p:pic>
      <p:sp>
        <p:nvSpPr>
          <p:cNvPr id="25" name="Título 2">
            <a:extLst>
              <a:ext uri="{FF2B5EF4-FFF2-40B4-BE49-F238E27FC236}">
                <a16:creationId xmlns:a16="http://schemas.microsoft.com/office/drawing/2014/main" id="{0130F593-19E4-465B-976D-0B389C90C06F}"/>
              </a:ext>
            </a:extLst>
          </p:cNvPr>
          <p:cNvSpPr txBox="1">
            <a:spLocks/>
          </p:cNvSpPr>
          <p:nvPr/>
        </p:nvSpPr>
        <p:spPr>
          <a:xfrm>
            <a:off x="1792492" y="1960791"/>
            <a:ext cx="5559015" cy="933013"/>
          </a:xfrm>
          <a:prstGeom prst="rect">
            <a:avLst/>
          </a:prstGeom>
        </p:spPr>
        <p:txBody>
          <a:bodyPr/>
          <a:lstStyle>
            <a:lvl1pPr algn="l" defTabSz="457200" rtl="0" eaLnBrk="1" latinLnBrk="0" hangingPunct="1">
              <a:spcBef>
                <a:spcPct val="0"/>
              </a:spcBef>
              <a:buNone/>
              <a:defRPr sz="1600" b="1" kern="1200">
                <a:solidFill>
                  <a:srgbClr val="EC761C"/>
                </a:solidFill>
                <a:latin typeface="Trebuchet MS" panose="020B0603020202020204" pitchFamily="34" charset="0"/>
                <a:ea typeface="+mj-ea"/>
                <a:cs typeface="+mj-cs"/>
              </a:defRPr>
            </a:lvl1pPr>
          </a:lstStyle>
          <a:p>
            <a:r>
              <a:rPr lang="es-ES" sz="6000" dirty="0">
                <a:solidFill>
                  <a:schemeClr val="bg1"/>
                </a:solidFill>
                <a:latin typeface="+mn-lt"/>
                <a:ea typeface="Geneva" pitchFamily="123" charset="-128"/>
                <a:cs typeface="+mn-cs"/>
              </a:rPr>
              <a:t>MODELOS B2B</a:t>
            </a:r>
          </a:p>
        </p:txBody>
      </p:sp>
      <p:pic>
        <p:nvPicPr>
          <p:cNvPr id="26" name="Imagen 25" descr="Logo_axesor_FENALCO.png">
            <a:extLst>
              <a:ext uri="{FF2B5EF4-FFF2-40B4-BE49-F238E27FC236}">
                <a16:creationId xmlns:a16="http://schemas.microsoft.com/office/drawing/2014/main" id="{99221B45-D5A4-4865-824C-B269137C79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7099" y="229907"/>
            <a:ext cx="2160000" cy="344136"/>
          </a:xfrm>
          <a:prstGeom prst="rect">
            <a:avLst/>
          </a:prstGeom>
        </p:spPr>
      </p:pic>
    </p:spTree>
    <p:extLst>
      <p:ext uri="{BB962C8B-B14F-4D97-AF65-F5344CB8AC3E}">
        <p14:creationId xmlns:p14="http://schemas.microsoft.com/office/powerpoint/2010/main" val="423352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E8FD9CF7-C448-42D6-8A3B-29687CD4930A}"/>
              </a:ext>
            </a:extLst>
          </p:cNvPr>
          <p:cNvSpPr txBox="1">
            <a:spLocks/>
          </p:cNvSpPr>
          <p:nvPr/>
        </p:nvSpPr>
        <p:spPr bwMode="auto">
          <a:xfrm>
            <a:off x="219300" y="193352"/>
            <a:ext cx="61422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Potencialización de los modelos estadísticos </a:t>
            </a:r>
            <a:endParaRPr lang="es-ES" altLang="es-ES" sz="2400" b="1" dirty="0">
              <a:solidFill>
                <a:prstClr val="black"/>
              </a:solidFill>
              <a:latin typeface="+mn-lt"/>
            </a:endParaRPr>
          </a:p>
        </p:txBody>
      </p:sp>
      <p:sp>
        <p:nvSpPr>
          <p:cNvPr id="55" name="Título 1">
            <a:extLst>
              <a:ext uri="{FF2B5EF4-FFF2-40B4-BE49-F238E27FC236}">
                <a16:creationId xmlns:a16="http://schemas.microsoft.com/office/drawing/2014/main" id="{DA6A9B1E-E108-40B8-A304-380F445F8263}"/>
              </a:ext>
            </a:extLst>
          </p:cNvPr>
          <p:cNvSpPr txBox="1">
            <a:spLocks/>
          </p:cNvSpPr>
          <p:nvPr/>
        </p:nvSpPr>
        <p:spPr bwMode="auto">
          <a:xfrm>
            <a:off x="129723" y="1431602"/>
            <a:ext cx="207626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b="1" dirty="0">
                <a:solidFill>
                  <a:prstClr val="black"/>
                </a:solidFill>
                <a:latin typeface="+mn-lt"/>
              </a:rPr>
              <a:t>Situación inicial</a:t>
            </a:r>
            <a:endParaRPr lang="es-ES" altLang="es-ES" sz="2000" b="1" dirty="0">
              <a:solidFill>
                <a:prstClr val="black"/>
              </a:solidFill>
              <a:latin typeface="+mn-lt"/>
            </a:endParaRPr>
          </a:p>
        </p:txBody>
      </p:sp>
      <p:pic>
        <p:nvPicPr>
          <p:cNvPr id="14" name="Imagen 13">
            <a:extLst>
              <a:ext uri="{FF2B5EF4-FFF2-40B4-BE49-F238E27FC236}">
                <a16:creationId xmlns:a16="http://schemas.microsoft.com/office/drawing/2014/main" id="{0EB156A8-2CFE-4C4C-BC2A-4F546BC67F98}"/>
              </a:ext>
            </a:extLst>
          </p:cNvPr>
          <p:cNvPicPr>
            <a:picLocks noChangeAspect="1"/>
          </p:cNvPicPr>
          <p:nvPr/>
        </p:nvPicPr>
        <p:blipFill>
          <a:blip r:embed="rId2"/>
          <a:stretch>
            <a:fillRect/>
          </a:stretch>
        </p:blipFill>
        <p:spPr>
          <a:xfrm>
            <a:off x="5294419" y="1905139"/>
            <a:ext cx="1689311" cy="1118987"/>
          </a:xfrm>
          <a:prstGeom prst="rect">
            <a:avLst/>
          </a:prstGeom>
        </p:spPr>
      </p:pic>
      <p:cxnSp>
        <p:nvCxnSpPr>
          <p:cNvPr id="20" name="Conector recto de flecha 19">
            <a:extLst>
              <a:ext uri="{FF2B5EF4-FFF2-40B4-BE49-F238E27FC236}">
                <a16:creationId xmlns:a16="http://schemas.microsoft.com/office/drawing/2014/main" id="{5F3B29B9-6937-4D60-9B25-1DA056BA36C1}"/>
              </a:ext>
            </a:extLst>
          </p:cNvPr>
          <p:cNvCxnSpPr>
            <a:cxnSpLocks/>
          </p:cNvCxnSpPr>
          <p:nvPr/>
        </p:nvCxnSpPr>
        <p:spPr>
          <a:xfrm flipH="1" flipV="1">
            <a:off x="5132071" y="1547202"/>
            <a:ext cx="914050" cy="9631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Título 1">
            <a:extLst>
              <a:ext uri="{FF2B5EF4-FFF2-40B4-BE49-F238E27FC236}">
                <a16:creationId xmlns:a16="http://schemas.microsoft.com/office/drawing/2014/main" id="{53C623FA-5CE9-4B3D-B138-E85484EEED43}"/>
              </a:ext>
            </a:extLst>
          </p:cNvPr>
          <p:cNvSpPr txBox="1">
            <a:spLocks/>
          </p:cNvSpPr>
          <p:nvPr/>
        </p:nvSpPr>
        <p:spPr bwMode="auto">
          <a:xfrm>
            <a:off x="4240530" y="900656"/>
            <a:ext cx="36111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b="1" dirty="0">
                <a:solidFill>
                  <a:prstClr val="black"/>
                </a:solidFill>
                <a:latin typeface="+mn-lt"/>
              </a:rPr>
              <a:t>Ajuste de cupos con base en los niveles de Riesgo</a:t>
            </a:r>
          </a:p>
        </p:txBody>
      </p:sp>
      <p:sp>
        <p:nvSpPr>
          <p:cNvPr id="28" name="Flecha: curvada hacia la derecha 27">
            <a:extLst>
              <a:ext uri="{FF2B5EF4-FFF2-40B4-BE49-F238E27FC236}">
                <a16:creationId xmlns:a16="http://schemas.microsoft.com/office/drawing/2014/main" id="{6C1C0CC2-A1CF-40A4-B78C-5047A845798D}"/>
              </a:ext>
            </a:extLst>
          </p:cNvPr>
          <p:cNvSpPr/>
          <p:nvPr/>
        </p:nvSpPr>
        <p:spPr>
          <a:xfrm rot="16200000">
            <a:off x="6177834" y="2064277"/>
            <a:ext cx="774206" cy="3392640"/>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sp>
        <p:nvSpPr>
          <p:cNvPr id="67" name="Título 1">
            <a:extLst>
              <a:ext uri="{FF2B5EF4-FFF2-40B4-BE49-F238E27FC236}">
                <a16:creationId xmlns:a16="http://schemas.microsoft.com/office/drawing/2014/main" id="{41CAA9FA-6546-4150-99E6-2FD4A0C7F2B2}"/>
              </a:ext>
            </a:extLst>
          </p:cNvPr>
          <p:cNvSpPr txBox="1">
            <a:spLocks/>
          </p:cNvSpPr>
          <p:nvPr/>
        </p:nvSpPr>
        <p:spPr bwMode="auto">
          <a:xfrm>
            <a:off x="219300" y="3589146"/>
            <a:ext cx="44678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b="1" dirty="0">
                <a:solidFill>
                  <a:prstClr val="black"/>
                </a:solidFill>
                <a:latin typeface="+mn-lt"/>
              </a:rPr>
              <a:t>Entendimiento del apetito de riesgo de la compañía y toma de decisiones con base en este objetivo estratégico</a:t>
            </a:r>
          </a:p>
        </p:txBody>
      </p:sp>
      <p:pic>
        <p:nvPicPr>
          <p:cNvPr id="62" name="Imagen 61">
            <a:extLst>
              <a:ext uri="{FF2B5EF4-FFF2-40B4-BE49-F238E27FC236}">
                <a16:creationId xmlns:a16="http://schemas.microsoft.com/office/drawing/2014/main" id="{6EDA472D-2AA2-4425-A3B6-48166AEA13C8}"/>
              </a:ext>
            </a:extLst>
          </p:cNvPr>
          <p:cNvPicPr>
            <a:picLocks noChangeAspect="1"/>
          </p:cNvPicPr>
          <p:nvPr/>
        </p:nvPicPr>
        <p:blipFill>
          <a:blip r:embed="rId3"/>
          <a:stretch>
            <a:fillRect/>
          </a:stretch>
        </p:blipFill>
        <p:spPr>
          <a:xfrm>
            <a:off x="129723" y="1931450"/>
            <a:ext cx="4959213" cy="1280599"/>
          </a:xfrm>
          <a:prstGeom prst="rect">
            <a:avLst/>
          </a:prstGeom>
        </p:spPr>
      </p:pic>
      <p:pic>
        <p:nvPicPr>
          <p:cNvPr id="63" name="Imagen 62">
            <a:extLst>
              <a:ext uri="{FF2B5EF4-FFF2-40B4-BE49-F238E27FC236}">
                <a16:creationId xmlns:a16="http://schemas.microsoft.com/office/drawing/2014/main" id="{C3C515A1-C415-4371-BD48-74002EE85FA1}"/>
              </a:ext>
            </a:extLst>
          </p:cNvPr>
          <p:cNvPicPr>
            <a:picLocks noChangeAspect="1"/>
          </p:cNvPicPr>
          <p:nvPr/>
        </p:nvPicPr>
        <p:blipFill>
          <a:blip r:embed="rId4"/>
          <a:stretch>
            <a:fillRect/>
          </a:stretch>
        </p:blipFill>
        <p:spPr>
          <a:xfrm>
            <a:off x="7281669" y="1766655"/>
            <a:ext cx="1140088" cy="1467797"/>
          </a:xfrm>
          <a:prstGeom prst="rect">
            <a:avLst/>
          </a:prstGeom>
        </p:spPr>
      </p:pic>
    </p:spTree>
    <p:extLst>
      <p:ext uri="{BB962C8B-B14F-4D97-AF65-F5344CB8AC3E}">
        <p14:creationId xmlns:p14="http://schemas.microsoft.com/office/powerpoint/2010/main" val="6164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28"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E8FD9CF7-C448-42D6-8A3B-29687CD4930A}"/>
              </a:ext>
            </a:extLst>
          </p:cNvPr>
          <p:cNvSpPr txBox="1">
            <a:spLocks/>
          </p:cNvSpPr>
          <p:nvPr/>
        </p:nvSpPr>
        <p:spPr bwMode="auto">
          <a:xfrm>
            <a:off x="219300" y="193352"/>
            <a:ext cx="61422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Potencialización de los modelos estadísticos en la gestión de la cobranza </a:t>
            </a:r>
            <a:endParaRPr lang="es-ES" altLang="es-ES" sz="2400" b="1" dirty="0">
              <a:solidFill>
                <a:prstClr val="black"/>
              </a:solidFill>
              <a:latin typeface="+mn-lt"/>
            </a:endParaRPr>
          </a:p>
        </p:txBody>
      </p:sp>
      <p:graphicFrame>
        <p:nvGraphicFramePr>
          <p:cNvPr id="11" name="Tabla 10">
            <a:extLst>
              <a:ext uri="{FF2B5EF4-FFF2-40B4-BE49-F238E27FC236}">
                <a16:creationId xmlns:a16="http://schemas.microsoft.com/office/drawing/2014/main" id="{B5A6B28A-5075-4E9D-8B73-AE422F13544D}"/>
              </a:ext>
            </a:extLst>
          </p:cNvPr>
          <p:cNvGraphicFramePr>
            <a:graphicFrameLocks noGrp="1"/>
          </p:cNvGraphicFramePr>
          <p:nvPr/>
        </p:nvGraphicFramePr>
        <p:xfrm>
          <a:off x="1714500" y="1753791"/>
          <a:ext cx="5715000" cy="2286000"/>
        </p:xfrm>
        <a:graphic>
          <a:graphicData uri="http://schemas.openxmlformats.org/drawingml/2006/table">
            <a:tbl>
              <a:tblPr/>
              <a:tblGrid>
                <a:gridCol w="571500">
                  <a:extLst>
                    <a:ext uri="{9D8B030D-6E8A-4147-A177-3AD203B41FA5}">
                      <a16:colId xmlns:a16="http://schemas.microsoft.com/office/drawing/2014/main" val="176778739"/>
                    </a:ext>
                  </a:extLst>
                </a:gridCol>
                <a:gridCol w="571500">
                  <a:extLst>
                    <a:ext uri="{9D8B030D-6E8A-4147-A177-3AD203B41FA5}">
                      <a16:colId xmlns:a16="http://schemas.microsoft.com/office/drawing/2014/main" val="599872994"/>
                    </a:ext>
                  </a:extLst>
                </a:gridCol>
                <a:gridCol w="571500">
                  <a:extLst>
                    <a:ext uri="{9D8B030D-6E8A-4147-A177-3AD203B41FA5}">
                      <a16:colId xmlns:a16="http://schemas.microsoft.com/office/drawing/2014/main" val="1942645605"/>
                    </a:ext>
                  </a:extLst>
                </a:gridCol>
                <a:gridCol w="571500">
                  <a:extLst>
                    <a:ext uri="{9D8B030D-6E8A-4147-A177-3AD203B41FA5}">
                      <a16:colId xmlns:a16="http://schemas.microsoft.com/office/drawing/2014/main" val="596083963"/>
                    </a:ext>
                  </a:extLst>
                </a:gridCol>
                <a:gridCol w="571500">
                  <a:extLst>
                    <a:ext uri="{9D8B030D-6E8A-4147-A177-3AD203B41FA5}">
                      <a16:colId xmlns:a16="http://schemas.microsoft.com/office/drawing/2014/main" val="2888332158"/>
                    </a:ext>
                  </a:extLst>
                </a:gridCol>
                <a:gridCol w="571500">
                  <a:extLst>
                    <a:ext uri="{9D8B030D-6E8A-4147-A177-3AD203B41FA5}">
                      <a16:colId xmlns:a16="http://schemas.microsoft.com/office/drawing/2014/main" val="2475836034"/>
                    </a:ext>
                  </a:extLst>
                </a:gridCol>
                <a:gridCol w="571500">
                  <a:extLst>
                    <a:ext uri="{9D8B030D-6E8A-4147-A177-3AD203B41FA5}">
                      <a16:colId xmlns:a16="http://schemas.microsoft.com/office/drawing/2014/main" val="1973000935"/>
                    </a:ext>
                  </a:extLst>
                </a:gridCol>
                <a:gridCol w="571500">
                  <a:extLst>
                    <a:ext uri="{9D8B030D-6E8A-4147-A177-3AD203B41FA5}">
                      <a16:colId xmlns:a16="http://schemas.microsoft.com/office/drawing/2014/main" val="2073117275"/>
                    </a:ext>
                  </a:extLst>
                </a:gridCol>
                <a:gridCol w="571500">
                  <a:extLst>
                    <a:ext uri="{9D8B030D-6E8A-4147-A177-3AD203B41FA5}">
                      <a16:colId xmlns:a16="http://schemas.microsoft.com/office/drawing/2014/main" val="2435740579"/>
                    </a:ext>
                  </a:extLst>
                </a:gridCol>
                <a:gridCol w="571500">
                  <a:extLst>
                    <a:ext uri="{9D8B030D-6E8A-4147-A177-3AD203B41FA5}">
                      <a16:colId xmlns:a16="http://schemas.microsoft.com/office/drawing/2014/main" val="269476628"/>
                    </a:ext>
                  </a:extLst>
                </a:gridCol>
              </a:tblGrid>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5994045"/>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53776007"/>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2967900"/>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47627311"/>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22471953"/>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90132067"/>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41344285"/>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20504182"/>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02132318"/>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7575307"/>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97355559"/>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70653467"/>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67180358"/>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93154089"/>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22330230"/>
                  </a:ext>
                </a:extLst>
              </a:tr>
              <a:tr h="142875">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8186247"/>
                  </a:ext>
                </a:extLst>
              </a:tr>
            </a:tbl>
          </a:graphicData>
        </a:graphic>
      </p:graphicFrame>
      <p:graphicFrame>
        <p:nvGraphicFramePr>
          <p:cNvPr id="12" name="Tabla 11">
            <a:extLst>
              <a:ext uri="{FF2B5EF4-FFF2-40B4-BE49-F238E27FC236}">
                <a16:creationId xmlns:a16="http://schemas.microsoft.com/office/drawing/2014/main" id="{EA40504D-A343-42D9-9C48-09AA06006F28}"/>
              </a:ext>
            </a:extLst>
          </p:cNvPr>
          <p:cNvGraphicFramePr>
            <a:graphicFrameLocks noGrp="1"/>
          </p:cNvGraphicFramePr>
          <p:nvPr/>
        </p:nvGraphicFramePr>
        <p:xfrm>
          <a:off x="1685925" y="1565672"/>
          <a:ext cx="5772150" cy="2662235"/>
        </p:xfrm>
        <a:graphic>
          <a:graphicData uri="http://schemas.openxmlformats.org/drawingml/2006/table">
            <a:tbl>
              <a:tblPr/>
              <a:tblGrid>
                <a:gridCol w="571500">
                  <a:extLst>
                    <a:ext uri="{9D8B030D-6E8A-4147-A177-3AD203B41FA5}">
                      <a16:colId xmlns:a16="http://schemas.microsoft.com/office/drawing/2014/main" val="2239137728"/>
                    </a:ext>
                  </a:extLst>
                </a:gridCol>
                <a:gridCol w="571500">
                  <a:extLst>
                    <a:ext uri="{9D8B030D-6E8A-4147-A177-3AD203B41FA5}">
                      <a16:colId xmlns:a16="http://schemas.microsoft.com/office/drawing/2014/main" val="2331162168"/>
                    </a:ext>
                  </a:extLst>
                </a:gridCol>
                <a:gridCol w="571500">
                  <a:extLst>
                    <a:ext uri="{9D8B030D-6E8A-4147-A177-3AD203B41FA5}">
                      <a16:colId xmlns:a16="http://schemas.microsoft.com/office/drawing/2014/main" val="3326470814"/>
                    </a:ext>
                  </a:extLst>
                </a:gridCol>
                <a:gridCol w="571500">
                  <a:extLst>
                    <a:ext uri="{9D8B030D-6E8A-4147-A177-3AD203B41FA5}">
                      <a16:colId xmlns:a16="http://schemas.microsoft.com/office/drawing/2014/main" val="137980965"/>
                    </a:ext>
                  </a:extLst>
                </a:gridCol>
                <a:gridCol w="571500">
                  <a:extLst>
                    <a:ext uri="{9D8B030D-6E8A-4147-A177-3AD203B41FA5}">
                      <a16:colId xmlns:a16="http://schemas.microsoft.com/office/drawing/2014/main" val="1700928826"/>
                    </a:ext>
                  </a:extLst>
                </a:gridCol>
                <a:gridCol w="571500">
                  <a:extLst>
                    <a:ext uri="{9D8B030D-6E8A-4147-A177-3AD203B41FA5}">
                      <a16:colId xmlns:a16="http://schemas.microsoft.com/office/drawing/2014/main" val="2321715352"/>
                    </a:ext>
                  </a:extLst>
                </a:gridCol>
                <a:gridCol w="571500">
                  <a:extLst>
                    <a:ext uri="{9D8B030D-6E8A-4147-A177-3AD203B41FA5}">
                      <a16:colId xmlns:a16="http://schemas.microsoft.com/office/drawing/2014/main" val="2831740822"/>
                    </a:ext>
                  </a:extLst>
                </a:gridCol>
                <a:gridCol w="571500">
                  <a:extLst>
                    <a:ext uri="{9D8B030D-6E8A-4147-A177-3AD203B41FA5}">
                      <a16:colId xmlns:a16="http://schemas.microsoft.com/office/drawing/2014/main" val="3223643174"/>
                    </a:ext>
                  </a:extLst>
                </a:gridCol>
                <a:gridCol w="571500">
                  <a:extLst>
                    <a:ext uri="{9D8B030D-6E8A-4147-A177-3AD203B41FA5}">
                      <a16:colId xmlns:a16="http://schemas.microsoft.com/office/drawing/2014/main" val="2317838120"/>
                    </a:ext>
                  </a:extLst>
                </a:gridCol>
                <a:gridCol w="571500">
                  <a:extLst>
                    <a:ext uri="{9D8B030D-6E8A-4147-A177-3AD203B41FA5}">
                      <a16:colId xmlns:a16="http://schemas.microsoft.com/office/drawing/2014/main" val="3987435323"/>
                    </a:ext>
                  </a:extLst>
                </a:gridCol>
                <a:gridCol w="57150">
                  <a:extLst>
                    <a:ext uri="{9D8B030D-6E8A-4147-A177-3AD203B41FA5}">
                      <a16:colId xmlns:a16="http://schemas.microsoft.com/office/drawing/2014/main" val="759247298"/>
                    </a:ext>
                  </a:extLst>
                </a:gridCol>
              </a:tblGrid>
              <a:tr h="125767">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21312995"/>
                  </a:ext>
                </a:extLst>
              </a:tr>
              <a:tr h="125767">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84744582"/>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28001317"/>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93611568"/>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56734630"/>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64295119"/>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93851694"/>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03210827"/>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5477529"/>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70807665"/>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38181413"/>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37743201"/>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75029298"/>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38830178"/>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66888012"/>
                  </a:ext>
                </a:extLst>
              </a:tr>
              <a:tr h="14291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20315106"/>
                  </a:ext>
                </a:extLst>
              </a:tr>
              <a:tr h="158354">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06931480"/>
                  </a:ext>
                </a:extLst>
              </a:tr>
              <a:tr h="125756">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55284721"/>
                  </a:ext>
                </a:extLst>
              </a:tr>
              <a:tr h="125767">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63408589"/>
                  </a:ext>
                </a:extLst>
              </a:tr>
            </a:tbl>
          </a:graphicData>
        </a:graphic>
      </p:graphicFrame>
      <p:sp>
        <p:nvSpPr>
          <p:cNvPr id="13" name="CuadroTexto 119">
            <a:extLst>
              <a:ext uri="{FF2B5EF4-FFF2-40B4-BE49-F238E27FC236}">
                <a16:creationId xmlns:a16="http://schemas.microsoft.com/office/drawing/2014/main" id="{A6C31280-8E36-4687-8526-D9569EA6BD64}"/>
              </a:ext>
            </a:extLst>
          </p:cNvPr>
          <p:cNvSpPr txBox="1"/>
          <p:nvPr/>
        </p:nvSpPr>
        <p:spPr>
          <a:xfrm>
            <a:off x="2088357" y="1272779"/>
            <a:ext cx="435769" cy="32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750" dirty="0">
                <a:solidFill>
                  <a:schemeClr val="tx1">
                    <a:lumMod val="65000"/>
                    <a:lumOff val="35000"/>
                  </a:schemeClr>
                </a:solidFill>
              </a:rPr>
              <a:t>Altura mora</a:t>
            </a:r>
          </a:p>
        </p:txBody>
      </p:sp>
      <p:cxnSp>
        <p:nvCxnSpPr>
          <p:cNvPr id="15" name="Conector recto 14">
            <a:extLst>
              <a:ext uri="{FF2B5EF4-FFF2-40B4-BE49-F238E27FC236}">
                <a16:creationId xmlns:a16="http://schemas.microsoft.com/office/drawing/2014/main" id="{EC848EA0-BD2D-43F3-B393-C60B7BDD4CD0}"/>
              </a:ext>
            </a:extLst>
          </p:cNvPr>
          <p:cNvCxnSpPr/>
          <p:nvPr/>
        </p:nvCxnSpPr>
        <p:spPr>
          <a:xfrm>
            <a:off x="1540669" y="1666875"/>
            <a:ext cx="5819775" cy="1191"/>
          </a:xfrm>
          <a:prstGeom prst="line">
            <a:avLst/>
          </a:prstGeom>
        </p:spPr>
        <p:style>
          <a:lnRef idx="1">
            <a:schemeClr val="dk1"/>
          </a:lnRef>
          <a:fillRef idx="0">
            <a:schemeClr val="dk1"/>
          </a:fillRef>
          <a:effectRef idx="0">
            <a:schemeClr val="dk1"/>
          </a:effectRef>
          <a:fontRef idx="minor">
            <a:schemeClr val="tx1"/>
          </a:fontRef>
        </p:style>
      </p:cxnSp>
      <p:sp>
        <p:nvSpPr>
          <p:cNvPr id="16" name="Triángulo isósceles 15">
            <a:extLst>
              <a:ext uri="{FF2B5EF4-FFF2-40B4-BE49-F238E27FC236}">
                <a16:creationId xmlns:a16="http://schemas.microsoft.com/office/drawing/2014/main" id="{AD6A7991-8A4F-4193-BCA4-6B4CC982FA79}"/>
              </a:ext>
            </a:extLst>
          </p:cNvPr>
          <p:cNvSpPr/>
          <p:nvPr/>
        </p:nvSpPr>
        <p:spPr>
          <a:xfrm rot="10800000">
            <a:off x="2871788" y="1556148"/>
            <a:ext cx="135731" cy="121444"/>
          </a:xfrm>
          <a:prstGeom prst="triangle">
            <a:avLst/>
          </a:prstGeom>
          <a:solidFill>
            <a:schemeClr val="accent3">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17" name="CuadroTexto 13">
            <a:extLst>
              <a:ext uri="{FF2B5EF4-FFF2-40B4-BE49-F238E27FC236}">
                <a16:creationId xmlns:a16="http://schemas.microsoft.com/office/drawing/2014/main" id="{C37083B4-7ADC-4BEA-8FC4-88C104D6C3DF}"/>
              </a:ext>
            </a:extLst>
          </p:cNvPr>
          <p:cNvSpPr txBox="1"/>
          <p:nvPr/>
        </p:nvSpPr>
        <p:spPr>
          <a:xfrm>
            <a:off x="2721769" y="1368029"/>
            <a:ext cx="435769"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-15 </a:t>
            </a:r>
            <a:r>
              <a:rPr lang="es-ES" sz="600" dirty="0" err="1">
                <a:solidFill>
                  <a:schemeClr val="tx1">
                    <a:lumMod val="65000"/>
                    <a:lumOff val="35000"/>
                  </a:schemeClr>
                </a:solidFill>
              </a:rPr>
              <a:t>Dias</a:t>
            </a:r>
            <a:endParaRPr lang="es-ES" sz="600" dirty="0">
              <a:solidFill>
                <a:schemeClr val="tx1">
                  <a:lumMod val="65000"/>
                  <a:lumOff val="35000"/>
                </a:schemeClr>
              </a:solidFill>
            </a:endParaRPr>
          </a:p>
        </p:txBody>
      </p:sp>
      <p:cxnSp>
        <p:nvCxnSpPr>
          <p:cNvPr id="18" name="Conector recto 17">
            <a:extLst>
              <a:ext uri="{FF2B5EF4-FFF2-40B4-BE49-F238E27FC236}">
                <a16:creationId xmlns:a16="http://schemas.microsoft.com/office/drawing/2014/main" id="{0DB89AA8-D171-4DC5-ADD6-C11640B44136}"/>
              </a:ext>
            </a:extLst>
          </p:cNvPr>
          <p:cNvCxnSpPr>
            <a:cxnSpLocks/>
          </p:cNvCxnSpPr>
          <p:nvPr/>
        </p:nvCxnSpPr>
        <p:spPr>
          <a:xfrm>
            <a:off x="2499122" y="1273969"/>
            <a:ext cx="4763" cy="2256235"/>
          </a:xfrm>
          <a:prstGeom prst="line">
            <a:avLst/>
          </a:prstGeom>
        </p:spPr>
        <p:style>
          <a:lnRef idx="1">
            <a:schemeClr val="dk1"/>
          </a:lnRef>
          <a:fillRef idx="0">
            <a:schemeClr val="dk1"/>
          </a:fillRef>
          <a:effectRef idx="0">
            <a:schemeClr val="dk1"/>
          </a:effectRef>
          <a:fontRef idx="minor">
            <a:schemeClr val="tx1"/>
          </a:fontRef>
        </p:style>
      </p:cxnSp>
      <p:sp>
        <p:nvSpPr>
          <p:cNvPr id="19" name="Triángulo isósceles 18">
            <a:extLst>
              <a:ext uri="{FF2B5EF4-FFF2-40B4-BE49-F238E27FC236}">
                <a16:creationId xmlns:a16="http://schemas.microsoft.com/office/drawing/2014/main" id="{811CA19A-9FDA-488F-95B4-8BA64764CDA5}"/>
              </a:ext>
            </a:extLst>
          </p:cNvPr>
          <p:cNvSpPr/>
          <p:nvPr/>
        </p:nvSpPr>
        <p:spPr>
          <a:xfrm rot="10800000">
            <a:off x="3544492" y="1554957"/>
            <a:ext cx="135731" cy="121444"/>
          </a:xfrm>
          <a:prstGeom prst="triangl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21" name="CuadroTexto 20">
            <a:extLst>
              <a:ext uri="{FF2B5EF4-FFF2-40B4-BE49-F238E27FC236}">
                <a16:creationId xmlns:a16="http://schemas.microsoft.com/office/drawing/2014/main" id="{5575A1C2-5BDE-4811-BE53-555970DF69E9}"/>
              </a:ext>
            </a:extLst>
          </p:cNvPr>
          <p:cNvSpPr txBox="1"/>
          <p:nvPr/>
        </p:nvSpPr>
        <p:spPr>
          <a:xfrm>
            <a:off x="3380185" y="1362075"/>
            <a:ext cx="435769"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a:solidFill>
                  <a:schemeClr val="tx1">
                    <a:lumMod val="65000"/>
                    <a:lumOff val="35000"/>
                  </a:schemeClr>
                </a:solidFill>
              </a:rPr>
              <a:t>-8 Dias</a:t>
            </a:r>
          </a:p>
        </p:txBody>
      </p:sp>
      <p:sp>
        <p:nvSpPr>
          <p:cNvPr id="22" name="CuadroTexto 21">
            <a:extLst>
              <a:ext uri="{FF2B5EF4-FFF2-40B4-BE49-F238E27FC236}">
                <a16:creationId xmlns:a16="http://schemas.microsoft.com/office/drawing/2014/main" id="{C4A11DCD-0098-4752-990E-E6E7D412DD9C}"/>
              </a:ext>
            </a:extLst>
          </p:cNvPr>
          <p:cNvSpPr txBox="1"/>
          <p:nvPr/>
        </p:nvSpPr>
        <p:spPr>
          <a:xfrm>
            <a:off x="1539479" y="1365810"/>
            <a:ext cx="527447" cy="32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s-ES" sz="750" dirty="0">
                <a:solidFill>
                  <a:schemeClr val="tx1">
                    <a:lumMod val="65000"/>
                    <a:lumOff val="35000"/>
                  </a:schemeClr>
                </a:solidFill>
              </a:rPr>
              <a:t>Riesgo Cliente</a:t>
            </a:r>
          </a:p>
        </p:txBody>
      </p:sp>
      <p:sp>
        <p:nvSpPr>
          <p:cNvPr id="23" name="CuadroTexto 22">
            <a:extLst>
              <a:ext uri="{FF2B5EF4-FFF2-40B4-BE49-F238E27FC236}">
                <a16:creationId xmlns:a16="http://schemas.microsoft.com/office/drawing/2014/main" id="{C43869BD-2AB8-4FBD-B3F1-C7BE22D1CBAC}"/>
              </a:ext>
            </a:extLst>
          </p:cNvPr>
          <p:cNvSpPr txBox="1"/>
          <p:nvPr/>
        </p:nvSpPr>
        <p:spPr>
          <a:xfrm>
            <a:off x="1528763" y="1776413"/>
            <a:ext cx="578644" cy="32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900">
                <a:solidFill>
                  <a:schemeClr val="tx1">
                    <a:lumMod val="65000"/>
                    <a:lumOff val="35000"/>
                  </a:schemeClr>
                </a:solidFill>
              </a:rPr>
              <a:t>Alto</a:t>
            </a:r>
          </a:p>
        </p:txBody>
      </p:sp>
      <p:sp>
        <p:nvSpPr>
          <p:cNvPr id="24" name="CuadroTexto 23">
            <a:extLst>
              <a:ext uri="{FF2B5EF4-FFF2-40B4-BE49-F238E27FC236}">
                <a16:creationId xmlns:a16="http://schemas.microsoft.com/office/drawing/2014/main" id="{8DE5F032-A750-489D-BAD5-AE064829C0A0}"/>
              </a:ext>
            </a:extLst>
          </p:cNvPr>
          <p:cNvSpPr txBox="1"/>
          <p:nvPr/>
        </p:nvSpPr>
        <p:spPr>
          <a:xfrm>
            <a:off x="1528763" y="2397919"/>
            <a:ext cx="571500" cy="32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900" dirty="0">
                <a:solidFill>
                  <a:schemeClr val="tx1">
                    <a:lumMod val="65000"/>
                    <a:lumOff val="35000"/>
                  </a:schemeClr>
                </a:solidFill>
              </a:rPr>
              <a:t>Medio</a:t>
            </a:r>
          </a:p>
        </p:txBody>
      </p:sp>
      <p:sp>
        <p:nvSpPr>
          <p:cNvPr id="25" name="CuadroTexto 24">
            <a:extLst>
              <a:ext uri="{FF2B5EF4-FFF2-40B4-BE49-F238E27FC236}">
                <a16:creationId xmlns:a16="http://schemas.microsoft.com/office/drawing/2014/main" id="{8656DBA1-A5B9-4A8E-8BCF-E9D9B3C1242E}"/>
              </a:ext>
            </a:extLst>
          </p:cNvPr>
          <p:cNvSpPr txBox="1"/>
          <p:nvPr/>
        </p:nvSpPr>
        <p:spPr>
          <a:xfrm>
            <a:off x="1514475" y="3012282"/>
            <a:ext cx="578644" cy="32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900">
                <a:solidFill>
                  <a:schemeClr val="tx1">
                    <a:lumMod val="65000"/>
                    <a:lumOff val="35000"/>
                  </a:schemeClr>
                </a:solidFill>
              </a:rPr>
              <a:t>Bajo</a:t>
            </a:r>
          </a:p>
        </p:txBody>
      </p:sp>
      <p:sp>
        <p:nvSpPr>
          <p:cNvPr id="26" name="CuadroTexto 25">
            <a:extLst>
              <a:ext uri="{FF2B5EF4-FFF2-40B4-BE49-F238E27FC236}">
                <a16:creationId xmlns:a16="http://schemas.microsoft.com/office/drawing/2014/main" id="{52056F43-C862-4A7B-B213-436927D819CA}"/>
              </a:ext>
            </a:extLst>
          </p:cNvPr>
          <p:cNvSpPr txBox="1"/>
          <p:nvPr/>
        </p:nvSpPr>
        <p:spPr>
          <a:xfrm>
            <a:off x="2520554" y="1778794"/>
            <a:ext cx="606028"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1er Recordatorio  pago/</a:t>
            </a:r>
          </a:p>
          <a:p>
            <a:pPr algn="ctr">
              <a:defRPr/>
            </a:pPr>
            <a:r>
              <a:rPr lang="es-ES" sz="600" dirty="0">
                <a:solidFill>
                  <a:schemeClr val="tx1">
                    <a:lumMod val="65000"/>
                    <a:lumOff val="35000"/>
                  </a:schemeClr>
                </a:solidFill>
              </a:rPr>
              <a:t>Bienvenida</a:t>
            </a:r>
          </a:p>
        </p:txBody>
      </p:sp>
      <p:sp>
        <p:nvSpPr>
          <p:cNvPr id="27" name="CuadroTexto 26">
            <a:extLst>
              <a:ext uri="{FF2B5EF4-FFF2-40B4-BE49-F238E27FC236}">
                <a16:creationId xmlns:a16="http://schemas.microsoft.com/office/drawing/2014/main" id="{FAC379B9-5979-4694-91DD-302D046096DF}"/>
              </a:ext>
            </a:extLst>
          </p:cNvPr>
          <p:cNvSpPr txBox="1"/>
          <p:nvPr/>
        </p:nvSpPr>
        <p:spPr>
          <a:xfrm>
            <a:off x="2614613" y="3005138"/>
            <a:ext cx="571500"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No Gestionar</a:t>
            </a:r>
          </a:p>
        </p:txBody>
      </p:sp>
      <p:sp>
        <p:nvSpPr>
          <p:cNvPr id="30" name="CuadroTexto 27">
            <a:extLst>
              <a:ext uri="{FF2B5EF4-FFF2-40B4-BE49-F238E27FC236}">
                <a16:creationId xmlns:a16="http://schemas.microsoft.com/office/drawing/2014/main" id="{2FD57CD5-A034-4179-BC09-9444855C405F}"/>
              </a:ext>
            </a:extLst>
          </p:cNvPr>
          <p:cNvSpPr txBox="1"/>
          <p:nvPr/>
        </p:nvSpPr>
        <p:spPr>
          <a:xfrm>
            <a:off x="2621756" y="2383632"/>
            <a:ext cx="571500"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No Gestionar</a:t>
            </a:r>
          </a:p>
        </p:txBody>
      </p:sp>
      <p:sp>
        <p:nvSpPr>
          <p:cNvPr id="31" name="CuadroTexto 28">
            <a:extLst>
              <a:ext uri="{FF2B5EF4-FFF2-40B4-BE49-F238E27FC236}">
                <a16:creationId xmlns:a16="http://schemas.microsoft.com/office/drawing/2014/main" id="{0174FFA8-699A-4466-BC7E-52445EB83C2C}"/>
              </a:ext>
            </a:extLst>
          </p:cNvPr>
          <p:cNvSpPr txBox="1"/>
          <p:nvPr/>
        </p:nvSpPr>
        <p:spPr>
          <a:xfrm>
            <a:off x="3296841" y="1763317"/>
            <a:ext cx="636984"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2do Recordatorio pago</a:t>
            </a:r>
          </a:p>
        </p:txBody>
      </p:sp>
      <p:sp>
        <p:nvSpPr>
          <p:cNvPr id="32" name="Triángulo isósceles 31">
            <a:extLst>
              <a:ext uri="{FF2B5EF4-FFF2-40B4-BE49-F238E27FC236}">
                <a16:creationId xmlns:a16="http://schemas.microsoft.com/office/drawing/2014/main" id="{E64D64B4-7C5A-4C40-800E-CBA81BAE81D2}"/>
              </a:ext>
            </a:extLst>
          </p:cNvPr>
          <p:cNvSpPr/>
          <p:nvPr/>
        </p:nvSpPr>
        <p:spPr>
          <a:xfrm rot="10800000">
            <a:off x="4248151" y="1556148"/>
            <a:ext cx="135731" cy="121444"/>
          </a:xfrm>
          <a:prstGeom prst="triangle">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33" name="CuadroTexto 30">
            <a:extLst>
              <a:ext uri="{FF2B5EF4-FFF2-40B4-BE49-F238E27FC236}">
                <a16:creationId xmlns:a16="http://schemas.microsoft.com/office/drawing/2014/main" id="{6AE7586B-76A6-4B08-898F-2CEF4DA38F65}"/>
              </a:ext>
            </a:extLst>
          </p:cNvPr>
          <p:cNvSpPr txBox="1"/>
          <p:nvPr/>
        </p:nvSpPr>
        <p:spPr>
          <a:xfrm>
            <a:off x="4083844" y="1363266"/>
            <a:ext cx="435769"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a:solidFill>
                  <a:schemeClr val="tx1">
                    <a:lumMod val="65000"/>
                    <a:lumOff val="35000"/>
                  </a:schemeClr>
                </a:solidFill>
              </a:rPr>
              <a:t>0 Dias</a:t>
            </a:r>
          </a:p>
        </p:txBody>
      </p:sp>
      <p:sp>
        <p:nvSpPr>
          <p:cNvPr id="34" name="CuadroTexto 31">
            <a:extLst>
              <a:ext uri="{FF2B5EF4-FFF2-40B4-BE49-F238E27FC236}">
                <a16:creationId xmlns:a16="http://schemas.microsoft.com/office/drawing/2014/main" id="{C9F88B9F-3F80-4C2C-AA1E-2689ED48EEDD}"/>
              </a:ext>
            </a:extLst>
          </p:cNvPr>
          <p:cNvSpPr txBox="1"/>
          <p:nvPr/>
        </p:nvSpPr>
        <p:spPr>
          <a:xfrm>
            <a:off x="4000500" y="1770460"/>
            <a:ext cx="636985"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3er Recordatorio pago</a:t>
            </a:r>
          </a:p>
        </p:txBody>
      </p:sp>
      <p:sp>
        <p:nvSpPr>
          <p:cNvPr id="35" name="CuadroTexto 32">
            <a:extLst>
              <a:ext uri="{FF2B5EF4-FFF2-40B4-BE49-F238E27FC236}">
                <a16:creationId xmlns:a16="http://schemas.microsoft.com/office/drawing/2014/main" id="{727907CA-ACDB-4FC1-9BEF-4D5DE1650F56}"/>
              </a:ext>
            </a:extLst>
          </p:cNvPr>
          <p:cNvSpPr txBox="1"/>
          <p:nvPr/>
        </p:nvSpPr>
        <p:spPr>
          <a:xfrm>
            <a:off x="3286125" y="2383632"/>
            <a:ext cx="636985"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Mensaje de Bienvenida</a:t>
            </a:r>
          </a:p>
        </p:txBody>
      </p:sp>
      <p:sp>
        <p:nvSpPr>
          <p:cNvPr id="36" name="CuadroTexto 33">
            <a:extLst>
              <a:ext uri="{FF2B5EF4-FFF2-40B4-BE49-F238E27FC236}">
                <a16:creationId xmlns:a16="http://schemas.microsoft.com/office/drawing/2014/main" id="{A4052503-ADF0-4D01-8A86-DBF15593EE65}"/>
              </a:ext>
            </a:extLst>
          </p:cNvPr>
          <p:cNvSpPr txBox="1"/>
          <p:nvPr/>
        </p:nvSpPr>
        <p:spPr>
          <a:xfrm>
            <a:off x="4001691" y="2390776"/>
            <a:ext cx="636984"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err="1">
                <a:solidFill>
                  <a:schemeClr val="tx1">
                    <a:lumMod val="65000"/>
                    <a:lumOff val="35000"/>
                  </a:schemeClr>
                </a:solidFill>
              </a:rPr>
              <a:t>Msje</a:t>
            </a:r>
            <a:r>
              <a:rPr lang="es-ES" sz="600" dirty="0">
                <a:solidFill>
                  <a:schemeClr val="tx1">
                    <a:lumMod val="65000"/>
                    <a:lumOff val="35000"/>
                  </a:schemeClr>
                </a:solidFill>
              </a:rPr>
              <a:t> informando que hoy debe pagar</a:t>
            </a:r>
          </a:p>
        </p:txBody>
      </p:sp>
      <p:sp>
        <p:nvSpPr>
          <p:cNvPr id="37" name="CuadroTexto 34">
            <a:extLst>
              <a:ext uri="{FF2B5EF4-FFF2-40B4-BE49-F238E27FC236}">
                <a16:creationId xmlns:a16="http://schemas.microsoft.com/office/drawing/2014/main" id="{BC7573E4-E09C-4EE5-9819-F4C16C8FB455}"/>
              </a:ext>
            </a:extLst>
          </p:cNvPr>
          <p:cNvSpPr txBox="1"/>
          <p:nvPr/>
        </p:nvSpPr>
        <p:spPr>
          <a:xfrm>
            <a:off x="4038600" y="3011092"/>
            <a:ext cx="571500"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Mensaje de Bienvenida/</a:t>
            </a:r>
          </a:p>
          <a:p>
            <a:pPr algn="ctr">
              <a:defRPr/>
            </a:pPr>
            <a:r>
              <a:rPr lang="es-ES" sz="600" dirty="0">
                <a:solidFill>
                  <a:schemeClr val="tx1">
                    <a:lumMod val="65000"/>
                    <a:lumOff val="35000"/>
                  </a:schemeClr>
                </a:solidFill>
              </a:rPr>
              <a:t>Beneficios</a:t>
            </a:r>
          </a:p>
        </p:txBody>
      </p:sp>
      <p:sp>
        <p:nvSpPr>
          <p:cNvPr id="38" name="CuadroTexto 35">
            <a:extLst>
              <a:ext uri="{FF2B5EF4-FFF2-40B4-BE49-F238E27FC236}">
                <a16:creationId xmlns:a16="http://schemas.microsoft.com/office/drawing/2014/main" id="{96FD7792-32DB-4F2F-961A-9EB9AF28B8CE}"/>
              </a:ext>
            </a:extLst>
          </p:cNvPr>
          <p:cNvSpPr txBox="1"/>
          <p:nvPr/>
        </p:nvSpPr>
        <p:spPr>
          <a:xfrm>
            <a:off x="3330179" y="3017044"/>
            <a:ext cx="571500"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No Gestionar</a:t>
            </a:r>
          </a:p>
        </p:txBody>
      </p:sp>
      <p:sp>
        <p:nvSpPr>
          <p:cNvPr id="39" name="Triángulo isósceles 38">
            <a:extLst>
              <a:ext uri="{FF2B5EF4-FFF2-40B4-BE49-F238E27FC236}">
                <a16:creationId xmlns:a16="http://schemas.microsoft.com/office/drawing/2014/main" id="{988AE638-EE2D-4DBE-9B02-0F928E65D703}"/>
              </a:ext>
            </a:extLst>
          </p:cNvPr>
          <p:cNvSpPr/>
          <p:nvPr/>
        </p:nvSpPr>
        <p:spPr>
          <a:xfrm rot="10800000">
            <a:off x="5141119" y="1544241"/>
            <a:ext cx="135731" cy="121444"/>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40" name="CuadroTexto 37">
            <a:extLst>
              <a:ext uri="{FF2B5EF4-FFF2-40B4-BE49-F238E27FC236}">
                <a16:creationId xmlns:a16="http://schemas.microsoft.com/office/drawing/2014/main" id="{64A2B3C2-32A8-4D18-970F-C9D657921419}"/>
              </a:ext>
            </a:extLst>
          </p:cNvPr>
          <p:cNvSpPr txBox="1"/>
          <p:nvPr/>
        </p:nvSpPr>
        <p:spPr>
          <a:xfrm>
            <a:off x="4976813" y="1351360"/>
            <a:ext cx="435769"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a:solidFill>
                  <a:schemeClr val="tx1">
                    <a:lumMod val="65000"/>
                    <a:lumOff val="35000"/>
                  </a:schemeClr>
                </a:solidFill>
              </a:rPr>
              <a:t>1-45 Dias</a:t>
            </a:r>
          </a:p>
        </p:txBody>
      </p:sp>
      <p:sp>
        <p:nvSpPr>
          <p:cNvPr id="42" name="CuadroTexto 38">
            <a:extLst>
              <a:ext uri="{FF2B5EF4-FFF2-40B4-BE49-F238E27FC236}">
                <a16:creationId xmlns:a16="http://schemas.microsoft.com/office/drawing/2014/main" id="{C77EADEE-742F-44A5-889C-1D79D382FB70}"/>
              </a:ext>
            </a:extLst>
          </p:cNvPr>
          <p:cNvSpPr txBox="1"/>
          <p:nvPr/>
        </p:nvSpPr>
        <p:spPr>
          <a:xfrm>
            <a:off x="4978004" y="1759744"/>
            <a:ext cx="682228"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6</a:t>
            </a:r>
            <a:r>
              <a:rPr lang="es-ES" sz="600" dirty="0">
                <a:solidFill>
                  <a:schemeClr val="tx1">
                    <a:lumMod val="65000"/>
                    <a:lumOff val="35000"/>
                  </a:schemeClr>
                </a:solidFill>
              </a:rPr>
              <a:t>/mes</a:t>
            </a:r>
          </a:p>
          <a:p>
            <a:pPr algn="ctr">
              <a:defRPr/>
            </a:pPr>
            <a:endParaRPr lang="es-ES" sz="600" dirty="0">
              <a:solidFill>
                <a:schemeClr val="tx1">
                  <a:lumMod val="65000"/>
                  <a:lumOff val="35000"/>
                </a:schemeClr>
              </a:solidFill>
            </a:endParaRPr>
          </a:p>
          <a:p>
            <a:pPr algn="ctr">
              <a:defRPr/>
            </a:pPr>
            <a:r>
              <a:rPr lang="es-ES" sz="600" b="1" dirty="0">
                <a:solidFill>
                  <a:schemeClr val="tx1">
                    <a:lumMod val="65000"/>
                    <a:lumOff val="35000"/>
                  </a:schemeClr>
                </a:solidFill>
              </a:rPr>
              <a:t>5</a:t>
            </a:r>
            <a:r>
              <a:rPr lang="es-ES" sz="600" dirty="0">
                <a:solidFill>
                  <a:schemeClr val="tx1">
                    <a:lumMod val="65000"/>
                    <a:lumOff val="35000"/>
                  </a:schemeClr>
                </a:solidFill>
              </a:rPr>
              <a:t>/mes</a:t>
            </a: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p:txBody>
      </p:sp>
      <p:pic>
        <p:nvPicPr>
          <p:cNvPr id="43" name="Gráfico 42" descr="Teléfono">
            <a:extLst>
              <a:ext uri="{FF2B5EF4-FFF2-40B4-BE49-F238E27FC236}">
                <a16:creationId xmlns:a16="http://schemas.microsoft.com/office/drawing/2014/main" id="{9DD6B539-7974-4829-9D34-ECC619376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369" y="1743075"/>
            <a:ext cx="192881" cy="1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ráfico 44" descr="Chat">
            <a:extLst>
              <a:ext uri="{FF2B5EF4-FFF2-40B4-BE49-F238E27FC236}">
                <a16:creationId xmlns:a16="http://schemas.microsoft.com/office/drawing/2014/main" id="{F42AA606-451C-47D5-9D95-5B7345622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1949054"/>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CuadroTexto 45">
            <a:extLst>
              <a:ext uri="{FF2B5EF4-FFF2-40B4-BE49-F238E27FC236}">
                <a16:creationId xmlns:a16="http://schemas.microsoft.com/office/drawing/2014/main" id="{EF0B769F-6D2B-4D6D-B063-33DA1CFF4A6C}"/>
              </a:ext>
            </a:extLst>
          </p:cNvPr>
          <p:cNvSpPr txBox="1"/>
          <p:nvPr/>
        </p:nvSpPr>
        <p:spPr>
          <a:xfrm>
            <a:off x="4973241" y="2362201"/>
            <a:ext cx="682228"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4/mes</a:t>
            </a:r>
          </a:p>
          <a:p>
            <a:pPr algn="ctr">
              <a:defRPr/>
            </a:pPr>
            <a:endParaRPr lang="es-ES" sz="600" b="1" dirty="0">
              <a:solidFill>
                <a:schemeClr val="tx1">
                  <a:lumMod val="65000"/>
                  <a:lumOff val="35000"/>
                </a:schemeClr>
              </a:solidFill>
            </a:endParaRPr>
          </a:p>
          <a:p>
            <a:pPr algn="ctr">
              <a:defRPr/>
            </a:pPr>
            <a:r>
              <a:rPr lang="es-ES" sz="600" b="1" dirty="0">
                <a:solidFill>
                  <a:schemeClr val="tx1">
                    <a:lumMod val="65000"/>
                    <a:lumOff val="35000"/>
                  </a:schemeClr>
                </a:solidFill>
              </a:rPr>
              <a:t>3/mes</a:t>
            </a:r>
          </a:p>
          <a:p>
            <a:pPr algn="ctr">
              <a:defRPr/>
            </a:pPr>
            <a:endParaRPr lang="es-ES" sz="600" b="1"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p:txBody>
      </p:sp>
      <p:pic>
        <p:nvPicPr>
          <p:cNvPr id="46" name="Gráfico 47" descr="Chat">
            <a:extLst>
              <a:ext uri="{FF2B5EF4-FFF2-40B4-BE49-F238E27FC236}">
                <a16:creationId xmlns:a16="http://schemas.microsoft.com/office/drawing/2014/main" id="{D248294A-AF2B-4AF4-A79B-485E86C5F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1" y="2539604"/>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uadroTexto 48">
            <a:extLst>
              <a:ext uri="{FF2B5EF4-FFF2-40B4-BE49-F238E27FC236}">
                <a16:creationId xmlns:a16="http://schemas.microsoft.com/office/drawing/2014/main" id="{7EBB3558-3887-40B9-B5EC-81763FAE5C95}"/>
              </a:ext>
            </a:extLst>
          </p:cNvPr>
          <p:cNvSpPr txBox="1"/>
          <p:nvPr/>
        </p:nvSpPr>
        <p:spPr>
          <a:xfrm>
            <a:off x="4962525" y="3012282"/>
            <a:ext cx="682229"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3/mes</a:t>
            </a:r>
          </a:p>
          <a:p>
            <a:pPr algn="ctr">
              <a:defRPr/>
            </a:pPr>
            <a:endParaRPr lang="es-ES" sz="600" b="1" dirty="0">
              <a:solidFill>
                <a:schemeClr val="tx1">
                  <a:lumMod val="65000"/>
                  <a:lumOff val="35000"/>
                </a:schemeClr>
              </a:solidFill>
            </a:endParaRPr>
          </a:p>
          <a:p>
            <a:pPr algn="ctr">
              <a:defRPr/>
            </a:pPr>
            <a:r>
              <a:rPr lang="es-ES" sz="600" b="1" dirty="0">
                <a:solidFill>
                  <a:schemeClr val="tx1">
                    <a:lumMod val="65000"/>
                    <a:lumOff val="35000"/>
                  </a:schemeClr>
                </a:solidFill>
              </a:rPr>
              <a:t>3/mes</a:t>
            </a:r>
          </a:p>
          <a:p>
            <a:pPr algn="ctr">
              <a:defRPr/>
            </a:pPr>
            <a:endParaRPr lang="es-ES" sz="600" b="1"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p:txBody>
      </p:sp>
      <p:pic>
        <p:nvPicPr>
          <p:cNvPr id="48" name="Gráfico 54" descr="Correo electrónico">
            <a:extLst>
              <a:ext uri="{FF2B5EF4-FFF2-40B4-BE49-F238E27FC236}">
                <a16:creationId xmlns:a16="http://schemas.microsoft.com/office/drawing/2014/main" id="{4F0C6483-A344-4C26-9128-0C6E42BCA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879" y="2921794"/>
            <a:ext cx="226219"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áfico 55" descr="Teléfono">
            <a:extLst>
              <a:ext uri="{FF2B5EF4-FFF2-40B4-BE49-F238E27FC236}">
                <a16:creationId xmlns:a16="http://schemas.microsoft.com/office/drawing/2014/main" id="{6698F772-3793-46B8-AF11-9A4BEA58D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369" y="2333626"/>
            <a:ext cx="191691"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riángulo isósceles 49">
            <a:extLst>
              <a:ext uri="{FF2B5EF4-FFF2-40B4-BE49-F238E27FC236}">
                <a16:creationId xmlns:a16="http://schemas.microsoft.com/office/drawing/2014/main" id="{0B1D2914-08EE-4617-8D6B-EF7C90A669CF}"/>
              </a:ext>
            </a:extLst>
          </p:cNvPr>
          <p:cNvSpPr/>
          <p:nvPr/>
        </p:nvSpPr>
        <p:spPr>
          <a:xfrm rot="10800000">
            <a:off x="6011467" y="1545432"/>
            <a:ext cx="135731" cy="121444"/>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51" name="CuadroTexto 62">
            <a:extLst>
              <a:ext uri="{FF2B5EF4-FFF2-40B4-BE49-F238E27FC236}">
                <a16:creationId xmlns:a16="http://schemas.microsoft.com/office/drawing/2014/main" id="{2BE16C55-D598-4159-80DA-3E8C2472DCBA}"/>
              </a:ext>
            </a:extLst>
          </p:cNvPr>
          <p:cNvSpPr txBox="1"/>
          <p:nvPr/>
        </p:nvSpPr>
        <p:spPr>
          <a:xfrm>
            <a:off x="5847160" y="1352550"/>
            <a:ext cx="472678"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dirty="0">
                <a:solidFill>
                  <a:schemeClr val="tx1">
                    <a:lumMod val="65000"/>
                    <a:lumOff val="35000"/>
                  </a:schemeClr>
                </a:solidFill>
              </a:rPr>
              <a:t>46-70 </a:t>
            </a:r>
            <a:r>
              <a:rPr lang="es-ES" sz="600" dirty="0" err="1">
                <a:solidFill>
                  <a:schemeClr val="tx1">
                    <a:lumMod val="65000"/>
                    <a:lumOff val="35000"/>
                  </a:schemeClr>
                </a:solidFill>
              </a:rPr>
              <a:t>Dias</a:t>
            </a:r>
            <a:endParaRPr lang="es-ES" sz="600" dirty="0">
              <a:solidFill>
                <a:schemeClr val="tx1">
                  <a:lumMod val="65000"/>
                  <a:lumOff val="35000"/>
                </a:schemeClr>
              </a:solidFill>
            </a:endParaRPr>
          </a:p>
        </p:txBody>
      </p:sp>
      <p:sp>
        <p:nvSpPr>
          <p:cNvPr id="52" name="CuadroTexto 63">
            <a:extLst>
              <a:ext uri="{FF2B5EF4-FFF2-40B4-BE49-F238E27FC236}">
                <a16:creationId xmlns:a16="http://schemas.microsoft.com/office/drawing/2014/main" id="{6F8A2EB6-5976-453C-AA73-13D7236F3CBE}"/>
              </a:ext>
            </a:extLst>
          </p:cNvPr>
          <p:cNvSpPr txBox="1"/>
          <p:nvPr/>
        </p:nvSpPr>
        <p:spPr>
          <a:xfrm>
            <a:off x="5848350" y="1760935"/>
            <a:ext cx="682229" cy="531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a:solidFill>
                  <a:schemeClr val="tx1">
                    <a:lumMod val="65000"/>
                    <a:lumOff val="35000"/>
                  </a:schemeClr>
                </a:solidFill>
              </a:rPr>
              <a:t>12</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b="1">
                <a:solidFill>
                  <a:schemeClr val="tx1">
                    <a:lumMod val="65000"/>
                    <a:lumOff val="35000"/>
                  </a:schemeClr>
                </a:solidFill>
              </a:rPr>
              <a:t>8</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a:solidFill>
                  <a:schemeClr val="tx1">
                    <a:lumMod val="65000"/>
                    <a:lumOff val="35000"/>
                  </a:schemeClr>
                </a:solidFill>
              </a:rPr>
              <a:t>Carta Tipo 1</a:t>
            </a:r>
          </a:p>
        </p:txBody>
      </p:sp>
      <p:sp>
        <p:nvSpPr>
          <p:cNvPr id="53" name="CuadroTexto 65">
            <a:extLst>
              <a:ext uri="{FF2B5EF4-FFF2-40B4-BE49-F238E27FC236}">
                <a16:creationId xmlns:a16="http://schemas.microsoft.com/office/drawing/2014/main" id="{493E255B-9E11-459B-B862-BC053DB64208}"/>
              </a:ext>
            </a:extLst>
          </p:cNvPr>
          <p:cNvSpPr txBox="1"/>
          <p:nvPr/>
        </p:nvSpPr>
        <p:spPr>
          <a:xfrm>
            <a:off x="5838825" y="3013473"/>
            <a:ext cx="732235"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3 </a:t>
            </a:r>
            <a:r>
              <a:rPr lang="es-ES" sz="600" b="1" dirty="0" err="1">
                <a:solidFill>
                  <a:schemeClr val="tx1">
                    <a:lumMod val="65000"/>
                    <a:lumOff val="35000"/>
                  </a:schemeClr>
                </a:solidFill>
              </a:rPr>
              <a:t>Msjes</a:t>
            </a:r>
            <a:r>
              <a:rPr lang="es-ES" sz="600" b="1" dirty="0">
                <a:solidFill>
                  <a:schemeClr val="tx1">
                    <a:lumMod val="65000"/>
                    <a:lumOff val="35000"/>
                  </a:schemeClr>
                </a:solidFill>
              </a:rPr>
              <a:t>/mes</a:t>
            </a:r>
          </a:p>
          <a:p>
            <a:pPr algn="ctr">
              <a:defRPr/>
            </a:pPr>
            <a:endParaRPr lang="es-ES" sz="600" b="1" dirty="0">
              <a:solidFill>
                <a:schemeClr val="tx1">
                  <a:lumMod val="65000"/>
                  <a:lumOff val="35000"/>
                </a:schemeClr>
              </a:solidFill>
            </a:endParaRPr>
          </a:p>
          <a:p>
            <a:pPr algn="ctr">
              <a:defRPr/>
            </a:pPr>
            <a:r>
              <a:rPr lang="es-ES" sz="600" b="1" dirty="0">
                <a:solidFill>
                  <a:schemeClr val="tx1">
                    <a:lumMod val="65000"/>
                    <a:lumOff val="35000"/>
                  </a:schemeClr>
                </a:solidFill>
              </a:rPr>
              <a:t>    Importancia pago</a:t>
            </a:r>
          </a:p>
          <a:p>
            <a:pPr algn="ctr">
              <a:defRPr/>
            </a:pPr>
            <a:endParaRPr lang="es-ES" sz="600" b="1"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p:txBody>
      </p:sp>
      <p:pic>
        <p:nvPicPr>
          <p:cNvPr id="54" name="Gráfico 66" descr="Teléfono">
            <a:extLst>
              <a:ext uri="{FF2B5EF4-FFF2-40B4-BE49-F238E27FC236}">
                <a16:creationId xmlns:a16="http://schemas.microsoft.com/office/drawing/2014/main" id="{A1ADF49E-78C0-43F0-B695-3C07268EC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485" y="1702594"/>
            <a:ext cx="191690"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áfico 67" descr="Chat">
            <a:extLst>
              <a:ext uri="{FF2B5EF4-FFF2-40B4-BE49-F238E27FC236}">
                <a16:creationId xmlns:a16="http://schemas.microsoft.com/office/drawing/2014/main" id="{0738E0BE-ADD4-43E3-A834-431BDA796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532" y="1896667"/>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Gráfico 69" descr="Abrir sobre">
            <a:extLst>
              <a:ext uri="{FF2B5EF4-FFF2-40B4-BE49-F238E27FC236}">
                <a16:creationId xmlns:a16="http://schemas.microsoft.com/office/drawing/2014/main" id="{F2815039-7B2F-4A4D-B9DB-B088E2B54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107" y="2096691"/>
            <a:ext cx="178594"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CuadroTexto 70">
            <a:extLst>
              <a:ext uri="{FF2B5EF4-FFF2-40B4-BE49-F238E27FC236}">
                <a16:creationId xmlns:a16="http://schemas.microsoft.com/office/drawing/2014/main" id="{C3F06E59-BBEB-4510-B628-9B76AD122C16}"/>
              </a:ext>
            </a:extLst>
          </p:cNvPr>
          <p:cNvSpPr txBox="1"/>
          <p:nvPr/>
        </p:nvSpPr>
        <p:spPr>
          <a:xfrm>
            <a:off x="5825729" y="2369344"/>
            <a:ext cx="682228" cy="531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a:solidFill>
                  <a:schemeClr val="tx1">
                    <a:lumMod val="65000"/>
                    <a:lumOff val="35000"/>
                  </a:schemeClr>
                </a:solidFill>
              </a:rPr>
              <a:t>8</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b="1">
                <a:solidFill>
                  <a:schemeClr val="tx1">
                    <a:lumMod val="65000"/>
                    <a:lumOff val="35000"/>
                  </a:schemeClr>
                </a:solidFill>
              </a:rPr>
              <a:t>6</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a:solidFill>
                  <a:schemeClr val="tx1">
                    <a:lumMod val="65000"/>
                    <a:lumOff val="35000"/>
                  </a:schemeClr>
                </a:solidFill>
              </a:rPr>
              <a:t>Carta Tipo 1</a:t>
            </a:r>
          </a:p>
        </p:txBody>
      </p:sp>
      <p:pic>
        <p:nvPicPr>
          <p:cNvPr id="60" name="Gráfico 71" descr="Teléfono">
            <a:extLst>
              <a:ext uri="{FF2B5EF4-FFF2-40B4-BE49-F238E27FC236}">
                <a16:creationId xmlns:a16="http://schemas.microsoft.com/office/drawing/2014/main" id="{926B39E8-DBE8-4078-8EB4-CB726D07B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2311004"/>
            <a:ext cx="191691"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Gráfico 72" descr="Chat">
            <a:extLst>
              <a:ext uri="{FF2B5EF4-FFF2-40B4-BE49-F238E27FC236}">
                <a16:creationId xmlns:a16="http://schemas.microsoft.com/office/drawing/2014/main" id="{B2635C4B-5A0A-4DF9-B703-00EC089F2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23" y="2505076"/>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ráfico 73" descr="Abrir sobre">
            <a:extLst>
              <a:ext uri="{FF2B5EF4-FFF2-40B4-BE49-F238E27FC236}">
                <a16:creationId xmlns:a16="http://schemas.microsoft.com/office/drawing/2014/main" id="{5C0DC4E0-9DF0-494E-84EB-E5CC71D695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391" y="2705100"/>
            <a:ext cx="178594"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ráfico 74" descr="Teléfono">
            <a:extLst>
              <a:ext uri="{FF2B5EF4-FFF2-40B4-BE49-F238E27FC236}">
                <a16:creationId xmlns:a16="http://schemas.microsoft.com/office/drawing/2014/main" id="{604853A4-A8F9-402E-9DB1-F6E688CE1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229" y="3186113"/>
            <a:ext cx="191690"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Gráfico 76" descr="Apretón de manos">
            <a:extLst>
              <a:ext uri="{FF2B5EF4-FFF2-40B4-BE49-F238E27FC236}">
                <a16:creationId xmlns:a16="http://schemas.microsoft.com/office/drawing/2014/main" id="{1C8B7F12-0242-4B17-9766-578638E28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529" y="3162300"/>
            <a:ext cx="23693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ráfico 77" descr="Chat">
            <a:extLst>
              <a:ext uri="{FF2B5EF4-FFF2-40B4-BE49-F238E27FC236}">
                <a16:creationId xmlns:a16="http://schemas.microsoft.com/office/drawing/2014/main" id="{994B4767-0A06-4A2E-B00C-C933300C0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1" y="2976563"/>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riángulo isósceles 65">
            <a:extLst>
              <a:ext uri="{FF2B5EF4-FFF2-40B4-BE49-F238E27FC236}">
                <a16:creationId xmlns:a16="http://schemas.microsoft.com/office/drawing/2014/main" id="{81431EA0-FD83-49E1-8695-C05B27EBED2B}"/>
              </a:ext>
            </a:extLst>
          </p:cNvPr>
          <p:cNvSpPr/>
          <p:nvPr/>
        </p:nvSpPr>
        <p:spPr>
          <a:xfrm rot="10800000">
            <a:off x="6841332" y="1559719"/>
            <a:ext cx="135731" cy="121444"/>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s-ES" sz="825">
              <a:solidFill>
                <a:schemeClr val="tx1">
                  <a:lumMod val="65000"/>
                  <a:lumOff val="35000"/>
                </a:schemeClr>
              </a:solidFill>
            </a:endParaRPr>
          </a:p>
        </p:txBody>
      </p:sp>
      <p:sp>
        <p:nvSpPr>
          <p:cNvPr id="68" name="CuadroTexto 79">
            <a:extLst>
              <a:ext uri="{FF2B5EF4-FFF2-40B4-BE49-F238E27FC236}">
                <a16:creationId xmlns:a16="http://schemas.microsoft.com/office/drawing/2014/main" id="{B683AF23-E477-4A5E-B1C2-FCF5B135DFED}"/>
              </a:ext>
            </a:extLst>
          </p:cNvPr>
          <p:cNvSpPr txBox="1"/>
          <p:nvPr/>
        </p:nvSpPr>
        <p:spPr>
          <a:xfrm>
            <a:off x="6677025" y="1366838"/>
            <a:ext cx="472679" cy="178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a:solidFill>
                  <a:schemeClr val="tx1">
                    <a:lumMod val="65000"/>
                    <a:lumOff val="35000"/>
                  </a:schemeClr>
                </a:solidFill>
              </a:rPr>
              <a:t>&gt; 70 Dias</a:t>
            </a:r>
          </a:p>
        </p:txBody>
      </p:sp>
      <p:sp>
        <p:nvSpPr>
          <p:cNvPr id="69" name="CuadroTexto 80">
            <a:extLst>
              <a:ext uri="{FF2B5EF4-FFF2-40B4-BE49-F238E27FC236}">
                <a16:creationId xmlns:a16="http://schemas.microsoft.com/office/drawing/2014/main" id="{CFB10101-A79C-4769-BB1B-4651B5F41AD9}"/>
              </a:ext>
            </a:extLst>
          </p:cNvPr>
          <p:cNvSpPr txBox="1"/>
          <p:nvPr/>
        </p:nvSpPr>
        <p:spPr>
          <a:xfrm>
            <a:off x="6671072" y="1747838"/>
            <a:ext cx="732234" cy="531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a:solidFill>
                  <a:schemeClr val="tx1">
                    <a:lumMod val="65000"/>
                    <a:lumOff val="35000"/>
                  </a:schemeClr>
                </a:solidFill>
              </a:rPr>
              <a:t>16</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b="1">
                <a:solidFill>
                  <a:schemeClr val="tx1">
                    <a:lumMod val="65000"/>
                    <a:lumOff val="35000"/>
                  </a:schemeClr>
                </a:solidFill>
              </a:rPr>
              <a:t>10</a:t>
            </a:r>
            <a:r>
              <a:rPr lang="es-ES" sz="600">
                <a:solidFill>
                  <a:schemeClr val="tx1">
                    <a:lumMod val="65000"/>
                    <a:lumOff val="35000"/>
                  </a:schemeClr>
                </a:solidFill>
              </a:rPr>
              <a:t>/mes</a:t>
            </a:r>
          </a:p>
          <a:p>
            <a:pPr algn="ctr">
              <a:defRPr/>
            </a:pPr>
            <a:endParaRPr lang="es-ES" sz="600">
              <a:solidFill>
                <a:schemeClr val="tx1">
                  <a:lumMod val="65000"/>
                  <a:lumOff val="35000"/>
                </a:schemeClr>
              </a:solidFill>
            </a:endParaRPr>
          </a:p>
          <a:p>
            <a:pPr algn="ctr">
              <a:defRPr/>
            </a:pPr>
            <a:r>
              <a:rPr lang="es-ES" sz="600">
                <a:solidFill>
                  <a:schemeClr val="tx1">
                    <a:lumMod val="65000"/>
                    <a:lumOff val="35000"/>
                  </a:schemeClr>
                </a:solidFill>
              </a:rPr>
              <a:t>Carta Tipo 2</a:t>
            </a:r>
          </a:p>
        </p:txBody>
      </p:sp>
      <p:sp>
        <p:nvSpPr>
          <p:cNvPr id="70" name="CuadroTexto 81">
            <a:extLst>
              <a:ext uri="{FF2B5EF4-FFF2-40B4-BE49-F238E27FC236}">
                <a16:creationId xmlns:a16="http://schemas.microsoft.com/office/drawing/2014/main" id="{ABC65B71-77BE-49B1-AED2-4B617992683A}"/>
              </a:ext>
            </a:extLst>
          </p:cNvPr>
          <p:cNvSpPr txBox="1"/>
          <p:nvPr/>
        </p:nvSpPr>
        <p:spPr>
          <a:xfrm>
            <a:off x="6661547" y="3020617"/>
            <a:ext cx="732234" cy="364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6/mes</a:t>
            </a:r>
          </a:p>
          <a:p>
            <a:pPr algn="ctr">
              <a:defRPr/>
            </a:pPr>
            <a:endParaRPr lang="es-ES" sz="600" b="1" dirty="0">
              <a:solidFill>
                <a:schemeClr val="tx1">
                  <a:lumMod val="65000"/>
                  <a:lumOff val="35000"/>
                </a:schemeClr>
              </a:solidFill>
            </a:endParaRPr>
          </a:p>
          <a:p>
            <a:pPr algn="ctr">
              <a:defRPr/>
            </a:pPr>
            <a:endParaRPr lang="es-ES" sz="600" b="1" dirty="0">
              <a:solidFill>
                <a:schemeClr val="tx1">
                  <a:lumMod val="65000"/>
                  <a:lumOff val="35000"/>
                </a:schemeClr>
              </a:solidFill>
            </a:endParaRPr>
          </a:p>
          <a:p>
            <a:pPr algn="ctr">
              <a:defRPr/>
            </a:pPr>
            <a:r>
              <a:rPr lang="es-ES" sz="600" b="1" dirty="0">
                <a:solidFill>
                  <a:schemeClr val="tx1">
                    <a:lumMod val="65000"/>
                    <a:lumOff val="35000"/>
                  </a:schemeClr>
                </a:solidFill>
              </a:rPr>
              <a:t>6/mes</a:t>
            </a:r>
          </a:p>
          <a:p>
            <a:pPr algn="ctr">
              <a:defRPr/>
            </a:pPr>
            <a:r>
              <a:rPr lang="es-ES" sz="600" b="1" dirty="0">
                <a:solidFill>
                  <a:schemeClr val="tx1">
                    <a:lumMod val="65000"/>
                    <a:lumOff val="35000"/>
                  </a:schemeClr>
                </a:solidFill>
              </a:rPr>
              <a:t>    </a:t>
            </a: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a:p>
            <a:pPr algn="ctr">
              <a:defRPr/>
            </a:pPr>
            <a:endParaRPr lang="es-ES" sz="600" dirty="0">
              <a:solidFill>
                <a:schemeClr val="tx1">
                  <a:lumMod val="65000"/>
                  <a:lumOff val="35000"/>
                </a:schemeClr>
              </a:solidFill>
            </a:endParaRPr>
          </a:p>
        </p:txBody>
      </p:sp>
      <p:sp>
        <p:nvSpPr>
          <p:cNvPr id="71" name="CuadroTexto 82">
            <a:extLst>
              <a:ext uri="{FF2B5EF4-FFF2-40B4-BE49-F238E27FC236}">
                <a16:creationId xmlns:a16="http://schemas.microsoft.com/office/drawing/2014/main" id="{9B7D9496-6A12-4AE1-B8ED-9FBBF47FDB16}"/>
              </a:ext>
            </a:extLst>
          </p:cNvPr>
          <p:cNvSpPr txBox="1"/>
          <p:nvPr/>
        </p:nvSpPr>
        <p:spPr>
          <a:xfrm>
            <a:off x="6648450" y="2376488"/>
            <a:ext cx="750094" cy="531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S" sz="600" b="1" dirty="0">
                <a:solidFill>
                  <a:schemeClr val="tx1">
                    <a:lumMod val="65000"/>
                    <a:lumOff val="35000"/>
                  </a:schemeClr>
                </a:solidFill>
              </a:rPr>
              <a:t>10</a:t>
            </a:r>
            <a:r>
              <a:rPr lang="es-ES" sz="600" dirty="0">
                <a:solidFill>
                  <a:schemeClr val="tx1">
                    <a:lumMod val="65000"/>
                    <a:lumOff val="35000"/>
                  </a:schemeClr>
                </a:solidFill>
              </a:rPr>
              <a:t>/mes</a:t>
            </a:r>
          </a:p>
          <a:p>
            <a:pPr algn="ctr">
              <a:defRPr/>
            </a:pPr>
            <a:endParaRPr lang="es-ES" sz="600" dirty="0">
              <a:solidFill>
                <a:schemeClr val="tx1">
                  <a:lumMod val="65000"/>
                  <a:lumOff val="35000"/>
                </a:schemeClr>
              </a:solidFill>
            </a:endParaRPr>
          </a:p>
          <a:p>
            <a:pPr algn="ctr">
              <a:defRPr/>
            </a:pPr>
            <a:r>
              <a:rPr lang="es-ES" sz="600" dirty="0">
                <a:solidFill>
                  <a:schemeClr val="tx1">
                    <a:lumMod val="65000"/>
                    <a:lumOff val="35000"/>
                  </a:schemeClr>
                </a:solidFill>
              </a:rPr>
              <a:t>Carta Tipo 2</a:t>
            </a:r>
          </a:p>
        </p:txBody>
      </p:sp>
      <p:pic>
        <p:nvPicPr>
          <p:cNvPr id="72" name="Gráfico 83" descr="Teléfono">
            <a:extLst>
              <a:ext uri="{FF2B5EF4-FFF2-40B4-BE49-F238E27FC236}">
                <a16:creationId xmlns:a16="http://schemas.microsoft.com/office/drawing/2014/main" id="{C1C36404-5859-44C4-B972-CBAA2EC2D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019" y="1685926"/>
            <a:ext cx="191691"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Gráfico 89" descr="Voz">
            <a:extLst>
              <a:ext uri="{FF2B5EF4-FFF2-40B4-BE49-F238E27FC236}">
                <a16:creationId xmlns:a16="http://schemas.microsoft.com/office/drawing/2014/main" id="{42E00608-D75F-4EB6-B9F4-9D3DC3DE7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942" y="2974182"/>
            <a:ext cx="202406"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Gráfico 92" descr="Abrir sobre">
            <a:extLst>
              <a:ext uri="{FF2B5EF4-FFF2-40B4-BE49-F238E27FC236}">
                <a16:creationId xmlns:a16="http://schemas.microsoft.com/office/drawing/2014/main" id="{4A0A288E-74FC-49BA-8808-7D08574E5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1782" y="2091929"/>
            <a:ext cx="178594"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Gráfico 94" descr="Cara enfadada sin relleno">
            <a:extLst>
              <a:ext uri="{FF2B5EF4-FFF2-40B4-BE49-F238E27FC236}">
                <a16:creationId xmlns:a16="http://schemas.microsoft.com/office/drawing/2014/main" id="{ABD07E3F-EC12-495C-9178-F22D2A8DA2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7798" y="1733550"/>
            <a:ext cx="197644" cy="19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Gráfico 96" descr="Advertencia">
            <a:extLst>
              <a:ext uri="{FF2B5EF4-FFF2-40B4-BE49-F238E27FC236}">
                <a16:creationId xmlns:a16="http://schemas.microsoft.com/office/drawing/2014/main" id="{6B090941-DADC-4B88-8930-FCC8BEAFB2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8753" y="1927622"/>
            <a:ext cx="1571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Gráfico 97" descr="Teléfono">
            <a:extLst>
              <a:ext uri="{FF2B5EF4-FFF2-40B4-BE49-F238E27FC236}">
                <a16:creationId xmlns:a16="http://schemas.microsoft.com/office/drawing/2014/main" id="{73628A22-B7E9-49A0-AB32-8E3A9AF6B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8" y="2336007"/>
            <a:ext cx="191691"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Gráfico 99" descr="Abrir sobre">
            <a:extLst>
              <a:ext uri="{FF2B5EF4-FFF2-40B4-BE49-F238E27FC236}">
                <a16:creationId xmlns:a16="http://schemas.microsoft.com/office/drawing/2014/main" id="{CC49A14B-1E75-474A-AC0D-3DE43B444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354" y="2551510"/>
            <a:ext cx="178594"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Gráfico 100" descr="Advertencia">
            <a:extLst>
              <a:ext uri="{FF2B5EF4-FFF2-40B4-BE49-F238E27FC236}">
                <a16:creationId xmlns:a16="http://schemas.microsoft.com/office/drawing/2014/main" id="{F28F645E-0756-4118-953E-A9979E766A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8753" y="2437210"/>
            <a:ext cx="1571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Gráfico 102" descr="Centro de llamadas">
            <a:extLst>
              <a:ext uri="{FF2B5EF4-FFF2-40B4-BE49-F238E27FC236}">
                <a16:creationId xmlns:a16="http://schemas.microsoft.com/office/drawing/2014/main" id="{16FC6A54-84F8-4432-8B34-8C5DE8671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4398" y="2953942"/>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Gráfico 103" descr="Chat">
            <a:extLst>
              <a:ext uri="{FF2B5EF4-FFF2-40B4-BE49-F238E27FC236}">
                <a16:creationId xmlns:a16="http://schemas.microsoft.com/office/drawing/2014/main" id="{2FD4FE84-3994-4812-BA3D-C9C6A2A78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829" y="1890713"/>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Gráfico 104" descr="Chat">
            <a:extLst>
              <a:ext uri="{FF2B5EF4-FFF2-40B4-BE49-F238E27FC236}">
                <a16:creationId xmlns:a16="http://schemas.microsoft.com/office/drawing/2014/main" id="{C26E5F53-A526-4C29-A06D-438EEE450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685" y="3234929"/>
            <a:ext cx="211931"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Gráfico 106" descr="Bocadillo de pensamiento">
            <a:extLst>
              <a:ext uri="{FF2B5EF4-FFF2-40B4-BE49-F238E27FC236}">
                <a16:creationId xmlns:a16="http://schemas.microsoft.com/office/drawing/2014/main" id="{D01A2C78-753C-4B8F-A57A-41BEE3B0CB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6810" y="1672829"/>
            <a:ext cx="186928"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Gráfico 107" descr="Bocadillo de pensamiento">
            <a:extLst>
              <a:ext uri="{FF2B5EF4-FFF2-40B4-BE49-F238E27FC236}">
                <a16:creationId xmlns:a16="http://schemas.microsoft.com/office/drawing/2014/main" id="{EABA274B-9BA5-4472-83BF-39C2633218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4269" y="1700212"/>
            <a:ext cx="186929"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Gráfico 108" descr="Bocadillo de pensamiento">
            <a:extLst>
              <a:ext uri="{FF2B5EF4-FFF2-40B4-BE49-F238E27FC236}">
                <a16:creationId xmlns:a16="http://schemas.microsoft.com/office/drawing/2014/main" id="{03EE4519-9F50-4D71-BF1D-E98CCCEDEC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6269" y="1721644"/>
            <a:ext cx="186929"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Gráfico 109" descr="Voz">
            <a:extLst>
              <a:ext uri="{FF2B5EF4-FFF2-40B4-BE49-F238E27FC236}">
                <a16:creationId xmlns:a16="http://schemas.microsoft.com/office/drawing/2014/main" id="{42986105-7810-413A-9065-C3F19FA4B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0654" y="2324101"/>
            <a:ext cx="183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Gráfico 110" descr="Voz">
            <a:extLst>
              <a:ext uri="{FF2B5EF4-FFF2-40B4-BE49-F238E27FC236}">
                <a16:creationId xmlns:a16="http://schemas.microsoft.com/office/drawing/2014/main" id="{7201331A-659F-4FBC-AD74-2B312BA7F9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8594" y="2319338"/>
            <a:ext cx="183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Gráfico 111" descr="Voz">
            <a:extLst>
              <a:ext uri="{FF2B5EF4-FFF2-40B4-BE49-F238E27FC236}">
                <a16:creationId xmlns:a16="http://schemas.microsoft.com/office/drawing/2014/main" id="{BBCB8982-F5D5-418D-8CC2-7F02F53DC7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3035" y="1704975"/>
            <a:ext cx="183356"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Gráfico 112" descr="Voz">
            <a:extLst>
              <a:ext uri="{FF2B5EF4-FFF2-40B4-BE49-F238E27FC236}">
                <a16:creationId xmlns:a16="http://schemas.microsoft.com/office/drawing/2014/main" id="{04551CFB-FE3F-4EFA-816E-A27772ADD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0032" y="1725217"/>
            <a:ext cx="183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Conector recto 89">
            <a:extLst>
              <a:ext uri="{FF2B5EF4-FFF2-40B4-BE49-F238E27FC236}">
                <a16:creationId xmlns:a16="http://schemas.microsoft.com/office/drawing/2014/main" id="{71467AAB-1612-4044-9A4D-9C9A6068867B}"/>
              </a:ext>
            </a:extLst>
          </p:cNvPr>
          <p:cNvCxnSpPr/>
          <p:nvPr/>
        </p:nvCxnSpPr>
        <p:spPr>
          <a:xfrm>
            <a:off x="4743450" y="1303735"/>
            <a:ext cx="0" cy="2274094"/>
          </a:xfrm>
          <a:prstGeom prst="line">
            <a:avLst/>
          </a:prstGeom>
          <a:ln>
            <a:solidFill>
              <a:srgbClr val="002060"/>
            </a:solidFill>
            <a:prstDash val="dash"/>
          </a:ln>
        </p:spPr>
        <p:style>
          <a:lnRef idx="3">
            <a:schemeClr val="dk1"/>
          </a:lnRef>
          <a:fillRef idx="0">
            <a:schemeClr val="dk1"/>
          </a:fillRef>
          <a:effectRef idx="2">
            <a:schemeClr val="dk1"/>
          </a:effectRef>
          <a:fontRef idx="minor">
            <a:schemeClr val="tx1"/>
          </a:fontRef>
        </p:style>
      </p:cxnSp>
      <p:cxnSp>
        <p:nvCxnSpPr>
          <p:cNvPr id="91" name="Conector recto 90">
            <a:extLst>
              <a:ext uri="{FF2B5EF4-FFF2-40B4-BE49-F238E27FC236}">
                <a16:creationId xmlns:a16="http://schemas.microsoft.com/office/drawing/2014/main" id="{B5358545-FC55-46D3-BC21-B9AE16117E8A}"/>
              </a:ext>
            </a:extLst>
          </p:cNvPr>
          <p:cNvCxnSpPr/>
          <p:nvPr/>
        </p:nvCxnSpPr>
        <p:spPr>
          <a:xfrm>
            <a:off x="5606654" y="1291829"/>
            <a:ext cx="19050" cy="2269331"/>
          </a:xfrm>
          <a:prstGeom prst="line">
            <a:avLst/>
          </a:prstGeom>
          <a:ln>
            <a:solidFill>
              <a:schemeClr val="accent2"/>
            </a:solidFill>
            <a:prstDash val="dash"/>
          </a:ln>
        </p:spPr>
        <p:style>
          <a:lnRef idx="3">
            <a:schemeClr val="dk1"/>
          </a:lnRef>
          <a:fillRef idx="0">
            <a:schemeClr val="dk1"/>
          </a:fillRef>
          <a:effectRef idx="2">
            <a:schemeClr val="dk1"/>
          </a:effectRef>
          <a:fontRef idx="minor">
            <a:schemeClr val="tx1"/>
          </a:fontRef>
        </p:style>
      </p:cxnSp>
      <p:cxnSp>
        <p:nvCxnSpPr>
          <p:cNvPr id="92" name="Conector recto 91">
            <a:extLst>
              <a:ext uri="{FF2B5EF4-FFF2-40B4-BE49-F238E27FC236}">
                <a16:creationId xmlns:a16="http://schemas.microsoft.com/office/drawing/2014/main" id="{52D54620-5639-492C-96BC-0672FDABFD38}"/>
              </a:ext>
            </a:extLst>
          </p:cNvPr>
          <p:cNvCxnSpPr>
            <a:cxnSpLocks/>
          </p:cNvCxnSpPr>
          <p:nvPr/>
        </p:nvCxnSpPr>
        <p:spPr>
          <a:xfrm>
            <a:off x="6457950" y="1297782"/>
            <a:ext cx="10716" cy="2231231"/>
          </a:xfrm>
          <a:prstGeom prst="line">
            <a:avLst/>
          </a:prstGeom>
          <a:ln>
            <a:solidFill>
              <a:schemeClr val="accent2"/>
            </a:solidFill>
            <a:prstDash val="dash"/>
          </a:ln>
        </p:spPr>
        <p:style>
          <a:lnRef idx="3">
            <a:schemeClr val="dk1"/>
          </a:lnRef>
          <a:fillRef idx="0">
            <a:schemeClr val="dk1"/>
          </a:fillRef>
          <a:effectRef idx="2">
            <a:schemeClr val="dk1"/>
          </a:effectRef>
          <a:fontRef idx="minor">
            <a:schemeClr val="tx1"/>
          </a:fontRef>
        </p:style>
      </p:cxnSp>
      <p:cxnSp>
        <p:nvCxnSpPr>
          <p:cNvPr id="93" name="Conector recto 92">
            <a:extLst>
              <a:ext uri="{FF2B5EF4-FFF2-40B4-BE49-F238E27FC236}">
                <a16:creationId xmlns:a16="http://schemas.microsoft.com/office/drawing/2014/main" id="{99CC3E19-2075-435E-BF43-D5C9E59B5CA4}"/>
              </a:ext>
            </a:extLst>
          </p:cNvPr>
          <p:cNvCxnSpPr/>
          <p:nvPr/>
        </p:nvCxnSpPr>
        <p:spPr>
          <a:xfrm>
            <a:off x="1600200" y="1291828"/>
            <a:ext cx="892969" cy="375047"/>
          </a:xfrm>
          <a:prstGeom prst="line">
            <a:avLst/>
          </a:prstGeom>
        </p:spPr>
        <p:style>
          <a:lnRef idx="1">
            <a:schemeClr val="dk1"/>
          </a:lnRef>
          <a:fillRef idx="0">
            <a:schemeClr val="dk1"/>
          </a:fillRef>
          <a:effectRef idx="0">
            <a:schemeClr val="dk1"/>
          </a:effectRef>
          <a:fontRef idx="minor">
            <a:schemeClr val="tx1"/>
          </a:fontRef>
        </p:style>
      </p:cxnSp>
      <p:cxnSp>
        <p:nvCxnSpPr>
          <p:cNvPr id="94" name="Conector recto 93">
            <a:extLst>
              <a:ext uri="{FF2B5EF4-FFF2-40B4-BE49-F238E27FC236}">
                <a16:creationId xmlns:a16="http://schemas.microsoft.com/office/drawing/2014/main" id="{E8CF7481-1FDC-4B3A-8EE7-91037A0E4BE6}"/>
              </a:ext>
            </a:extLst>
          </p:cNvPr>
          <p:cNvCxnSpPr>
            <a:cxnSpLocks/>
          </p:cNvCxnSpPr>
          <p:nvPr/>
        </p:nvCxnSpPr>
        <p:spPr>
          <a:xfrm>
            <a:off x="3951685" y="1285875"/>
            <a:ext cx="15478" cy="2243138"/>
          </a:xfrm>
          <a:prstGeom prst="line">
            <a:avLst/>
          </a:prstGeom>
          <a:ln>
            <a:solidFill>
              <a:schemeClr val="accent3">
                <a:lumMod val="60000"/>
                <a:lumOff val="40000"/>
              </a:schemeClr>
            </a:solidFill>
            <a:prstDash val="dash"/>
          </a:ln>
        </p:spPr>
        <p:style>
          <a:lnRef idx="3">
            <a:schemeClr val="dk1"/>
          </a:lnRef>
          <a:fillRef idx="0">
            <a:schemeClr val="dk1"/>
          </a:fillRef>
          <a:effectRef idx="2">
            <a:schemeClr val="dk1"/>
          </a:effectRef>
          <a:fontRef idx="minor">
            <a:schemeClr val="tx1"/>
          </a:fontRef>
        </p:style>
      </p:cxnSp>
      <p:cxnSp>
        <p:nvCxnSpPr>
          <p:cNvPr id="95" name="Conector recto 94">
            <a:extLst>
              <a:ext uri="{FF2B5EF4-FFF2-40B4-BE49-F238E27FC236}">
                <a16:creationId xmlns:a16="http://schemas.microsoft.com/office/drawing/2014/main" id="{4560CE48-09B0-4899-B770-A5B04859D25F}"/>
              </a:ext>
            </a:extLst>
          </p:cNvPr>
          <p:cNvCxnSpPr/>
          <p:nvPr/>
        </p:nvCxnSpPr>
        <p:spPr>
          <a:xfrm>
            <a:off x="3284935" y="1291829"/>
            <a:ext cx="8334" cy="2276475"/>
          </a:xfrm>
          <a:prstGeom prst="line">
            <a:avLst/>
          </a:prstGeom>
          <a:ln>
            <a:solidFill>
              <a:schemeClr val="accent3">
                <a:lumMod val="60000"/>
                <a:lumOff val="40000"/>
              </a:schemeClr>
            </a:solidFill>
            <a:prstDash val="dash"/>
          </a:ln>
        </p:spPr>
        <p:style>
          <a:lnRef idx="3">
            <a:schemeClr val="dk1"/>
          </a:lnRef>
          <a:fillRef idx="0">
            <a:schemeClr val="dk1"/>
          </a:fillRef>
          <a:effectRef idx="2">
            <a:schemeClr val="dk1"/>
          </a:effectRef>
          <a:fontRef idx="minor">
            <a:schemeClr val="tx1"/>
          </a:fontRef>
        </p:style>
      </p:cxnSp>
      <p:sp>
        <p:nvSpPr>
          <p:cNvPr id="96" name="Rectángulo 95">
            <a:extLst>
              <a:ext uri="{FF2B5EF4-FFF2-40B4-BE49-F238E27FC236}">
                <a16:creationId xmlns:a16="http://schemas.microsoft.com/office/drawing/2014/main" id="{C1DD56EA-41F5-49F5-96A1-6EE4D97DDBF4}"/>
              </a:ext>
            </a:extLst>
          </p:cNvPr>
          <p:cNvSpPr/>
          <p:nvPr/>
        </p:nvSpPr>
        <p:spPr>
          <a:xfrm>
            <a:off x="2499122" y="1077516"/>
            <a:ext cx="2232422" cy="160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825" dirty="0">
                <a:solidFill>
                  <a:schemeClr val="tx1">
                    <a:lumMod val="65000"/>
                    <a:lumOff val="35000"/>
                  </a:schemeClr>
                </a:solidFill>
              </a:rPr>
              <a:t>GESTÍON PREVENTIVA (PROACTIVA)</a:t>
            </a:r>
          </a:p>
        </p:txBody>
      </p:sp>
      <p:sp>
        <p:nvSpPr>
          <p:cNvPr id="97" name="Rectángulo 96">
            <a:extLst>
              <a:ext uri="{FF2B5EF4-FFF2-40B4-BE49-F238E27FC236}">
                <a16:creationId xmlns:a16="http://schemas.microsoft.com/office/drawing/2014/main" id="{CD062384-E285-48DD-BDE9-BD5289595250}"/>
              </a:ext>
            </a:extLst>
          </p:cNvPr>
          <p:cNvSpPr/>
          <p:nvPr/>
        </p:nvSpPr>
        <p:spPr>
          <a:xfrm>
            <a:off x="4756548" y="1072754"/>
            <a:ext cx="2487215" cy="1607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ES" sz="825" dirty="0">
                <a:solidFill>
                  <a:schemeClr val="tx1">
                    <a:lumMod val="65000"/>
                    <a:lumOff val="35000"/>
                  </a:schemeClr>
                </a:solidFill>
              </a:rPr>
              <a:t>GESTÍON POR MORA (REACTIVA)</a:t>
            </a:r>
          </a:p>
        </p:txBody>
      </p:sp>
      <p:cxnSp>
        <p:nvCxnSpPr>
          <p:cNvPr id="98" name="Conector recto 97">
            <a:extLst>
              <a:ext uri="{FF2B5EF4-FFF2-40B4-BE49-F238E27FC236}">
                <a16:creationId xmlns:a16="http://schemas.microsoft.com/office/drawing/2014/main" id="{5D6E6F44-0F27-4CA2-97BD-FCC95A89B67A}"/>
              </a:ext>
            </a:extLst>
          </p:cNvPr>
          <p:cNvCxnSpPr/>
          <p:nvPr/>
        </p:nvCxnSpPr>
        <p:spPr>
          <a:xfrm flipV="1">
            <a:off x="1550194" y="2271712"/>
            <a:ext cx="5817394" cy="15479"/>
          </a:xfrm>
          <a:prstGeom prst="line">
            <a:avLst/>
          </a:prstGeom>
        </p:spPr>
        <p:style>
          <a:lnRef idx="1">
            <a:schemeClr val="dk1"/>
          </a:lnRef>
          <a:fillRef idx="0">
            <a:schemeClr val="dk1"/>
          </a:fillRef>
          <a:effectRef idx="0">
            <a:schemeClr val="dk1"/>
          </a:effectRef>
          <a:fontRef idx="minor">
            <a:schemeClr val="tx1"/>
          </a:fontRef>
        </p:style>
      </p:cxnSp>
      <p:cxnSp>
        <p:nvCxnSpPr>
          <p:cNvPr id="99" name="Conector recto 98">
            <a:extLst>
              <a:ext uri="{FF2B5EF4-FFF2-40B4-BE49-F238E27FC236}">
                <a16:creationId xmlns:a16="http://schemas.microsoft.com/office/drawing/2014/main" id="{2B93746A-2BCC-48AB-9C4A-2C2DF6138632}"/>
              </a:ext>
            </a:extLst>
          </p:cNvPr>
          <p:cNvCxnSpPr/>
          <p:nvPr/>
        </p:nvCxnSpPr>
        <p:spPr>
          <a:xfrm flipV="1">
            <a:off x="1559719" y="2846785"/>
            <a:ext cx="5818585" cy="15478"/>
          </a:xfrm>
          <a:prstGeom prst="line">
            <a:avLst/>
          </a:prstGeom>
        </p:spPr>
        <p:style>
          <a:lnRef idx="1">
            <a:schemeClr val="dk1"/>
          </a:lnRef>
          <a:fillRef idx="0">
            <a:schemeClr val="dk1"/>
          </a:fillRef>
          <a:effectRef idx="0">
            <a:schemeClr val="dk1"/>
          </a:effectRef>
          <a:fontRef idx="minor">
            <a:schemeClr val="tx1"/>
          </a:fontRef>
        </p:style>
      </p:cxnSp>
      <p:sp>
        <p:nvSpPr>
          <p:cNvPr id="101" name="CuadroTexto 18">
            <a:extLst>
              <a:ext uri="{FF2B5EF4-FFF2-40B4-BE49-F238E27FC236}">
                <a16:creationId xmlns:a16="http://schemas.microsoft.com/office/drawing/2014/main" id="{CA138C2D-56ED-4657-ACBE-2B61426F2AAF}"/>
              </a:ext>
            </a:extLst>
          </p:cNvPr>
          <p:cNvSpPr txBox="1">
            <a:spLocks noChangeArrowheads="1"/>
          </p:cNvSpPr>
          <p:nvPr/>
        </p:nvSpPr>
        <p:spPr bwMode="auto">
          <a:xfrm>
            <a:off x="1121569" y="3554016"/>
            <a:ext cx="1733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ES" sz="600">
                <a:solidFill>
                  <a:schemeClr val="tx1">
                    <a:lumMod val="65000"/>
                    <a:lumOff val="35000"/>
                  </a:schemeClr>
                </a:solidFill>
                <a:latin typeface="+mn-lt"/>
              </a:rPr>
              <a:t>*F.V: Fecha de vencimiento Facturas</a:t>
            </a:r>
            <a:endParaRPr lang="es-ES" altLang="es-ES" sz="600">
              <a:solidFill>
                <a:schemeClr val="tx1">
                  <a:lumMod val="65000"/>
                  <a:lumOff val="35000"/>
                </a:schemeClr>
              </a:solidFill>
              <a:latin typeface="+mn-lt"/>
            </a:endParaRPr>
          </a:p>
        </p:txBody>
      </p:sp>
      <p:cxnSp>
        <p:nvCxnSpPr>
          <p:cNvPr id="102" name="Conector recto 101">
            <a:extLst>
              <a:ext uri="{FF2B5EF4-FFF2-40B4-BE49-F238E27FC236}">
                <a16:creationId xmlns:a16="http://schemas.microsoft.com/office/drawing/2014/main" id="{21E63AE3-2E76-4E05-8F9E-F3A45C207D64}"/>
              </a:ext>
            </a:extLst>
          </p:cNvPr>
          <p:cNvCxnSpPr/>
          <p:nvPr/>
        </p:nvCxnSpPr>
        <p:spPr>
          <a:xfrm flipV="1">
            <a:off x="1545432" y="3523060"/>
            <a:ext cx="5817394" cy="15478"/>
          </a:xfrm>
          <a:prstGeom prst="line">
            <a:avLst/>
          </a:prstGeom>
        </p:spPr>
        <p:style>
          <a:lnRef idx="1">
            <a:schemeClr val="dk1"/>
          </a:lnRef>
          <a:fillRef idx="0">
            <a:schemeClr val="dk1"/>
          </a:fillRef>
          <a:effectRef idx="0">
            <a:schemeClr val="dk1"/>
          </a:effectRef>
          <a:fontRef idx="minor">
            <a:schemeClr val="tx1"/>
          </a:fontRef>
        </p:style>
      </p:cxnSp>
      <p:cxnSp>
        <p:nvCxnSpPr>
          <p:cNvPr id="103" name="Conector: angular 102">
            <a:extLst>
              <a:ext uri="{FF2B5EF4-FFF2-40B4-BE49-F238E27FC236}">
                <a16:creationId xmlns:a16="http://schemas.microsoft.com/office/drawing/2014/main" id="{5E5C896D-2768-456A-965D-F80A613183B4}"/>
              </a:ext>
            </a:extLst>
          </p:cNvPr>
          <p:cNvCxnSpPr>
            <a:cxnSpLocks/>
          </p:cNvCxnSpPr>
          <p:nvPr/>
        </p:nvCxnSpPr>
        <p:spPr>
          <a:xfrm>
            <a:off x="4500562" y="2537222"/>
            <a:ext cx="1729979" cy="11632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Rectángulo: esquinas redondeadas 103">
            <a:extLst>
              <a:ext uri="{FF2B5EF4-FFF2-40B4-BE49-F238E27FC236}">
                <a16:creationId xmlns:a16="http://schemas.microsoft.com/office/drawing/2014/main" id="{C8494B65-A740-4D6D-AA55-4195F6A01775}"/>
              </a:ext>
            </a:extLst>
          </p:cNvPr>
          <p:cNvSpPr/>
          <p:nvPr/>
        </p:nvSpPr>
        <p:spPr>
          <a:xfrm>
            <a:off x="5638800" y="3665935"/>
            <a:ext cx="1182291" cy="339328"/>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900" dirty="0">
                <a:solidFill>
                  <a:schemeClr val="tx1">
                    <a:lumMod val="65000"/>
                    <a:lumOff val="35000"/>
                  </a:schemeClr>
                </a:solidFill>
              </a:rPr>
              <a:t>Revisión opciones plazos preferentes</a:t>
            </a:r>
            <a:endParaRPr lang="es-ES" sz="900" dirty="0">
              <a:solidFill>
                <a:schemeClr val="tx1">
                  <a:lumMod val="65000"/>
                  <a:lumOff val="35000"/>
                </a:schemeClr>
              </a:solidFill>
            </a:endParaRPr>
          </a:p>
        </p:txBody>
      </p:sp>
      <p:sp>
        <p:nvSpPr>
          <p:cNvPr id="105" name="Rectángulo: esquinas redondeadas 104">
            <a:extLst>
              <a:ext uri="{FF2B5EF4-FFF2-40B4-BE49-F238E27FC236}">
                <a16:creationId xmlns:a16="http://schemas.microsoft.com/office/drawing/2014/main" id="{858519BD-EFC7-4376-9A98-7F96EF3256EC}"/>
              </a:ext>
            </a:extLst>
          </p:cNvPr>
          <p:cNvSpPr/>
          <p:nvPr/>
        </p:nvSpPr>
        <p:spPr>
          <a:xfrm>
            <a:off x="5644754" y="4149329"/>
            <a:ext cx="1183481" cy="339328"/>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900" dirty="0">
                <a:solidFill>
                  <a:schemeClr val="tx1">
                    <a:lumMod val="65000"/>
                    <a:lumOff val="35000"/>
                  </a:schemeClr>
                </a:solidFill>
              </a:rPr>
              <a:t>Revisión opciones plazos preferentes</a:t>
            </a:r>
            <a:endParaRPr lang="es-ES" sz="900" dirty="0">
              <a:solidFill>
                <a:schemeClr val="tx1">
                  <a:lumMod val="65000"/>
                  <a:lumOff val="35000"/>
                </a:schemeClr>
              </a:solidFill>
            </a:endParaRPr>
          </a:p>
        </p:txBody>
      </p:sp>
      <p:cxnSp>
        <p:nvCxnSpPr>
          <p:cNvPr id="106" name="Conector: angular 105">
            <a:extLst>
              <a:ext uri="{FF2B5EF4-FFF2-40B4-BE49-F238E27FC236}">
                <a16:creationId xmlns:a16="http://schemas.microsoft.com/office/drawing/2014/main" id="{AE473CC4-11C5-464B-925F-5FC5528078CE}"/>
              </a:ext>
            </a:extLst>
          </p:cNvPr>
          <p:cNvCxnSpPr>
            <a:cxnSpLocks/>
            <a:endCxn id="105" idx="1"/>
          </p:cNvCxnSpPr>
          <p:nvPr/>
        </p:nvCxnSpPr>
        <p:spPr>
          <a:xfrm>
            <a:off x="3504010" y="2745582"/>
            <a:ext cx="2140744" cy="1574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ítulo 1">
            <a:extLst>
              <a:ext uri="{FF2B5EF4-FFF2-40B4-BE49-F238E27FC236}">
                <a16:creationId xmlns:a16="http://schemas.microsoft.com/office/drawing/2014/main" id="{EECFF3B0-E48B-45CB-B946-4871BE091DDC}"/>
              </a:ext>
            </a:extLst>
          </p:cNvPr>
          <p:cNvSpPr txBox="1">
            <a:spLocks/>
          </p:cNvSpPr>
          <p:nvPr/>
        </p:nvSpPr>
        <p:spPr bwMode="auto">
          <a:xfrm>
            <a:off x="1331119" y="3938588"/>
            <a:ext cx="2749154" cy="5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marL="192881" indent="-192881" defTabSz="256732">
              <a:lnSpc>
                <a:spcPct val="90000"/>
              </a:lnSpc>
              <a:spcAft>
                <a:spcPct val="10000"/>
              </a:spcAft>
              <a:buFont typeface="Wingdings" panose="05000000000000000000" pitchFamily="2" charset="2"/>
              <a:buChar char="ü"/>
              <a:defRPr/>
            </a:pPr>
            <a:r>
              <a:rPr lang="es-ES" altLang="es-ES" sz="1294" b="1" dirty="0">
                <a:solidFill>
                  <a:schemeClr val="tx1">
                    <a:lumMod val="50000"/>
                    <a:lumOff val="50000"/>
                  </a:schemeClr>
                </a:solidFill>
                <a:latin typeface="+mn-lt"/>
              </a:rPr>
              <a:t>Incremento de ventas</a:t>
            </a:r>
          </a:p>
          <a:p>
            <a:pPr marL="192881" indent="-192881" defTabSz="256732">
              <a:lnSpc>
                <a:spcPct val="90000"/>
              </a:lnSpc>
              <a:spcAft>
                <a:spcPct val="10000"/>
              </a:spcAft>
              <a:buFont typeface="Wingdings" panose="05000000000000000000" pitchFamily="2" charset="2"/>
              <a:buChar char="ü"/>
              <a:defRPr/>
            </a:pPr>
            <a:r>
              <a:rPr lang="es-CO" altLang="es-ES" sz="1294" dirty="0">
                <a:solidFill>
                  <a:schemeClr val="tx1">
                    <a:lumMod val="50000"/>
                    <a:lumOff val="50000"/>
                  </a:schemeClr>
                </a:solidFill>
                <a:latin typeface="+mn-lt"/>
              </a:rPr>
              <a:t>A</a:t>
            </a:r>
            <a:r>
              <a:rPr lang="es-ES" altLang="es-ES" sz="1294" dirty="0">
                <a:solidFill>
                  <a:schemeClr val="tx1">
                    <a:lumMod val="50000"/>
                    <a:lumOff val="50000"/>
                  </a:schemeClr>
                </a:solidFill>
                <a:latin typeface="+mn-lt"/>
              </a:rPr>
              <a:t>umento de cupos</a:t>
            </a:r>
          </a:p>
          <a:p>
            <a:pPr marL="192881" indent="-192881" defTabSz="256732">
              <a:lnSpc>
                <a:spcPct val="90000"/>
              </a:lnSpc>
              <a:spcAft>
                <a:spcPct val="10000"/>
              </a:spcAft>
              <a:buFont typeface="Wingdings" panose="05000000000000000000" pitchFamily="2" charset="2"/>
              <a:buChar char="ü"/>
              <a:defRPr/>
            </a:pPr>
            <a:r>
              <a:rPr lang="es-CO" altLang="es-ES" sz="1294" dirty="0">
                <a:solidFill>
                  <a:schemeClr val="tx1">
                    <a:lumMod val="50000"/>
                    <a:lumOff val="50000"/>
                  </a:schemeClr>
                </a:solidFill>
                <a:latin typeface="+mn-lt"/>
              </a:rPr>
              <a:t>A</a:t>
            </a:r>
            <a:r>
              <a:rPr lang="es-ES" altLang="es-ES" sz="1294" dirty="0">
                <a:solidFill>
                  <a:schemeClr val="tx1">
                    <a:lumMod val="50000"/>
                    <a:lumOff val="50000"/>
                  </a:schemeClr>
                </a:solidFill>
                <a:latin typeface="+mn-lt"/>
              </a:rPr>
              <a:t>mpliación portafolio</a:t>
            </a:r>
          </a:p>
          <a:p>
            <a:pPr marL="192881" indent="-192881" defTabSz="256732">
              <a:lnSpc>
                <a:spcPct val="90000"/>
              </a:lnSpc>
              <a:spcAft>
                <a:spcPct val="10000"/>
              </a:spcAft>
              <a:buFont typeface="Wingdings" panose="05000000000000000000" pitchFamily="2" charset="2"/>
              <a:buChar char="ü"/>
              <a:defRPr/>
            </a:pPr>
            <a:r>
              <a:rPr lang="es-CO" altLang="es-ES" sz="1294" dirty="0">
                <a:solidFill>
                  <a:schemeClr val="tx1">
                    <a:lumMod val="50000"/>
                    <a:lumOff val="50000"/>
                  </a:schemeClr>
                </a:solidFill>
                <a:latin typeface="+mn-lt"/>
              </a:rPr>
              <a:t>M</a:t>
            </a:r>
            <a:r>
              <a:rPr lang="es-ES" altLang="es-ES" sz="1294" dirty="0">
                <a:solidFill>
                  <a:schemeClr val="tx1">
                    <a:lumMod val="50000"/>
                    <a:lumOff val="50000"/>
                  </a:schemeClr>
                </a:solidFill>
                <a:latin typeface="+mn-lt"/>
              </a:rPr>
              <a:t>ayor tiempo en hacer crecer su negocio con los buenos clientes</a:t>
            </a:r>
          </a:p>
          <a:p>
            <a:pPr marL="192881" indent="-192881" defTabSz="256732">
              <a:lnSpc>
                <a:spcPct val="90000"/>
              </a:lnSpc>
              <a:spcAft>
                <a:spcPct val="10000"/>
              </a:spcAft>
              <a:buFont typeface="Wingdings" panose="05000000000000000000" pitchFamily="2" charset="2"/>
              <a:buChar char="ü"/>
              <a:defRPr/>
            </a:pPr>
            <a:endParaRPr lang="es-CO" altLang="es-ES" sz="1294" b="1" dirty="0">
              <a:solidFill>
                <a:schemeClr val="tx1">
                  <a:lumMod val="50000"/>
                  <a:lumOff val="50000"/>
                </a:schemeClr>
              </a:solidFill>
              <a:latin typeface="+mn-lt"/>
            </a:endParaRPr>
          </a:p>
          <a:p>
            <a:pPr defTabSz="256732">
              <a:lnSpc>
                <a:spcPct val="90000"/>
              </a:lnSpc>
              <a:spcAft>
                <a:spcPct val="10000"/>
              </a:spcAft>
              <a:defRPr/>
            </a:pPr>
            <a:endParaRPr lang="es-ES" altLang="es-ES" sz="1294" b="1" dirty="0">
              <a:solidFill>
                <a:schemeClr val="tx1">
                  <a:lumMod val="50000"/>
                  <a:lumOff val="50000"/>
                </a:schemeClr>
              </a:solidFill>
              <a:latin typeface="+mn-lt"/>
            </a:endParaRPr>
          </a:p>
        </p:txBody>
      </p:sp>
      <p:sp>
        <p:nvSpPr>
          <p:cNvPr id="109" name="Rectángulo: esquinas redondeadas 108">
            <a:extLst>
              <a:ext uri="{FF2B5EF4-FFF2-40B4-BE49-F238E27FC236}">
                <a16:creationId xmlns:a16="http://schemas.microsoft.com/office/drawing/2014/main" id="{D252A9D8-F69C-408B-8CDE-3A685A0E3D98}"/>
              </a:ext>
            </a:extLst>
          </p:cNvPr>
          <p:cNvSpPr/>
          <p:nvPr/>
        </p:nvSpPr>
        <p:spPr>
          <a:xfrm>
            <a:off x="2503885" y="2883694"/>
            <a:ext cx="2059781" cy="66436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a:solidFill>
                <a:schemeClr val="tx1">
                  <a:lumMod val="65000"/>
                  <a:lumOff val="35000"/>
                </a:schemeClr>
              </a:solidFill>
            </a:endParaRPr>
          </a:p>
        </p:txBody>
      </p:sp>
      <p:sp>
        <p:nvSpPr>
          <p:cNvPr id="114" name="Rectangle 28">
            <a:extLst>
              <a:ext uri="{FF2B5EF4-FFF2-40B4-BE49-F238E27FC236}">
                <a16:creationId xmlns:a16="http://schemas.microsoft.com/office/drawing/2014/main" id="{08731A63-853E-4C81-AE55-1C62C6F34106}"/>
              </a:ext>
            </a:extLst>
          </p:cNvPr>
          <p:cNvSpPr/>
          <p:nvPr/>
        </p:nvSpPr>
        <p:spPr>
          <a:xfrm>
            <a:off x="591355" y="4664566"/>
            <a:ext cx="13691" cy="472617"/>
          </a:xfrm>
          <a:prstGeom prst="rect">
            <a:avLst/>
          </a:prstGeom>
          <a:solidFill>
            <a:srgbClr val="EA76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8240" rtl="0" eaLnBrk="1" fontAlgn="auto" latinLnBrk="0" hangingPunct="1">
              <a:lnSpc>
                <a:spcPct val="100000"/>
              </a:lnSpc>
              <a:spcBef>
                <a:spcPts val="0"/>
              </a:spcBef>
              <a:spcAft>
                <a:spcPts val="0"/>
              </a:spcAft>
              <a:buClrTx/>
              <a:buSzTx/>
              <a:buFontTx/>
              <a:buNone/>
              <a:tabLst/>
              <a:defRPr/>
            </a:pPr>
            <a:endParaRPr kumimoji="0" lang="en-US" sz="1613" b="0" i="0" u="none" strike="noStrike" kern="1200" cap="none" spc="0" normalizeH="0" baseline="0" noProof="0">
              <a:ln>
                <a:noFill/>
              </a:ln>
              <a:solidFill>
                <a:srgbClr val="EA761B"/>
              </a:solidFill>
              <a:effectLst/>
              <a:uLnTx/>
              <a:uFillTx/>
              <a:ea typeface="+mn-ea"/>
              <a:cs typeface="+mn-cs"/>
            </a:endParaRPr>
          </a:p>
        </p:txBody>
      </p:sp>
      <p:pic>
        <p:nvPicPr>
          <p:cNvPr id="115" name="Gráfico 114" descr="Tienda">
            <a:extLst>
              <a:ext uri="{FF2B5EF4-FFF2-40B4-BE49-F238E27FC236}">
                <a16:creationId xmlns:a16="http://schemas.microsoft.com/office/drawing/2014/main" id="{83838ADA-9422-48E0-8F05-41E77F6F0A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06219" y="1825826"/>
            <a:ext cx="342895" cy="342895"/>
          </a:xfrm>
          <a:prstGeom prst="rect">
            <a:avLst/>
          </a:prstGeom>
        </p:spPr>
      </p:pic>
      <p:pic>
        <p:nvPicPr>
          <p:cNvPr id="116" name="Gráfico 115" descr="Tienda">
            <a:extLst>
              <a:ext uri="{FF2B5EF4-FFF2-40B4-BE49-F238E27FC236}">
                <a16:creationId xmlns:a16="http://schemas.microsoft.com/office/drawing/2014/main" id="{0DE6AA1F-E41C-4E2B-8A07-55F0D190739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00263" y="2425344"/>
            <a:ext cx="342895" cy="342895"/>
          </a:xfrm>
          <a:prstGeom prst="rect">
            <a:avLst/>
          </a:prstGeom>
        </p:spPr>
      </p:pic>
      <p:pic>
        <p:nvPicPr>
          <p:cNvPr id="117" name="Gráfico 116" descr="Tienda">
            <a:extLst>
              <a:ext uri="{FF2B5EF4-FFF2-40B4-BE49-F238E27FC236}">
                <a16:creationId xmlns:a16="http://schemas.microsoft.com/office/drawing/2014/main" id="{603FD85F-DBC3-4B3F-A1F9-AE90EA74CB8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106219" y="3009950"/>
            <a:ext cx="342895" cy="342895"/>
          </a:xfrm>
          <a:prstGeom prst="rect">
            <a:avLst/>
          </a:prstGeom>
        </p:spPr>
      </p:pic>
      <p:cxnSp>
        <p:nvCxnSpPr>
          <p:cNvPr id="4" name="Conector recto de flecha 3">
            <a:extLst>
              <a:ext uri="{FF2B5EF4-FFF2-40B4-BE49-F238E27FC236}">
                <a16:creationId xmlns:a16="http://schemas.microsoft.com/office/drawing/2014/main" id="{84771AB2-9295-4BE3-9A1A-5371E77E3895}"/>
              </a:ext>
            </a:extLst>
          </p:cNvPr>
          <p:cNvCxnSpPr/>
          <p:nvPr/>
        </p:nvCxnSpPr>
        <p:spPr>
          <a:xfrm flipH="1">
            <a:off x="2900363" y="3577829"/>
            <a:ext cx="292893" cy="257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5C914B01-6381-4264-A19A-18B9F4DDEA35}"/>
              </a:ext>
            </a:extLst>
          </p:cNvPr>
          <p:cNvCxnSpPr/>
          <p:nvPr/>
        </p:nvCxnSpPr>
        <p:spPr>
          <a:xfrm>
            <a:off x="1077516" y="3955555"/>
            <a:ext cx="0" cy="99459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88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1">
            <a:extLst>
              <a:ext uri="{FF2B5EF4-FFF2-40B4-BE49-F238E27FC236}">
                <a16:creationId xmlns:a16="http://schemas.microsoft.com/office/drawing/2014/main" id="{A34724A1-8145-4E8C-98EB-996ABB4C2E13}"/>
              </a:ext>
            </a:extLst>
          </p:cNvPr>
          <p:cNvSpPr>
            <a:spLocks noGrp="1"/>
          </p:cNvSpPr>
          <p:nvPr>
            <p:ph type="title"/>
          </p:nvPr>
        </p:nvSpPr>
        <p:spPr>
          <a:xfrm>
            <a:off x="181610" y="232561"/>
            <a:ext cx="8539480" cy="556110"/>
          </a:xfrm>
        </p:spPr>
        <p:txBody>
          <a:bodyPr/>
          <a:lstStyle/>
          <a:p>
            <a:r>
              <a:rPr lang="es-ES" sz="2400" dirty="0">
                <a:solidFill>
                  <a:prstClr val="black"/>
                </a:solidFill>
                <a:latin typeface="+mn-lt"/>
                <a:ea typeface="Geneva" pitchFamily="123" charset="-128"/>
                <a:cs typeface="+mn-cs"/>
              </a:rPr>
              <a:t>Conclusiones</a:t>
            </a:r>
          </a:p>
        </p:txBody>
      </p:sp>
      <p:grpSp>
        <p:nvGrpSpPr>
          <p:cNvPr id="43" name="Agrupar 13">
            <a:extLst>
              <a:ext uri="{FF2B5EF4-FFF2-40B4-BE49-F238E27FC236}">
                <a16:creationId xmlns:a16="http://schemas.microsoft.com/office/drawing/2014/main" id="{99D236D0-F480-43B5-97CF-CF2E012EF180}"/>
              </a:ext>
            </a:extLst>
          </p:cNvPr>
          <p:cNvGrpSpPr/>
          <p:nvPr/>
        </p:nvGrpSpPr>
        <p:grpSpPr>
          <a:xfrm>
            <a:off x="233680" y="836830"/>
            <a:ext cx="1380103" cy="1426310"/>
            <a:chOff x="6818985" y="723466"/>
            <a:chExt cx="1960581" cy="2099232"/>
          </a:xfrm>
        </p:grpSpPr>
        <p:sp>
          <p:nvSpPr>
            <p:cNvPr id="44" name="Elipse 43">
              <a:extLst>
                <a:ext uri="{FF2B5EF4-FFF2-40B4-BE49-F238E27FC236}">
                  <a16:creationId xmlns:a16="http://schemas.microsoft.com/office/drawing/2014/main" id="{C026F2A3-1D7C-4B64-93C8-6A3F77FBE785}"/>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Incrementar  </a:t>
              </a:r>
              <a:r>
                <a:rPr lang="es-ES" sz="1200" b="1" dirty="0">
                  <a:solidFill>
                    <a:schemeClr val="bg1"/>
                  </a:solidFill>
                  <a:latin typeface="Arial" panose="020B0604020202020204" pitchFamily="34" charset="0"/>
                  <a:cs typeface="Arial" panose="020B0604020202020204" pitchFamily="34" charset="0"/>
                </a:rPr>
                <a:t>Ventas</a:t>
              </a:r>
            </a:p>
          </p:txBody>
        </p:sp>
        <p:sp>
          <p:nvSpPr>
            <p:cNvPr id="45" name="Elipse 44">
              <a:extLst>
                <a:ext uri="{FF2B5EF4-FFF2-40B4-BE49-F238E27FC236}">
                  <a16:creationId xmlns:a16="http://schemas.microsoft.com/office/drawing/2014/main" id="{B4A792DC-C480-47A5-BE13-53F99FD5EF5C}"/>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1</a:t>
              </a:r>
              <a:endParaRPr lang="es-ES" sz="1200" b="1" dirty="0">
                <a:solidFill>
                  <a:schemeClr val="bg1"/>
                </a:solidFill>
                <a:latin typeface="Arial" panose="020B0604020202020204" pitchFamily="34" charset="0"/>
                <a:cs typeface="Arial" panose="020B0604020202020204" pitchFamily="34" charset="0"/>
              </a:endParaRPr>
            </a:p>
          </p:txBody>
        </p:sp>
      </p:grpSp>
      <p:grpSp>
        <p:nvGrpSpPr>
          <p:cNvPr id="47" name="Agrupar 13">
            <a:extLst>
              <a:ext uri="{FF2B5EF4-FFF2-40B4-BE49-F238E27FC236}">
                <a16:creationId xmlns:a16="http://schemas.microsoft.com/office/drawing/2014/main" id="{FE78B592-E95F-4442-9987-53235606E364}"/>
              </a:ext>
            </a:extLst>
          </p:cNvPr>
          <p:cNvGrpSpPr/>
          <p:nvPr/>
        </p:nvGrpSpPr>
        <p:grpSpPr>
          <a:xfrm>
            <a:off x="177161" y="3195906"/>
            <a:ext cx="1380103" cy="1426310"/>
            <a:chOff x="6818985" y="723466"/>
            <a:chExt cx="1960581" cy="2099232"/>
          </a:xfrm>
        </p:grpSpPr>
        <p:sp>
          <p:nvSpPr>
            <p:cNvPr id="48" name="Elipse 47">
              <a:extLst>
                <a:ext uri="{FF2B5EF4-FFF2-40B4-BE49-F238E27FC236}">
                  <a16:creationId xmlns:a16="http://schemas.microsoft.com/office/drawing/2014/main" id="{943DB19B-A76F-4495-BD2B-ADE3A9F51F77}"/>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Disminuir  </a:t>
              </a:r>
              <a:r>
                <a:rPr lang="es-ES" sz="1200" b="1" dirty="0">
                  <a:solidFill>
                    <a:schemeClr val="bg1"/>
                  </a:solidFill>
                  <a:latin typeface="Arial" panose="020B0604020202020204" pitchFamily="34" charset="0"/>
                  <a:cs typeface="Arial" panose="020B0604020202020204" pitchFamily="34" charset="0"/>
                </a:rPr>
                <a:t>Pérdida</a:t>
              </a:r>
            </a:p>
          </p:txBody>
        </p:sp>
        <p:sp>
          <p:nvSpPr>
            <p:cNvPr id="49" name="Elipse 48">
              <a:extLst>
                <a:ext uri="{FF2B5EF4-FFF2-40B4-BE49-F238E27FC236}">
                  <a16:creationId xmlns:a16="http://schemas.microsoft.com/office/drawing/2014/main" id="{12856A84-4ED3-47B9-8385-50ED1BAAB02B}"/>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3</a:t>
              </a:r>
              <a:endParaRPr lang="es-ES" sz="1200" b="1" dirty="0">
                <a:solidFill>
                  <a:schemeClr val="bg1"/>
                </a:solidFill>
                <a:latin typeface="Arial" panose="020B0604020202020204" pitchFamily="34" charset="0"/>
                <a:cs typeface="Arial" panose="020B0604020202020204" pitchFamily="34" charset="0"/>
              </a:endParaRPr>
            </a:p>
          </p:txBody>
        </p:sp>
      </p:grpSp>
      <p:grpSp>
        <p:nvGrpSpPr>
          <p:cNvPr id="51" name="Agrupar 13">
            <a:extLst>
              <a:ext uri="{FF2B5EF4-FFF2-40B4-BE49-F238E27FC236}">
                <a16:creationId xmlns:a16="http://schemas.microsoft.com/office/drawing/2014/main" id="{0F694127-7696-4602-83D1-C370D3309E91}"/>
              </a:ext>
            </a:extLst>
          </p:cNvPr>
          <p:cNvGrpSpPr/>
          <p:nvPr/>
        </p:nvGrpSpPr>
        <p:grpSpPr>
          <a:xfrm>
            <a:off x="4798691" y="3195906"/>
            <a:ext cx="1380103" cy="1460600"/>
            <a:chOff x="6818985" y="723466"/>
            <a:chExt cx="1960581" cy="2149699"/>
          </a:xfrm>
        </p:grpSpPr>
        <p:sp>
          <p:nvSpPr>
            <p:cNvPr id="52" name="Elipse 51">
              <a:extLst>
                <a:ext uri="{FF2B5EF4-FFF2-40B4-BE49-F238E27FC236}">
                  <a16:creationId xmlns:a16="http://schemas.microsoft.com/office/drawing/2014/main" id="{E42396D4-DB6C-49D8-B60A-2424BAAD3EC5}"/>
                </a:ext>
              </a:extLst>
            </p:cNvPr>
            <p:cNvSpPr>
              <a:spLocks noChangeAspect="1"/>
            </p:cNvSpPr>
            <p:nvPr/>
          </p:nvSpPr>
          <p:spPr>
            <a:xfrm>
              <a:off x="6979566" y="1073165"/>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Tomar decisiones </a:t>
              </a:r>
              <a:r>
                <a:rPr lang="es-ES" sz="1200" b="1" dirty="0">
                  <a:solidFill>
                    <a:schemeClr val="bg1"/>
                  </a:solidFill>
                  <a:latin typeface="Arial" panose="020B0604020202020204" pitchFamily="34" charset="0"/>
                  <a:cs typeface="Arial" panose="020B0604020202020204" pitchFamily="34" charset="0"/>
                </a:rPr>
                <a:t>ágiles</a:t>
              </a:r>
              <a:r>
                <a:rPr lang="es-ES" sz="1200" dirty="0">
                  <a:solidFill>
                    <a:schemeClr val="bg1"/>
                  </a:solidFill>
                  <a:latin typeface="Arial" panose="020B0604020202020204" pitchFamily="34" charset="0"/>
                  <a:cs typeface="Arial" panose="020B0604020202020204" pitchFamily="34" charset="0"/>
                </a:rPr>
                <a:t> y </a:t>
              </a:r>
              <a:r>
                <a:rPr lang="es-ES" sz="1200" b="1" dirty="0">
                  <a:solidFill>
                    <a:schemeClr val="bg1"/>
                  </a:solidFill>
                  <a:latin typeface="Arial" panose="020B0604020202020204" pitchFamily="34" charset="0"/>
                  <a:cs typeface="Arial" panose="020B0604020202020204" pitchFamily="34" charset="0"/>
                </a:rPr>
                <a:t>objetivas</a:t>
              </a:r>
            </a:p>
          </p:txBody>
        </p:sp>
        <p:sp>
          <p:nvSpPr>
            <p:cNvPr id="54" name="Elipse 53">
              <a:extLst>
                <a:ext uri="{FF2B5EF4-FFF2-40B4-BE49-F238E27FC236}">
                  <a16:creationId xmlns:a16="http://schemas.microsoft.com/office/drawing/2014/main" id="{A94D13E3-441A-4921-9B80-21F5D64E2DD6}"/>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4</a:t>
              </a:r>
              <a:endParaRPr lang="es-ES" sz="1200" b="1" dirty="0">
                <a:solidFill>
                  <a:schemeClr val="bg1"/>
                </a:solidFill>
                <a:latin typeface="Arial" panose="020B0604020202020204" pitchFamily="34" charset="0"/>
                <a:cs typeface="Arial" panose="020B0604020202020204" pitchFamily="34" charset="0"/>
              </a:endParaRPr>
            </a:p>
          </p:txBody>
        </p:sp>
      </p:grpSp>
      <p:grpSp>
        <p:nvGrpSpPr>
          <p:cNvPr id="55" name="Agrupar 13">
            <a:extLst>
              <a:ext uri="{FF2B5EF4-FFF2-40B4-BE49-F238E27FC236}">
                <a16:creationId xmlns:a16="http://schemas.microsoft.com/office/drawing/2014/main" id="{07774E9C-AD43-4526-99A0-4FB835402DF1}"/>
              </a:ext>
            </a:extLst>
          </p:cNvPr>
          <p:cNvGrpSpPr/>
          <p:nvPr/>
        </p:nvGrpSpPr>
        <p:grpSpPr>
          <a:xfrm>
            <a:off x="4832349" y="834392"/>
            <a:ext cx="1380103" cy="1426310"/>
            <a:chOff x="6818985" y="723466"/>
            <a:chExt cx="1960581" cy="2099232"/>
          </a:xfrm>
        </p:grpSpPr>
        <p:sp>
          <p:nvSpPr>
            <p:cNvPr id="56" name="Elipse 55">
              <a:extLst>
                <a:ext uri="{FF2B5EF4-FFF2-40B4-BE49-F238E27FC236}">
                  <a16:creationId xmlns:a16="http://schemas.microsoft.com/office/drawing/2014/main" id="{9D3D63A0-F3CA-4F06-86C1-702F0EA5BF21}"/>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latin typeface="Arial" panose="020B0604020202020204" pitchFamily="34" charset="0"/>
                  <a:cs typeface="Arial" panose="020B0604020202020204" pitchFamily="34" charset="0"/>
                </a:rPr>
                <a:t>Automatizar procesos</a:t>
              </a:r>
            </a:p>
          </p:txBody>
        </p:sp>
        <p:sp>
          <p:nvSpPr>
            <p:cNvPr id="57" name="Elipse 56">
              <a:extLst>
                <a:ext uri="{FF2B5EF4-FFF2-40B4-BE49-F238E27FC236}">
                  <a16:creationId xmlns:a16="http://schemas.microsoft.com/office/drawing/2014/main" id="{CEC69B1D-55B3-4838-9514-CE8CB4F978D5}"/>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2</a:t>
              </a:r>
              <a:endParaRPr lang="es-ES" sz="1200" b="1" dirty="0">
                <a:solidFill>
                  <a:schemeClr val="bg1"/>
                </a:solidFill>
                <a:latin typeface="Arial" panose="020B0604020202020204" pitchFamily="34" charset="0"/>
                <a:cs typeface="Arial" panose="020B0604020202020204" pitchFamily="34" charset="0"/>
              </a:endParaRPr>
            </a:p>
          </p:txBody>
        </p:sp>
      </p:grpSp>
      <p:sp>
        <p:nvSpPr>
          <p:cNvPr id="19" name="Signo más 18">
            <a:extLst>
              <a:ext uri="{FF2B5EF4-FFF2-40B4-BE49-F238E27FC236}">
                <a16:creationId xmlns:a16="http://schemas.microsoft.com/office/drawing/2014/main" id="{6E02D326-58D2-42B3-B4BB-161E3521ED63}"/>
              </a:ext>
            </a:extLst>
          </p:cNvPr>
          <p:cNvSpPr/>
          <p:nvPr/>
        </p:nvSpPr>
        <p:spPr>
          <a:xfrm>
            <a:off x="2090221" y="1021342"/>
            <a:ext cx="308788" cy="342900"/>
          </a:xfrm>
          <a:prstGeom prst="mathPlus">
            <a:avLst>
              <a:gd name="adj1" fmla="val 14416"/>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0" name="Signo menos 19">
            <a:extLst>
              <a:ext uri="{FF2B5EF4-FFF2-40B4-BE49-F238E27FC236}">
                <a16:creationId xmlns:a16="http://schemas.microsoft.com/office/drawing/2014/main" id="{794677C4-77D9-4546-9E66-F016A507CCAF}"/>
              </a:ext>
            </a:extLst>
          </p:cNvPr>
          <p:cNvSpPr/>
          <p:nvPr/>
        </p:nvSpPr>
        <p:spPr>
          <a:xfrm>
            <a:off x="3374126" y="1152553"/>
            <a:ext cx="340742" cy="154621"/>
          </a:xfrm>
          <a:prstGeom prst="mathMinus">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Título 1">
            <a:extLst>
              <a:ext uri="{FF2B5EF4-FFF2-40B4-BE49-F238E27FC236}">
                <a16:creationId xmlns:a16="http://schemas.microsoft.com/office/drawing/2014/main" id="{7EF7A84B-9A06-421B-9B0A-F2116173268B}"/>
              </a:ext>
            </a:extLst>
          </p:cNvPr>
          <p:cNvSpPr txBox="1">
            <a:spLocks/>
          </p:cNvSpPr>
          <p:nvPr/>
        </p:nvSpPr>
        <p:spPr bwMode="auto">
          <a:xfrm>
            <a:off x="2514026" y="1058414"/>
            <a:ext cx="100401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b="1" dirty="0">
                <a:solidFill>
                  <a:prstClr val="black"/>
                </a:solidFill>
                <a:latin typeface="+mn-lt"/>
              </a:rPr>
              <a:t>Cupos</a:t>
            </a:r>
          </a:p>
        </p:txBody>
      </p:sp>
      <p:sp>
        <p:nvSpPr>
          <p:cNvPr id="22" name="Título 1">
            <a:extLst>
              <a:ext uri="{FF2B5EF4-FFF2-40B4-BE49-F238E27FC236}">
                <a16:creationId xmlns:a16="http://schemas.microsoft.com/office/drawing/2014/main" id="{FC63FF4A-6B37-43F4-B318-08BD1C93A593}"/>
              </a:ext>
            </a:extLst>
          </p:cNvPr>
          <p:cNvSpPr txBox="1">
            <a:spLocks/>
          </p:cNvSpPr>
          <p:nvPr/>
        </p:nvSpPr>
        <p:spPr bwMode="auto">
          <a:xfrm>
            <a:off x="3803617" y="1062952"/>
            <a:ext cx="100401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b="1" dirty="0">
                <a:solidFill>
                  <a:prstClr val="black"/>
                </a:solidFill>
                <a:latin typeface="+mn-lt"/>
              </a:rPr>
              <a:t>Riesgo</a:t>
            </a:r>
          </a:p>
        </p:txBody>
      </p:sp>
      <p:cxnSp>
        <p:nvCxnSpPr>
          <p:cNvPr id="24" name="Conector recto de flecha 23">
            <a:extLst>
              <a:ext uri="{FF2B5EF4-FFF2-40B4-BE49-F238E27FC236}">
                <a16:creationId xmlns:a16="http://schemas.microsoft.com/office/drawing/2014/main" id="{C3CE2388-2BA8-4224-AE4A-930AE91CC29E}"/>
              </a:ext>
            </a:extLst>
          </p:cNvPr>
          <p:cNvCxnSpPr/>
          <p:nvPr/>
        </p:nvCxnSpPr>
        <p:spPr>
          <a:xfrm flipV="1">
            <a:off x="1916531" y="1025881"/>
            <a:ext cx="0" cy="33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Picture 2" descr="Resultado de imagen para nuevos nichos">
            <a:extLst>
              <a:ext uri="{FF2B5EF4-FFF2-40B4-BE49-F238E27FC236}">
                <a16:creationId xmlns:a16="http://schemas.microsoft.com/office/drawing/2014/main" id="{14097B3A-EB13-4B85-AA07-5A8B0B466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315" y="1587077"/>
            <a:ext cx="1108012" cy="879374"/>
          </a:xfrm>
          <a:prstGeom prst="rect">
            <a:avLst/>
          </a:prstGeom>
          <a:noFill/>
          <a:extLst>
            <a:ext uri="{909E8E84-426E-40DD-AFC4-6F175D3DCCD1}">
              <a14:hiddenFill xmlns:a14="http://schemas.microsoft.com/office/drawing/2010/main">
                <a:solidFill>
                  <a:srgbClr val="FFFFFF"/>
                </a:solidFill>
              </a14:hiddenFill>
            </a:ext>
          </a:extLst>
        </p:spPr>
      </p:pic>
      <p:sp>
        <p:nvSpPr>
          <p:cNvPr id="26" name="Título 1">
            <a:extLst>
              <a:ext uri="{FF2B5EF4-FFF2-40B4-BE49-F238E27FC236}">
                <a16:creationId xmlns:a16="http://schemas.microsoft.com/office/drawing/2014/main" id="{43DDD43D-F98B-417A-A110-64986092A21F}"/>
              </a:ext>
            </a:extLst>
          </p:cNvPr>
          <p:cNvSpPr txBox="1">
            <a:spLocks/>
          </p:cNvSpPr>
          <p:nvPr/>
        </p:nvSpPr>
        <p:spPr bwMode="auto">
          <a:xfrm>
            <a:off x="2968177" y="1671056"/>
            <a:ext cx="19772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Calificación de clientes  inactivos</a:t>
            </a:r>
          </a:p>
        </p:txBody>
      </p:sp>
      <p:sp>
        <p:nvSpPr>
          <p:cNvPr id="27" name="Título 1">
            <a:extLst>
              <a:ext uri="{FF2B5EF4-FFF2-40B4-BE49-F238E27FC236}">
                <a16:creationId xmlns:a16="http://schemas.microsoft.com/office/drawing/2014/main" id="{81B60BD0-24CD-4FC2-BB73-B72DBAF2E0AB}"/>
              </a:ext>
            </a:extLst>
          </p:cNvPr>
          <p:cNvSpPr txBox="1">
            <a:spLocks/>
          </p:cNvSpPr>
          <p:nvPr/>
        </p:nvSpPr>
        <p:spPr bwMode="auto">
          <a:xfrm>
            <a:off x="6325489" y="1058413"/>
            <a:ext cx="19772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Preaprobados </a:t>
            </a:r>
          </a:p>
        </p:txBody>
      </p:sp>
      <p:sp>
        <p:nvSpPr>
          <p:cNvPr id="28" name="Título 1">
            <a:extLst>
              <a:ext uri="{FF2B5EF4-FFF2-40B4-BE49-F238E27FC236}">
                <a16:creationId xmlns:a16="http://schemas.microsoft.com/office/drawing/2014/main" id="{82BCF046-3F70-4C36-8BE6-E3EE66166A81}"/>
              </a:ext>
            </a:extLst>
          </p:cNvPr>
          <p:cNvSpPr txBox="1">
            <a:spLocks/>
          </p:cNvSpPr>
          <p:nvPr/>
        </p:nvSpPr>
        <p:spPr bwMode="auto">
          <a:xfrm>
            <a:off x="6325489" y="1443911"/>
            <a:ext cx="2056210" cy="46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Aprobaciones automáticas </a:t>
            </a:r>
          </a:p>
        </p:txBody>
      </p:sp>
      <p:pic>
        <p:nvPicPr>
          <p:cNvPr id="2050" name="Picture 2" descr="Resultado de imagen para workflow">
            <a:extLst>
              <a:ext uri="{FF2B5EF4-FFF2-40B4-BE49-F238E27FC236}">
                <a16:creationId xmlns:a16="http://schemas.microsoft.com/office/drawing/2014/main" id="{CB9C907D-B8F6-49EA-BD0C-990688C17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453" y="1327419"/>
            <a:ext cx="1298532" cy="736416"/>
          </a:xfrm>
          <a:prstGeom prst="rect">
            <a:avLst/>
          </a:prstGeom>
          <a:noFill/>
          <a:extLst>
            <a:ext uri="{909E8E84-426E-40DD-AFC4-6F175D3DCCD1}">
              <a14:hiddenFill xmlns:a14="http://schemas.microsoft.com/office/drawing/2010/main">
                <a:solidFill>
                  <a:srgbClr val="FFFFFF"/>
                </a:solidFill>
              </a14:hiddenFill>
            </a:ext>
          </a:extLst>
        </p:spPr>
      </p:pic>
      <p:sp>
        <p:nvSpPr>
          <p:cNvPr id="31" name="Título 1">
            <a:extLst>
              <a:ext uri="{FF2B5EF4-FFF2-40B4-BE49-F238E27FC236}">
                <a16:creationId xmlns:a16="http://schemas.microsoft.com/office/drawing/2014/main" id="{FC2D18DE-4E41-4F0C-9C1A-883E46CD4631}"/>
              </a:ext>
            </a:extLst>
          </p:cNvPr>
          <p:cNvSpPr txBox="1">
            <a:spLocks/>
          </p:cNvSpPr>
          <p:nvPr/>
        </p:nvSpPr>
        <p:spPr bwMode="auto">
          <a:xfrm>
            <a:off x="1953393" y="4232347"/>
            <a:ext cx="216560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Optimización de la gestión de la cobranza</a:t>
            </a:r>
          </a:p>
        </p:txBody>
      </p:sp>
      <p:pic>
        <p:nvPicPr>
          <p:cNvPr id="2052" name="Picture 4" descr="Resultado de imagen para cobranza automatica">
            <a:extLst>
              <a:ext uri="{FF2B5EF4-FFF2-40B4-BE49-F238E27FC236}">
                <a16:creationId xmlns:a16="http://schemas.microsoft.com/office/drawing/2014/main" id="{E0D913E2-6464-4BD7-858A-49A93D6741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531" y="3416656"/>
            <a:ext cx="2143609" cy="699954"/>
          </a:xfrm>
          <a:prstGeom prst="rect">
            <a:avLst/>
          </a:prstGeom>
          <a:noFill/>
          <a:extLst>
            <a:ext uri="{909E8E84-426E-40DD-AFC4-6F175D3DCCD1}">
              <a14:hiddenFill xmlns:a14="http://schemas.microsoft.com/office/drawing/2010/main">
                <a:solidFill>
                  <a:srgbClr val="FFFFFF"/>
                </a:solidFill>
              </a14:hiddenFill>
            </a:ext>
          </a:extLst>
        </p:spPr>
      </p:pic>
      <p:sp>
        <p:nvSpPr>
          <p:cNvPr id="35" name="Título 1">
            <a:extLst>
              <a:ext uri="{FF2B5EF4-FFF2-40B4-BE49-F238E27FC236}">
                <a16:creationId xmlns:a16="http://schemas.microsoft.com/office/drawing/2014/main" id="{3ED29BD5-FF04-42E3-B74F-C7E790F5B886}"/>
              </a:ext>
            </a:extLst>
          </p:cNvPr>
          <p:cNvSpPr txBox="1">
            <a:spLocks/>
          </p:cNvSpPr>
          <p:nvPr/>
        </p:nvSpPr>
        <p:spPr bwMode="auto">
          <a:xfrm>
            <a:off x="6555488" y="4200465"/>
            <a:ext cx="216560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Precisión en cupos y condiciones</a:t>
            </a:r>
          </a:p>
        </p:txBody>
      </p:sp>
      <p:pic>
        <p:nvPicPr>
          <p:cNvPr id="2054" name="Picture 6" descr="Resultado de imagen para precisiÃ³n">
            <a:extLst>
              <a:ext uri="{FF2B5EF4-FFF2-40B4-BE49-F238E27FC236}">
                <a16:creationId xmlns:a16="http://schemas.microsoft.com/office/drawing/2014/main" id="{68AEBCDB-D2C2-4988-B6A9-C7F61A19FB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2824" y="3239421"/>
            <a:ext cx="1881672" cy="837539"/>
          </a:xfrm>
          <a:prstGeom prst="rect">
            <a:avLst/>
          </a:prstGeom>
          <a:noFill/>
          <a:extLst>
            <a:ext uri="{909E8E84-426E-40DD-AFC4-6F175D3DCCD1}">
              <a14:hiddenFill xmlns:a14="http://schemas.microsoft.com/office/drawing/2010/main">
                <a:solidFill>
                  <a:srgbClr val="FFFFFF"/>
                </a:solidFill>
              </a14:hiddenFill>
            </a:ext>
          </a:extLst>
        </p:spPr>
      </p:pic>
      <p:sp>
        <p:nvSpPr>
          <p:cNvPr id="29" name="Título 1">
            <a:extLst>
              <a:ext uri="{FF2B5EF4-FFF2-40B4-BE49-F238E27FC236}">
                <a16:creationId xmlns:a16="http://schemas.microsoft.com/office/drawing/2014/main" id="{F2452319-1EA0-4346-BD8F-F7E8D23D93D0}"/>
              </a:ext>
            </a:extLst>
          </p:cNvPr>
          <p:cNvSpPr txBox="1">
            <a:spLocks/>
          </p:cNvSpPr>
          <p:nvPr/>
        </p:nvSpPr>
        <p:spPr bwMode="auto">
          <a:xfrm>
            <a:off x="6316509" y="2027800"/>
            <a:ext cx="2056210" cy="3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b="1" dirty="0">
                <a:solidFill>
                  <a:prstClr val="black"/>
                </a:solidFill>
                <a:latin typeface="+mn-lt"/>
              </a:rPr>
              <a:t>Cobranza preventiva</a:t>
            </a:r>
          </a:p>
        </p:txBody>
      </p:sp>
    </p:spTree>
    <p:extLst>
      <p:ext uri="{BB962C8B-B14F-4D97-AF65-F5344CB8AC3E}">
        <p14:creationId xmlns:p14="http://schemas.microsoft.com/office/powerpoint/2010/main" val="22362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27" grpId="0"/>
      <p:bldP spid="28" grpId="0"/>
      <p:bldP spid="31" grpId="0"/>
      <p:bldP spid="3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ítulo 2">
            <a:extLst>
              <a:ext uri="{FF2B5EF4-FFF2-40B4-BE49-F238E27FC236}">
                <a16:creationId xmlns:a16="http://schemas.microsoft.com/office/drawing/2014/main" id="{34B97E73-947F-41BB-9281-D9B8B235335F}"/>
              </a:ext>
            </a:extLst>
          </p:cNvPr>
          <p:cNvSpPr txBox="1">
            <a:spLocks/>
          </p:cNvSpPr>
          <p:nvPr/>
        </p:nvSpPr>
        <p:spPr>
          <a:xfrm>
            <a:off x="3133164" y="1810184"/>
            <a:ext cx="2622177" cy="933013"/>
          </a:xfrm>
          <a:prstGeom prst="rect">
            <a:avLst/>
          </a:prstGeom>
        </p:spPr>
        <p:txBody>
          <a:bodyPr/>
          <a:lstStyle>
            <a:lvl1pPr algn="l" defTabSz="457200" rtl="0" eaLnBrk="1" latinLnBrk="0" hangingPunct="1">
              <a:spcBef>
                <a:spcPct val="0"/>
              </a:spcBef>
              <a:buNone/>
              <a:defRPr sz="1600" b="1" kern="1200">
                <a:solidFill>
                  <a:srgbClr val="EC761C"/>
                </a:solidFill>
                <a:latin typeface="Trebuchet MS" panose="020B0603020202020204" pitchFamily="34" charset="0"/>
                <a:ea typeface="+mj-ea"/>
                <a:cs typeface="+mj-cs"/>
              </a:defRPr>
            </a:lvl1pPr>
          </a:lstStyle>
          <a:p>
            <a:r>
              <a:rPr lang="es-ES" sz="6000" dirty="0">
                <a:solidFill>
                  <a:prstClr val="black"/>
                </a:solidFill>
                <a:latin typeface="+mn-lt"/>
                <a:ea typeface="Geneva" pitchFamily="123" charset="-128"/>
                <a:cs typeface="+mn-cs"/>
              </a:rPr>
              <a:t>Gracias</a:t>
            </a:r>
          </a:p>
        </p:txBody>
      </p:sp>
      <p:sp>
        <p:nvSpPr>
          <p:cNvPr id="2" name="Rectángulo 1">
            <a:extLst>
              <a:ext uri="{FF2B5EF4-FFF2-40B4-BE49-F238E27FC236}">
                <a16:creationId xmlns:a16="http://schemas.microsoft.com/office/drawing/2014/main" id="{7C027976-5801-4969-BFCC-4F761C9447F6}"/>
              </a:ext>
            </a:extLst>
          </p:cNvPr>
          <p:cNvSpPr/>
          <p:nvPr/>
        </p:nvSpPr>
        <p:spPr>
          <a:xfrm>
            <a:off x="1526239" y="2896498"/>
            <a:ext cx="5836025" cy="923330"/>
          </a:xfrm>
          <a:prstGeom prst="rect">
            <a:avLst/>
          </a:prstGeom>
        </p:spPr>
        <p:txBody>
          <a:bodyPr wrap="square">
            <a:spAutoFit/>
          </a:bodyPr>
          <a:lstStyle/>
          <a:p>
            <a:pPr algn="ctr"/>
            <a:r>
              <a:rPr lang="es-CO" b="1" dirty="0"/>
              <a:t>Vanessa Luna Africano</a:t>
            </a:r>
            <a:r>
              <a:rPr lang="es-CO" dirty="0"/>
              <a:t> </a:t>
            </a:r>
          </a:p>
          <a:p>
            <a:pPr algn="ctr"/>
            <a:r>
              <a:rPr lang="es-CO" dirty="0"/>
              <a:t>Gerente General Axesor Colombia  </a:t>
            </a:r>
          </a:p>
          <a:p>
            <a:pPr algn="ctr"/>
            <a:r>
              <a:rPr lang="es-CO" b="1" dirty="0"/>
              <a:t>v</a:t>
            </a:r>
            <a:r>
              <a:rPr lang="es-ES" b="1" dirty="0"/>
              <a:t>luna@axesor.com.co </a:t>
            </a:r>
          </a:p>
        </p:txBody>
      </p:sp>
    </p:spTree>
    <p:extLst>
      <p:ext uri="{BB962C8B-B14F-4D97-AF65-F5344CB8AC3E}">
        <p14:creationId xmlns:p14="http://schemas.microsoft.com/office/powerpoint/2010/main" val="250309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relacionada">
            <a:extLst>
              <a:ext uri="{FF2B5EF4-FFF2-40B4-BE49-F238E27FC236}">
                <a16:creationId xmlns:a16="http://schemas.microsoft.com/office/drawing/2014/main" id="{D5266E58-59B4-445C-84CA-73842C604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998" y="3364998"/>
            <a:ext cx="2434990" cy="16254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Marcador de contenido 15">
            <a:extLst>
              <a:ext uri="{FF2B5EF4-FFF2-40B4-BE49-F238E27FC236}">
                <a16:creationId xmlns:a16="http://schemas.microsoft.com/office/drawing/2014/main" id="{19BAFF85-0B8F-4E2F-9B0B-F87058FBDF05}"/>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1410558" y="3371490"/>
            <a:ext cx="2434990" cy="1643771"/>
          </a:xfrm>
          <a:prstGeom prst="rect">
            <a:avLst/>
          </a:prstGeom>
          <a:effectLst>
            <a:outerShdw blurRad="63500" sx="102000" sy="102000" algn="ctr" rotWithShape="0">
              <a:prstClr val="black">
                <a:alpha val="40000"/>
              </a:prstClr>
            </a:outerShdw>
          </a:effectLst>
        </p:spPr>
      </p:pic>
      <p:pic>
        <p:nvPicPr>
          <p:cNvPr id="50" name="Imagen 49" descr="shutterstock_441914083.jpg">
            <a:extLst>
              <a:ext uri="{FF2B5EF4-FFF2-40B4-BE49-F238E27FC236}">
                <a16:creationId xmlns:a16="http://schemas.microsoft.com/office/drawing/2014/main" id="{880432A8-52BA-4736-BE99-DBBCD40EAB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0558" y="1159057"/>
            <a:ext cx="2434990" cy="1624143"/>
          </a:xfrm>
          <a:prstGeom prst="rect">
            <a:avLst/>
          </a:prstGeom>
          <a:effectLst>
            <a:outerShdw blurRad="63500" sx="102000" sy="102000" algn="ctr" rotWithShape="0">
              <a:prstClr val="black">
                <a:alpha val="40000"/>
              </a:prstClr>
            </a:outerShdw>
          </a:effectLst>
        </p:spPr>
      </p:pic>
      <p:sp>
        <p:nvSpPr>
          <p:cNvPr id="23" name="Título 1">
            <a:extLst>
              <a:ext uri="{FF2B5EF4-FFF2-40B4-BE49-F238E27FC236}">
                <a16:creationId xmlns:a16="http://schemas.microsoft.com/office/drawing/2014/main" id="{A34724A1-8145-4E8C-98EB-996ABB4C2E13}"/>
              </a:ext>
            </a:extLst>
          </p:cNvPr>
          <p:cNvSpPr>
            <a:spLocks noGrp="1"/>
          </p:cNvSpPr>
          <p:nvPr>
            <p:ph type="title"/>
          </p:nvPr>
        </p:nvSpPr>
        <p:spPr>
          <a:xfrm>
            <a:off x="181610" y="232561"/>
            <a:ext cx="8539480" cy="556110"/>
          </a:xfrm>
        </p:spPr>
        <p:txBody>
          <a:bodyPr/>
          <a:lstStyle/>
          <a:p>
            <a:r>
              <a:rPr lang="es-ES" sz="2400" dirty="0">
                <a:solidFill>
                  <a:prstClr val="black"/>
                </a:solidFill>
                <a:latin typeface="+mn-lt"/>
                <a:ea typeface="Geneva" pitchFamily="123" charset="-128"/>
                <a:cs typeface="+mn-cs"/>
              </a:rPr>
              <a:t>Retos en común para la mayoría de las empresas</a:t>
            </a:r>
          </a:p>
        </p:txBody>
      </p:sp>
      <p:grpSp>
        <p:nvGrpSpPr>
          <p:cNvPr id="43" name="Agrupar 13">
            <a:extLst>
              <a:ext uri="{FF2B5EF4-FFF2-40B4-BE49-F238E27FC236}">
                <a16:creationId xmlns:a16="http://schemas.microsoft.com/office/drawing/2014/main" id="{99D236D0-F480-43B5-97CF-CF2E012EF180}"/>
              </a:ext>
            </a:extLst>
          </p:cNvPr>
          <p:cNvGrpSpPr/>
          <p:nvPr/>
        </p:nvGrpSpPr>
        <p:grpSpPr>
          <a:xfrm>
            <a:off x="233680" y="836830"/>
            <a:ext cx="1380103" cy="1426310"/>
            <a:chOff x="6818985" y="723466"/>
            <a:chExt cx="1960581" cy="2099232"/>
          </a:xfrm>
        </p:grpSpPr>
        <p:sp>
          <p:nvSpPr>
            <p:cNvPr id="44" name="Elipse 43">
              <a:extLst>
                <a:ext uri="{FF2B5EF4-FFF2-40B4-BE49-F238E27FC236}">
                  <a16:creationId xmlns:a16="http://schemas.microsoft.com/office/drawing/2014/main" id="{C026F2A3-1D7C-4B64-93C8-6A3F77FBE785}"/>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Incrementar  </a:t>
              </a:r>
              <a:r>
                <a:rPr lang="es-ES" sz="1200" b="1" dirty="0">
                  <a:solidFill>
                    <a:schemeClr val="bg1"/>
                  </a:solidFill>
                  <a:latin typeface="Arial" panose="020B0604020202020204" pitchFamily="34" charset="0"/>
                  <a:cs typeface="Arial" panose="020B0604020202020204" pitchFamily="34" charset="0"/>
                </a:rPr>
                <a:t>Ventas</a:t>
              </a:r>
            </a:p>
          </p:txBody>
        </p:sp>
        <p:sp>
          <p:nvSpPr>
            <p:cNvPr id="45" name="Elipse 44">
              <a:extLst>
                <a:ext uri="{FF2B5EF4-FFF2-40B4-BE49-F238E27FC236}">
                  <a16:creationId xmlns:a16="http://schemas.microsoft.com/office/drawing/2014/main" id="{B4A792DC-C480-47A5-BE13-53F99FD5EF5C}"/>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1</a:t>
              </a:r>
              <a:endParaRPr lang="es-ES" sz="1200" b="1" dirty="0">
                <a:solidFill>
                  <a:schemeClr val="bg1"/>
                </a:solidFill>
                <a:latin typeface="Arial" panose="020B0604020202020204" pitchFamily="34" charset="0"/>
                <a:cs typeface="Arial" panose="020B0604020202020204" pitchFamily="34" charset="0"/>
              </a:endParaRPr>
            </a:p>
          </p:txBody>
        </p:sp>
      </p:grpSp>
      <p:grpSp>
        <p:nvGrpSpPr>
          <p:cNvPr id="47" name="Agrupar 13">
            <a:extLst>
              <a:ext uri="{FF2B5EF4-FFF2-40B4-BE49-F238E27FC236}">
                <a16:creationId xmlns:a16="http://schemas.microsoft.com/office/drawing/2014/main" id="{FE78B592-E95F-4442-9987-53235606E364}"/>
              </a:ext>
            </a:extLst>
          </p:cNvPr>
          <p:cNvGrpSpPr/>
          <p:nvPr/>
        </p:nvGrpSpPr>
        <p:grpSpPr>
          <a:xfrm>
            <a:off x="177161" y="3195906"/>
            <a:ext cx="1380103" cy="1426310"/>
            <a:chOff x="6818985" y="723466"/>
            <a:chExt cx="1960581" cy="2099232"/>
          </a:xfrm>
        </p:grpSpPr>
        <p:sp>
          <p:nvSpPr>
            <p:cNvPr id="48" name="Elipse 47">
              <a:extLst>
                <a:ext uri="{FF2B5EF4-FFF2-40B4-BE49-F238E27FC236}">
                  <a16:creationId xmlns:a16="http://schemas.microsoft.com/office/drawing/2014/main" id="{943DB19B-A76F-4495-BD2B-ADE3A9F51F77}"/>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Disminuir  </a:t>
              </a:r>
              <a:r>
                <a:rPr lang="es-ES" sz="1200" b="1" dirty="0">
                  <a:solidFill>
                    <a:schemeClr val="bg1"/>
                  </a:solidFill>
                  <a:latin typeface="Arial" panose="020B0604020202020204" pitchFamily="34" charset="0"/>
                  <a:cs typeface="Arial" panose="020B0604020202020204" pitchFamily="34" charset="0"/>
                </a:rPr>
                <a:t>Pérdida</a:t>
              </a:r>
            </a:p>
          </p:txBody>
        </p:sp>
        <p:sp>
          <p:nvSpPr>
            <p:cNvPr id="49" name="Elipse 48">
              <a:extLst>
                <a:ext uri="{FF2B5EF4-FFF2-40B4-BE49-F238E27FC236}">
                  <a16:creationId xmlns:a16="http://schemas.microsoft.com/office/drawing/2014/main" id="{12856A84-4ED3-47B9-8385-50ED1BAAB02B}"/>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3</a:t>
              </a:r>
              <a:endParaRPr lang="es-ES" sz="1200" b="1" dirty="0">
                <a:solidFill>
                  <a:schemeClr val="bg1"/>
                </a:solidFill>
                <a:latin typeface="Arial" panose="020B0604020202020204" pitchFamily="34" charset="0"/>
                <a:cs typeface="Arial" panose="020B0604020202020204" pitchFamily="34" charset="0"/>
              </a:endParaRPr>
            </a:p>
          </p:txBody>
        </p:sp>
      </p:grpSp>
      <p:grpSp>
        <p:nvGrpSpPr>
          <p:cNvPr id="51" name="Agrupar 13">
            <a:extLst>
              <a:ext uri="{FF2B5EF4-FFF2-40B4-BE49-F238E27FC236}">
                <a16:creationId xmlns:a16="http://schemas.microsoft.com/office/drawing/2014/main" id="{0F694127-7696-4602-83D1-C370D3309E91}"/>
              </a:ext>
            </a:extLst>
          </p:cNvPr>
          <p:cNvGrpSpPr/>
          <p:nvPr/>
        </p:nvGrpSpPr>
        <p:grpSpPr>
          <a:xfrm>
            <a:off x="4798691" y="3195906"/>
            <a:ext cx="1380103" cy="1460600"/>
            <a:chOff x="6818985" y="723466"/>
            <a:chExt cx="1960581" cy="2149699"/>
          </a:xfrm>
        </p:grpSpPr>
        <p:sp>
          <p:nvSpPr>
            <p:cNvPr id="52" name="Elipse 51">
              <a:extLst>
                <a:ext uri="{FF2B5EF4-FFF2-40B4-BE49-F238E27FC236}">
                  <a16:creationId xmlns:a16="http://schemas.microsoft.com/office/drawing/2014/main" id="{E42396D4-DB6C-49D8-B60A-2424BAAD3EC5}"/>
                </a:ext>
              </a:extLst>
            </p:cNvPr>
            <p:cNvSpPr>
              <a:spLocks noChangeAspect="1"/>
            </p:cNvSpPr>
            <p:nvPr/>
          </p:nvSpPr>
          <p:spPr>
            <a:xfrm>
              <a:off x="6979566" y="1073165"/>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dirty="0">
                  <a:solidFill>
                    <a:schemeClr val="bg1"/>
                  </a:solidFill>
                  <a:latin typeface="Arial" panose="020B0604020202020204" pitchFamily="34" charset="0"/>
                  <a:cs typeface="Arial" panose="020B0604020202020204" pitchFamily="34" charset="0"/>
                </a:rPr>
                <a:t>Tomar decisiones </a:t>
              </a:r>
              <a:r>
                <a:rPr lang="es-ES" sz="1200" b="1" dirty="0">
                  <a:solidFill>
                    <a:schemeClr val="bg1"/>
                  </a:solidFill>
                  <a:latin typeface="Arial" panose="020B0604020202020204" pitchFamily="34" charset="0"/>
                  <a:cs typeface="Arial" panose="020B0604020202020204" pitchFamily="34" charset="0"/>
                </a:rPr>
                <a:t>ágiles</a:t>
              </a:r>
              <a:r>
                <a:rPr lang="es-ES" sz="1200" dirty="0">
                  <a:solidFill>
                    <a:schemeClr val="bg1"/>
                  </a:solidFill>
                  <a:latin typeface="Arial" panose="020B0604020202020204" pitchFamily="34" charset="0"/>
                  <a:cs typeface="Arial" panose="020B0604020202020204" pitchFamily="34" charset="0"/>
                </a:rPr>
                <a:t> y </a:t>
              </a:r>
              <a:r>
                <a:rPr lang="es-ES" sz="1200" b="1" dirty="0">
                  <a:solidFill>
                    <a:schemeClr val="bg1"/>
                  </a:solidFill>
                  <a:latin typeface="Arial" panose="020B0604020202020204" pitchFamily="34" charset="0"/>
                  <a:cs typeface="Arial" panose="020B0604020202020204" pitchFamily="34" charset="0"/>
                </a:rPr>
                <a:t>objetivas</a:t>
              </a:r>
            </a:p>
          </p:txBody>
        </p:sp>
        <p:sp>
          <p:nvSpPr>
            <p:cNvPr id="54" name="Elipse 53">
              <a:extLst>
                <a:ext uri="{FF2B5EF4-FFF2-40B4-BE49-F238E27FC236}">
                  <a16:creationId xmlns:a16="http://schemas.microsoft.com/office/drawing/2014/main" id="{A94D13E3-441A-4921-9B80-21F5D64E2DD6}"/>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4</a:t>
              </a:r>
              <a:endParaRPr lang="es-ES" sz="1200" b="1" dirty="0">
                <a:solidFill>
                  <a:schemeClr val="bg1"/>
                </a:solidFill>
                <a:latin typeface="Arial" panose="020B0604020202020204" pitchFamily="34" charset="0"/>
                <a:cs typeface="Arial" panose="020B0604020202020204" pitchFamily="34" charset="0"/>
              </a:endParaRPr>
            </a:p>
          </p:txBody>
        </p:sp>
      </p:grpSp>
      <p:pic>
        <p:nvPicPr>
          <p:cNvPr id="1026" name="Picture 2" descr="Resultado de imagen para automatizar">
            <a:extLst>
              <a:ext uri="{FF2B5EF4-FFF2-40B4-BE49-F238E27FC236}">
                <a16:creationId xmlns:a16="http://schemas.microsoft.com/office/drawing/2014/main" id="{7391F7B8-6EE7-41CE-9E04-366E207DBB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998" y="1136148"/>
            <a:ext cx="2434990" cy="16470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5" name="Agrupar 13">
            <a:extLst>
              <a:ext uri="{FF2B5EF4-FFF2-40B4-BE49-F238E27FC236}">
                <a16:creationId xmlns:a16="http://schemas.microsoft.com/office/drawing/2014/main" id="{07774E9C-AD43-4526-99A0-4FB835402DF1}"/>
              </a:ext>
            </a:extLst>
          </p:cNvPr>
          <p:cNvGrpSpPr/>
          <p:nvPr/>
        </p:nvGrpSpPr>
        <p:grpSpPr>
          <a:xfrm>
            <a:off x="4832349" y="834392"/>
            <a:ext cx="1380103" cy="1426310"/>
            <a:chOff x="6818985" y="723466"/>
            <a:chExt cx="1960581" cy="2099232"/>
          </a:xfrm>
        </p:grpSpPr>
        <p:sp>
          <p:nvSpPr>
            <p:cNvPr id="56" name="Elipse 55">
              <a:extLst>
                <a:ext uri="{FF2B5EF4-FFF2-40B4-BE49-F238E27FC236}">
                  <a16:creationId xmlns:a16="http://schemas.microsoft.com/office/drawing/2014/main" id="{9D3D63A0-F3CA-4F06-86C1-702F0EA5BF21}"/>
                </a:ext>
              </a:extLst>
            </p:cNvPr>
            <p:cNvSpPr>
              <a:spLocks noChangeAspect="1"/>
            </p:cNvSpPr>
            <p:nvPr/>
          </p:nvSpPr>
          <p:spPr>
            <a:xfrm>
              <a:off x="6979566" y="1022698"/>
              <a:ext cx="1800000" cy="1800000"/>
            </a:xfrm>
            <a:prstGeom prst="ellipse">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latin typeface="Arial" panose="020B0604020202020204" pitchFamily="34" charset="0"/>
                  <a:cs typeface="Arial" panose="020B0604020202020204" pitchFamily="34" charset="0"/>
                </a:rPr>
                <a:t>Automatizar procesos</a:t>
              </a:r>
            </a:p>
          </p:txBody>
        </p:sp>
        <p:sp>
          <p:nvSpPr>
            <p:cNvPr id="57" name="Elipse 56">
              <a:extLst>
                <a:ext uri="{FF2B5EF4-FFF2-40B4-BE49-F238E27FC236}">
                  <a16:creationId xmlns:a16="http://schemas.microsoft.com/office/drawing/2014/main" id="{CEC69B1D-55B3-4838-9514-CE8CB4F978D5}"/>
                </a:ext>
              </a:extLst>
            </p:cNvPr>
            <p:cNvSpPr>
              <a:spLocks noChangeAspect="1"/>
            </p:cNvSpPr>
            <p:nvPr/>
          </p:nvSpPr>
          <p:spPr>
            <a:xfrm>
              <a:off x="6818985" y="723466"/>
              <a:ext cx="900000" cy="900000"/>
            </a:xfrm>
            <a:prstGeom prst="ellipse">
              <a:avLst/>
            </a:prstGeom>
            <a:solidFill>
              <a:srgbClr val="0026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200" b="1" dirty="0">
                  <a:solidFill>
                    <a:schemeClr val="bg1"/>
                  </a:solidFill>
                  <a:latin typeface="Arial" panose="020B0604020202020204" pitchFamily="34" charset="0"/>
                  <a:cs typeface="Arial" panose="020B0604020202020204" pitchFamily="34" charset="0"/>
                </a:rPr>
                <a:t>2</a:t>
              </a:r>
              <a:endParaRPr lang="es-ES" sz="1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933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18157" y="148787"/>
            <a:ext cx="8229600" cy="622297"/>
          </a:xfrm>
        </p:spPr>
        <p:txBody>
          <a:bodyPr vert="horz" lIns="91440" tIns="45720" rIns="91440" bIns="45720" rtlCol="0" anchor="b">
            <a:normAutofit/>
          </a:bodyPr>
          <a:lstStyle/>
          <a:p>
            <a:r>
              <a:rPr lang="en-US" sz="2400" dirty="0">
                <a:solidFill>
                  <a:prstClr val="black"/>
                </a:solidFill>
                <a:latin typeface="+mn-lt"/>
                <a:ea typeface="Geneva" pitchFamily="123" charset="-128"/>
                <a:cs typeface="+mn-cs"/>
              </a:rPr>
              <a:t>Una situación común…</a:t>
            </a:r>
          </a:p>
        </p:txBody>
      </p:sp>
      <p:sp>
        <p:nvSpPr>
          <p:cNvPr id="4" name="Marcador de número de diapositiva 3"/>
          <p:cNvSpPr>
            <a:spLocks noGrp="1"/>
          </p:cNvSpPr>
          <p:nvPr>
            <p:ph type="sldNum" sz="quarter" idx="12"/>
          </p:nvPr>
        </p:nvSpPr>
        <p:spPr/>
        <p:txBody>
          <a:bodyPr/>
          <a:lstStyle/>
          <a:p>
            <a:fld id="{5F2D08F5-AAF7-E741-B78A-C57DDC3F2811}" type="slidenum">
              <a:rPr lang="es-ES" smtClean="0"/>
              <a:pPr/>
              <a:t>3</a:t>
            </a:fld>
            <a:endParaRPr lang="es-ES" dirty="0"/>
          </a:p>
        </p:txBody>
      </p:sp>
      <p:grpSp>
        <p:nvGrpSpPr>
          <p:cNvPr id="51" name="Grupo 50">
            <a:extLst>
              <a:ext uri="{FF2B5EF4-FFF2-40B4-BE49-F238E27FC236}">
                <a16:creationId xmlns:a16="http://schemas.microsoft.com/office/drawing/2014/main" id="{541290EB-2495-4AB2-975C-543F052C73ED}"/>
              </a:ext>
            </a:extLst>
          </p:cNvPr>
          <p:cNvGrpSpPr/>
          <p:nvPr/>
        </p:nvGrpSpPr>
        <p:grpSpPr>
          <a:xfrm>
            <a:off x="1119296" y="1043550"/>
            <a:ext cx="7901485" cy="4131550"/>
            <a:chOff x="845244" y="686430"/>
            <a:chExt cx="7901485" cy="4131550"/>
          </a:xfrm>
        </p:grpSpPr>
        <p:pic>
          <p:nvPicPr>
            <p:cNvPr id="48" name="Imagen 47" descr="Imagen que contiene texto&#10;&#10;Descripción generada automáticamente">
              <a:extLst>
                <a:ext uri="{FF2B5EF4-FFF2-40B4-BE49-F238E27FC236}">
                  <a16:creationId xmlns:a16="http://schemas.microsoft.com/office/drawing/2014/main" id="{8216A9E8-C04E-4AB8-8DEA-096514A0FEA1}"/>
                </a:ext>
              </a:extLst>
            </p:cNvPr>
            <p:cNvPicPr>
              <a:picLocks noChangeAspect="1"/>
            </p:cNvPicPr>
            <p:nvPr/>
          </p:nvPicPr>
          <p:blipFill>
            <a:blip r:embed="rId2"/>
            <a:stretch>
              <a:fillRect/>
            </a:stretch>
          </p:blipFill>
          <p:spPr>
            <a:xfrm>
              <a:off x="4580430" y="686430"/>
              <a:ext cx="4166299" cy="2864331"/>
            </a:xfrm>
            <a:prstGeom prst="rect">
              <a:avLst/>
            </a:prstGeom>
          </p:spPr>
        </p:pic>
        <p:grpSp>
          <p:nvGrpSpPr>
            <p:cNvPr id="23" name="Grupo 22">
              <a:extLst>
                <a:ext uri="{FF2B5EF4-FFF2-40B4-BE49-F238E27FC236}">
                  <a16:creationId xmlns:a16="http://schemas.microsoft.com/office/drawing/2014/main" id="{1260A639-B6E4-4732-9981-48F66DD71DBF}"/>
                </a:ext>
              </a:extLst>
            </p:cNvPr>
            <p:cNvGrpSpPr/>
            <p:nvPr/>
          </p:nvGrpSpPr>
          <p:grpSpPr>
            <a:xfrm>
              <a:off x="845244" y="1539689"/>
              <a:ext cx="3256148" cy="3278291"/>
              <a:chOff x="1235248" y="1716422"/>
              <a:chExt cx="2866144" cy="2866144"/>
            </a:xfrm>
          </p:grpSpPr>
          <p:pic>
            <p:nvPicPr>
              <p:cNvPr id="8" name="Imagen 7">
                <a:extLst>
                  <a:ext uri="{FF2B5EF4-FFF2-40B4-BE49-F238E27FC236}">
                    <a16:creationId xmlns:a16="http://schemas.microsoft.com/office/drawing/2014/main" id="{F891771A-110D-4346-A350-E34ABB8B70D2}"/>
                  </a:ext>
                </a:extLst>
              </p:cNvPr>
              <p:cNvPicPr>
                <a:picLocks noChangeAspect="1"/>
              </p:cNvPicPr>
              <p:nvPr/>
            </p:nvPicPr>
            <p:blipFill>
              <a:blip r:embed="rId3"/>
              <a:stretch>
                <a:fillRect/>
              </a:stretch>
            </p:blipFill>
            <p:spPr>
              <a:xfrm>
                <a:off x="1235248" y="1716422"/>
                <a:ext cx="2866144" cy="2866144"/>
              </a:xfrm>
              <a:prstGeom prst="rect">
                <a:avLst/>
              </a:prstGeom>
            </p:spPr>
          </p:pic>
          <p:pic>
            <p:nvPicPr>
              <p:cNvPr id="9" name="Imagen 8">
                <a:extLst>
                  <a:ext uri="{FF2B5EF4-FFF2-40B4-BE49-F238E27FC236}">
                    <a16:creationId xmlns:a16="http://schemas.microsoft.com/office/drawing/2014/main" id="{01BD854B-282C-48C1-9CE6-DE5187EE5E9C}"/>
                  </a:ext>
                </a:extLst>
              </p:cNvPr>
              <p:cNvPicPr>
                <a:picLocks noChangeAspect="1"/>
              </p:cNvPicPr>
              <p:nvPr/>
            </p:nvPicPr>
            <p:blipFill>
              <a:blip r:embed="rId4"/>
              <a:stretch>
                <a:fillRect/>
              </a:stretch>
            </p:blipFill>
            <p:spPr>
              <a:xfrm>
                <a:off x="2078139" y="3611496"/>
                <a:ext cx="194311" cy="856408"/>
              </a:xfrm>
              <a:prstGeom prst="rect">
                <a:avLst/>
              </a:prstGeom>
            </p:spPr>
          </p:pic>
          <p:pic>
            <p:nvPicPr>
              <p:cNvPr id="10" name="Imagen 9">
                <a:extLst>
                  <a:ext uri="{FF2B5EF4-FFF2-40B4-BE49-F238E27FC236}">
                    <a16:creationId xmlns:a16="http://schemas.microsoft.com/office/drawing/2014/main" id="{BA963544-C9B3-48C7-8376-2C4617D81936}"/>
                  </a:ext>
                </a:extLst>
              </p:cNvPr>
              <p:cNvPicPr>
                <a:picLocks noChangeAspect="1"/>
              </p:cNvPicPr>
              <p:nvPr/>
            </p:nvPicPr>
            <p:blipFill>
              <a:blip r:embed="rId5"/>
              <a:stretch>
                <a:fillRect/>
              </a:stretch>
            </p:blipFill>
            <p:spPr>
              <a:xfrm>
                <a:off x="2075630" y="3281082"/>
                <a:ext cx="198248" cy="330414"/>
              </a:xfrm>
              <a:prstGeom prst="rect">
                <a:avLst/>
              </a:prstGeom>
            </p:spPr>
          </p:pic>
          <p:pic>
            <p:nvPicPr>
              <p:cNvPr id="69" name="Imagen 68">
                <a:extLst>
                  <a:ext uri="{FF2B5EF4-FFF2-40B4-BE49-F238E27FC236}">
                    <a16:creationId xmlns:a16="http://schemas.microsoft.com/office/drawing/2014/main" id="{7AE068D3-DB57-4DD9-9894-33A56D7BAA68}"/>
                  </a:ext>
                </a:extLst>
              </p:cNvPr>
              <p:cNvPicPr>
                <a:picLocks noChangeAspect="1"/>
              </p:cNvPicPr>
              <p:nvPr/>
            </p:nvPicPr>
            <p:blipFill>
              <a:blip r:embed="rId4"/>
              <a:stretch>
                <a:fillRect/>
              </a:stretch>
            </p:blipFill>
            <p:spPr>
              <a:xfrm>
                <a:off x="1420880" y="3611496"/>
                <a:ext cx="194311" cy="856408"/>
              </a:xfrm>
              <a:prstGeom prst="rect">
                <a:avLst/>
              </a:prstGeom>
            </p:spPr>
          </p:pic>
          <p:pic>
            <p:nvPicPr>
              <p:cNvPr id="70" name="Imagen 69">
                <a:extLst>
                  <a:ext uri="{FF2B5EF4-FFF2-40B4-BE49-F238E27FC236}">
                    <a16:creationId xmlns:a16="http://schemas.microsoft.com/office/drawing/2014/main" id="{2CF2CC59-029E-4D81-9FC2-526A3D1196DF}"/>
                  </a:ext>
                </a:extLst>
              </p:cNvPr>
              <p:cNvPicPr>
                <a:picLocks noChangeAspect="1"/>
              </p:cNvPicPr>
              <p:nvPr/>
            </p:nvPicPr>
            <p:blipFill>
              <a:blip r:embed="rId5"/>
              <a:stretch>
                <a:fillRect/>
              </a:stretch>
            </p:blipFill>
            <p:spPr>
              <a:xfrm>
                <a:off x="1420880" y="3268275"/>
                <a:ext cx="198248" cy="330414"/>
              </a:xfrm>
              <a:prstGeom prst="rect">
                <a:avLst/>
              </a:prstGeom>
            </p:spPr>
          </p:pic>
          <p:pic>
            <p:nvPicPr>
              <p:cNvPr id="71" name="Imagen 70">
                <a:extLst>
                  <a:ext uri="{FF2B5EF4-FFF2-40B4-BE49-F238E27FC236}">
                    <a16:creationId xmlns:a16="http://schemas.microsoft.com/office/drawing/2014/main" id="{3B0FD582-B8B0-4FD0-9346-94027CBD3CC6}"/>
                  </a:ext>
                </a:extLst>
              </p:cNvPr>
              <p:cNvPicPr>
                <a:picLocks noChangeAspect="1"/>
              </p:cNvPicPr>
              <p:nvPr/>
            </p:nvPicPr>
            <p:blipFill>
              <a:blip r:embed="rId4"/>
              <a:stretch>
                <a:fillRect/>
              </a:stretch>
            </p:blipFill>
            <p:spPr>
              <a:xfrm>
                <a:off x="2481702" y="3641369"/>
                <a:ext cx="164857" cy="856408"/>
              </a:xfrm>
              <a:prstGeom prst="rect">
                <a:avLst/>
              </a:prstGeom>
            </p:spPr>
          </p:pic>
          <p:pic>
            <p:nvPicPr>
              <p:cNvPr id="13" name="Imagen 12">
                <a:extLst>
                  <a:ext uri="{FF2B5EF4-FFF2-40B4-BE49-F238E27FC236}">
                    <a16:creationId xmlns:a16="http://schemas.microsoft.com/office/drawing/2014/main" id="{2C6BD089-EEDC-4640-ACC6-D99104C38812}"/>
                  </a:ext>
                </a:extLst>
              </p:cNvPr>
              <p:cNvPicPr>
                <a:picLocks noChangeAspect="1"/>
              </p:cNvPicPr>
              <p:nvPr/>
            </p:nvPicPr>
            <p:blipFill>
              <a:blip r:embed="rId6"/>
              <a:stretch>
                <a:fillRect/>
              </a:stretch>
            </p:blipFill>
            <p:spPr>
              <a:xfrm flipH="1">
                <a:off x="2821699" y="3687788"/>
                <a:ext cx="118778" cy="763570"/>
              </a:xfrm>
              <a:prstGeom prst="rect">
                <a:avLst/>
              </a:prstGeom>
            </p:spPr>
          </p:pic>
          <p:pic>
            <p:nvPicPr>
              <p:cNvPr id="15" name="Imagen 14">
                <a:extLst>
                  <a:ext uri="{FF2B5EF4-FFF2-40B4-BE49-F238E27FC236}">
                    <a16:creationId xmlns:a16="http://schemas.microsoft.com/office/drawing/2014/main" id="{EAABCEC3-9456-407F-9449-518763462F4B}"/>
                  </a:ext>
                </a:extLst>
              </p:cNvPr>
              <p:cNvPicPr>
                <a:picLocks noChangeAspect="1"/>
              </p:cNvPicPr>
              <p:nvPr/>
            </p:nvPicPr>
            <p:blipFill>
              <a:blip r:embed="rId7"/>
              <a:stretch>
                <a:fillRect/>
              </a:stretch>
            </p:blipFill>
            <p:spPr>
              <a:xfrm flipH="1">
                <a:off x="1651333" y="3727447"/>
                <a:ext cx="140112" cy="360287"/>
              </a:xfrm>
              <a:prstGeom prst="rect">
                <a:avLst/>
              </a:prstGeom>
            </p:spPr>
          </p:pic>
          <p:pic>
            <p:nvPicPr>
              <p:cNvPr id="72" name="Imagen 71">
                <a:extLst>
                  <a:ext uri="{FF2B5EF4-FFF2-40B4-BE49-F238E27FC236}">
                    <a16:creationId xmlns:a16="http://schemas.microsoft.com/office/drawing/2014/main" id="{74943A5F-B704-4577-B3B5-5EACDF794ECE}"/>
                  </a:ext>
                </a:extLst>
              </p:cNvPr>
              <p:cNvPicPr>
                <a:picLocks noChangeAspect="1"/>
              </p:cNvPicPr>
              <p:nvPr/>
            </p:nvPicPr>
            <p:blipFill>
              <a:blip r:embed="rId7"/>
              <a:stretch>
                <a:fillRect/>
              </a:stretch>
            </p:blipFill>
            <p:spPr>
              <a:xfrm flipH="1">
                <a:off x="2821699" y="3367160"/>
                <a:ext cx="140112" cy="360287"/>
              </a:xfrm>
              <a:prstGeom prst="rect">
                <a:avLst/>
              </a:prstGeom>
            </p:spPr>
          </p:pic>
          <p:pic>
            <p:nvPicPr>
              <p:cNvPr id="78" name="Imagen 77">
                <a:extLst>
                  <a:ext uri="{FF2B5EF4-FFF2-40B4-BE49-F238E27FC236}">
                    <a16:creationId xmlns:a16="http://schemas.microsoft.com/office/drawing/2014/main" id="{CDAC4A77-3096-4DE4-976C-BB3021D3098D}"/>
                  </a:ext>
                </a:extLst>
              </p:cNvPr>
              <p:cNvPicPr>
                <a:picLocks noChangeAspect="1"/>
              </p:cNvPicPr>
              <p:nvPr/>
            </p:nvPicPr>
            <p:blipFill>
              <a:blip r:embed="rId7"/>
              <a:stretch>
                <a:fillRect/>
              </a:stretch>
            </p:blipFill>
            <p:spPr>
              <a:xfrm flipH="1">
                <a:off x="1673153" y="3265743"/>
                <a:ext cx="107755" cy="360287"/>
              </a:xfrm>
              <a:prstGeom prst="rect">
                <a:avLst/>
              </a:prstGeom>
            </p:spPr>
          </p:pic>
          <p:pic>
            <p:nvPicPr>
              <p:cNvPr id="79" name="Imagen 78">
                <a:extLst>
                  <a:ext uri="{FF2B5EF4-FFF2-40B4-BE49-F238E27FC236}">
                    <a16:creationId xmlns:a16="http://schemas.microsoft.com/office/drawing/2014/main" id="{6A3D08C5-39F0-4CD4-9B66-700D6C1C86B5}"/>
                  </a:ext>
                </a:extLst>
              </p:cNvPr>
              <p:cNvPicPr>
                <a:picLocks noChangeAspect="1"/>
              </p:cNvPicPr>
              <p:nvPr/>
            </p:nvPicPr>
            <p:blipFill>
              <a:blip r:embed="rId7"/>
              <a:stretch>
                <a:fillRect/>
              </a:stretch>
            </p:blipFill>
            <p:spPr>
              <a:xfrm flipH="1">
                <a:off x="2479061" y="3281082"/>
                <a:ext cx="107755" cy="360287"/>
              </a:xfrm>
              <a:prstGeom prst="rect">
                <a:avLst/>
              </a:prstGeom>
            </p:spPr>
          </p:pic>
          <p:pic>
            <p:nvPicPr>
              <p:cNvPr id="80" name="Imagen 79">
                <a:extLst>
                  <a:ext uri="{FF2B5EF4-FFF2-40B4-BE49-F238E27FC236}">
                    <a16:creationId xmlns:a16="http://schemas.microsoft.com/office/drawing/2014/main" id="{0B655CAD-940C-431B-9DCA-8484BED1AB1A}"/>
                  </a:ext>
                </a:extLst>
              </p:cNvPr>
              <p:cNvPicPr>
                <a:picLocks noChangeAspect="1"/>
              </p:cNvPicPr>
              <p:nvPr/>
            </p:nvPicPr>
            <p:blipFill>
              <a:blip r:embed="rId7"/>
              <a:stretch>
                <a:fillRect/>
              </a:stretch>
            </p:blipFill>
            <p:spPr>
              <a:xfrm flipH="1">
                <a:off x="1649761" y="4076699"/>
                <a:ext cx="140112" cy="360287"/>
              </a:xfrm>
              <a:prstGeom prst="rect">
                <a:avLst/>
              </a:prstGeom>
            </p:spPr>
          </p:pic>
        </p:grpSp>
      </p:grpSp>
      <p:graphicFrame>
        <p:nvGraphicFramePr>
          <p:cNvPr id="31" name="Gráfico 30">
            <a:extLst>
              <a:ext uri="{FF2B5EF4-FFF2-40B4-BE49-F238E27FC236}">
                <a16:creationId xmlns:a16="http://schemas.microsoft.com/office/drawing/2014/main" id="{5437FE31-BA25-4AA0-B4DF-66A8340779BF}"/>
              </a:ext>
            </a:extLst>
          </p:cNvPr>
          <p:cNvGraphicFramePr>
            <a:graphicFrameLocks/>
          </p:cNvGraphicFramePr>
          <p:nvPr>
            <p:extLst>
              <p:ext uri="{D42A27DB-BD31-4B8C-83A1-F6EECF244321}">
                <p14:modId xmlns:p14="http://schemas.microsoft.com/office/powerpoint/2010/main" val="980944129"/>
              </p:ext>
            </p:extLst>
          </p:nvPr>
        </p:nvGraphicFramePr>
        <p:xfrm>
          <a:off x="937942" y="3419510"/>
          <a:ext cx="2321022" cy="1967107"/>
        </p:xfrm>
        <a:graphic>
          <a:graphicData uri="http://schemas.openxmlformats.org/drawingml/2006/chart">
            <c:chart xmlns:c="http://schemas.openxmlformats.org/drawingml/2006/chart" xmlns:r="http://schemas.openxmlformats.org/officeDocument/2006/relationships" r:id="rId8"/>
          </a:graphicData>
        </a:graphic>
      </p:graphicFrame>
      <p:pic>
        <p:nvPicPr>
          <p:cNvPr id="4098" name="Picture 2" descr="Resultado de imagen para treasure icon">
            <a:extLst>
              <a:ext uri="{FF2B5EF4-FFF2-40B4-BE49-F238E27FC236}">
                <a16:creationId xmlns:a16="http://schemas.microsoft.com/office/drawing/2014/main" id="{622AC03D-057F-4764-8632-5CF3B687A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0609" y="4623664"/>
            <a:ext cx="445750" cy="44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treasure icon">
            <a:extLst>
              <a:ext uri="{FF2B5EF4-FFF2-40B4-BE49-F238E27FC236}">
                <a16:creationId xmlns:a16="http://schemas.microsoft.com/office/drawing/2014/main" id="{466F7650-8C1E-4124-8865-DF64C0F287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0189" y="4638904"/>
            <a:ext cx="445750" cy="445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treasure icon">
            <a:extLst>
              <a:ext uri="{FF2B5EF4-FFF2-40B4-BE49-F238E27FC236}">
                <a16:creationId xmlns:a16="http://schemas.microsoft.com/office/drawing/2014/main" id="{DD0721F4-60F3-438D-BF80-FDD006E5F4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1199" y="4654144"/>
            <a:ext cx="445750" cy="4457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treasure icon">
            <a:extLst>
              <a:ext uri="{FF2B5EF4-FFF2-40B4-BE49-F238E27FC236}">
                <a16:creationId xmlns:a16="http://schemas.microsoft.com/office/drawing/2014/main" id="{6A561C47-EBB9-4CC1-826F-BF0DF5BB85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2209" y="4635094"/>
            <a:ext cx="445750" cy="44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ítulo 1"/>
          <p:cNvSpPr txBox="1">
            <a:spLocks/>
          </p:cNvSpPr>
          <p:nvPr/>
        </p:nvSpPr>
        <p:spPr bwMode="auto">
          <a:xfrm>
            <a:off x="407543" y="372349"/>
            <a:ext cx="5614750" cy="30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¿Qué nos dice un dato comportamental?</a:t>
            </a:r>
            <a:endParaRPr lang="es-ES" altLang="es-ES" sz="2400" b="1" dirty="0">
              <a:solidFill>
                <a:prstClr val="black"/>
              </a:solidFill>
              <a:latin typeface="+mn-lt"/>
            </a:endParaRPr>
          </a:p>
        </p:txBody>
      </p:sp>
      <p:cxnSp>
        <p:nvCxnSpPr>
          <p:cNvPr id="13" name="Conector recto de flecha 12">
            <a:extLst>
              <a:ext uri="{FF2B5EF4-FFF2-40B4-BE49-F238E27FC236}">
                <a16:creationId xmlns:a16="http://schemas.microsoft.com/office/drawing/2014/main" id="{C7027B57-CEDC-4EBB-9E21-B405FACC2271}"/>
              </a:ext>
            </a:extLst>
          </p:cNvPr>
          <p:cNvCxnSpPr>
            <a:cxnSpLocks/>
          </p:cNvCxnSpPr>
          <p:nvPr/>
        </p:nvCxnSpPr>
        <p:spPr>
          <a:xfrm>
            <a:off x="868680" y="960120"/>
            <a:ext cx="0" cy="6286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ítulo 1">
            <a:extLst>
              <a:ext uri="{FF2B5EF4-FFF2-40B4-BE49-F238E27FC236}">
                <a16:creationId xmlns:a16="http://schemas.microsoft.com/office/drawing/2014/main" id="{A9D1B0F7-FF15-4B2E-85B9-0A924E9C86FD}"/>
              </a:ext>
            </a:extLst>
          </p:cNvPr>
          <p:cNvSpPr txBox="1">
            <a:spLocks/>
          </p:cNvSpPr>
          <p:nvPr/>
        </p:nvSpPr>
        <p:spPr bwMode="auto">
          <a:xfrm>
            <a:off x="118026" y="2696016"/>
            <a:ext cx="1710261" cy="1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000" dirty="0">
                <a:solidFill>
                  <a:prstClr val="black"/>
                </a:solidFill>
                <a:latin typeface="+mn-lt"/>
              </a:rPr>
              <a:t>Hábitos de pago</a:t>
            </a:r>
            <a:endParaRPr lang="es-ES" altLang="es-ES" sz="2000" dirty="0">
              <a:solidFill>
                <a:prstClr val="black"/>
              </a:solidFill>
              <a:latin typeface="+mn-lt"/>
            </a:endParaRPr>
          </a:p>
        </p:txBody>
      </p:sp>
      <p:sp>
        <p:nvSpPr>
          <p:cNvPr id="34" name="Título 1">
            <a:extLst>
              <a:ext uri="{FF2B5EF4-FFF2-40B4-BE49-F238E27FC236}">
                <a16:creationId xmlns:a16="http://schemas.microsoft.com/office/drawing/2014/main" id="{9549A473-238D-42E2-9EF8-0E39D4940079}"/>
              </a:ext>
            </a:extLst>
          </p:cNvPr>
          <p:cNvSpPr txBox="1">
            <a:spLocks/>
          </p:cNvSpPr>
          <p:nvPr/>
        </p:nvSpPr>
        <p:spPr bwMode="auto">
          <a:xfrm>
            <a:off x="1955732" y="3660954"/>
            <a:ext cx="2138910" cy="30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defTabSz="342296" fontAlgn="base">
              <a:lnSpc>
                <a:spcPct val="90000"/>
              </a:lnSpc>
              <a:spcBef>
                <a:spcPct val="0"/>
              </a:spcBef>
              <a:spcAft>
                <a:spcPct val="10000"/>
              </a:spcAft>
              <a:defRPr sz="2000">
                <a:solidFill>
                  <a:prstClr val="black"/>
                </a:solidFill>
                <a:ea typeface="Geneva" pitchFamily="123" charset="-128"/>
              </a:defRPr>
            </a:lvl1pPr>
            <a:lvl2pPr marL="742950" indent="-285750" defTabSz="912813">
              <a:defRPr sz="4300">
                <a:latin typeface="Calibri" panose="020F0502020204030204" pitchFamily="34" charset="0"/>
                <a:ea typeface="Geneva" pitchFamily="123" charset="-128"/>
              </a:defRPr>
            </a:lvl2pPr>
            <a:lvl3pPr marL="1143000" indent="-228600" defTabSz="912813">
              <a:defRPr sz="4300">
                <a:latin typeface="Calibri" panose="020F0502020204030204" pitchFamily="34" charset="0"/>
                <a:ea typeface="Geneva" pitchFamily="123" charset="-128"/>
              </a:defRPr>
            </a:lvl3pPr>
            <a:lvl4pPr marL="1600200" indent="-228600" defTabSz="912813">
              <a:defRPr sz="4300">
                <a:latin typeface="Calibri" panose="020F0502020204030204" pitchFamily="34" charset="0"/>
                <a:ea typeface="Geneva" pitchFamily="123" charset="-128"/>
              </a:defRPr>
            </a:lvl4pPr>
            <a:lvl5pPr marL="2057400" indent="-228600" defTabSz="912813">
              <a:defRPr sz="4300">
                <a:latin typeface="Calibri" panose="020F0502020204030204" pitchFamily="34" charset="0"/>
                <a:ea typeface="Geneva" pitchFamily="123" charset="-128"/>
              </a:defRPr>
            </a:lvl5pPr>
            <a:lvl6pPr marL="2514600" indent="-228600" defTabSz="912813" fontAlgn="base">
              <a:spcBef>
                <a:spcPct val="0"/>
              </a:spcBef>
              <a:spcAft>
                <a:spcPct val="0"/>
              </a:spcAft>
              <a:defRPr sz="4300">
                <a:latin typeface="Calibri" panose="020F0502020204030204" pitchFamily="34" charset="0"/>
                <a:ea typeface="Geneva" pitchFamily="123" charset="-128"/>
              </a:defRPr>
            </a:lvl6pPr>
            <a:lvl7pPr marL="2971800" indent="-228600" defTabSz="912813" fontAlgn="base">
              <a:spcBef>
                <a:spcPct val="0"/>
              </a:spcBef>
              <a:spcAft>
                <a:spcPct val="0"/>
              </a:spcAft>
              <a:defRPr sz="4300">
                <a:latin typeface="Calibri" panose="020F0502020204030204" pitchFamily="34" charset="0"/>
                <a:ea typeface="Geneva" pitchFamily="123" charset="-128"/>
              </a:defRPr>
            </a:lvl7pPr>
            <a:lvl8pPr marL="3429000" indent="-228600" defTabSz="912813" fontAlgn="base">
              <a:spcBef>
                <a:spcPct val="0"/>
              </a:spcBef>
              <a:spcAft>
                <a:spcPct val="0"/>
              </a:spcAft>
              <a:defRPr sz="4300">
                <a:latin typeface="Calibri" panose="020F0502020204030204" pitchFamily="34" charset="0"/>
                <a:ea typeface="Geneva" pitchFamily="123" charset="-128"/>
              </a:defRPr>
            </a:lvl8pPr>
            <a:lvl9pPr marL="3886200" indent="-228600" defTabSz="912813" fontAlgn="base">
              <a:spcBef>
                <a:spcPct val="0"/>
              </a:spcBef>
              <a:spcAft>
                <a:spcPct val="0"/>
              </a:spcAft>
              <a:defRPr sz="4300">
                <a:latin typeface="Calibri" panose="020F0502020204030204" pitchFamily="34" charset="0"/>
                <a:ea typeface="Geneva" pitchFamily="123" charset="-128"/>
              </a:defRPr>
            </a:lvl9pPr>
          </a:lstStyle>
          <a:p>
            <a:r>
              <a:rPr lang="es-CO" altLang="es-ES" dirty="0"/>
              <a:t>Hábitos de consumo</a:t>
            </a:r>
            <a:endParaRPr lang="es-ES" altLang="es-ES" dirty="0"/>
          </a:p>
        </p:txBody>
      </p:sp>
      <p:sp>
        <p:nvSpPr>
          <p:cNvPr id="35" name="Título 1">
            <a:extLst>
              <a:ext uri="{FF2B5EF4-FFF2-40B4-BE49-F238E27FC236}">
                <a16:creationId xmlns:a16="http://schemas.microsoft.com/office/drawing/2014/main" id="{813082CD-BCAC-4C4D-87AC-4E8CD46A48C8}"/>
              </a:ext>
            </a:extLst>
          </p:cNvPr>
          <p:cNvSpPr txBox="1">
            <a:spLocks/>
          </p:cNvSpPr>
          <p:nvPr/>
        </p:nvSpPr>
        <p:spPr bwMode="auto">
          <a:xfrm>
            <a:off x="4483369" y="3123610"/>
            <a:ext cx="722736" cy="22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defTabSz="342296" fontAlgn="base">
              <a:lnSpc>
                <a:spcPct val="90000"/>
              </a:lnSpc>
              <a:spcBef>
                <a:spcPct val="0"/>
              </a:spcBef>
              <a:spcAft>
                <a:spcPct val="10000"/>
              </a:spcAft>
              <a:defRPr sz="2000">
                <a:solidFill>
                  <a:prstClr val="black"/>
                </a:solidFill>
                <a:ea typeface="Geneva" pitchFamily="123" charset="-128"/>
              </a:defRPr>
            </a:lvl1pPr>
            <a:lvl2pPr marL="742950" indent="-285750" defTabSz="912813">
              <a:defRPr sz="4300">
                <a:latin typeface="Calibri" panose="020F0502020204030204" pitchFamily="34" charset="0"/>
                <a:ea typeface="Geneva" pitchFamily="123" charset="-128"/>
              </a:defRPr>
            </a:lvl2pPr>
            <a:lvl3pPr marL="1143000" indent="-228600" defTabSz="912813">
              <a:defRPr sz="4300">
                <a:latin typeface="Calibri" panose="020F0502020204030204" pitchFamily="34" charset="0"/>
                <a:ea typeface="Geneva" pitchFamily="123" charset="-128"/>
              </a:defRPr>
            </a:lvl3pPr>
            <a:lvl4pPr marL="1600200" indent="-228600" defTabSz="912813">
              <a:defRPr sz="4300">
                <a:latin typeface="Calibri" panose="020F0502020204030204" pitchFamily="34" charset="0"/>
                <a:ea typeface="Geneva" pitchFamily="123" charset="-128"/>
              </a:defRPr>
            </a:lvl4pPr>
            <a:lvl5pPr marL="2057400" indent="-228600" defTabSz="912813">
              <a:defRPr sz="4300">
                <a:latin typeface="Calibri" panose="020F0502020204030204" pitchFamily="34" charset="0"/>
                <a:ea typeface="Geneva" pitchFamily="123" charset="-128"/>
              </a:defRPr>
            </a:lvl5pPr>
            <a:lvl6pPr marL="2514600" indent="-228600" defTabSz="912813" fontAlgn="base">
              <a:spcBef>
                <a:spcPct val="0"/>
              </a:spcBef>
              <a:spcAft>
                <a:spcPct val="0"/>
              </a:spcAft>
              <a:defRPr sz="4300">
                <a:latin typeface="Calibri" panose="020F0502020204030204" pitchFamily="34" charset="0"/>
                <a:ea typeface="Geneva" pitchFamily="123" charset="-128"/>
              </a:defRPr>
            </a:lvl6pPr>
            <a:lvl7pPr marL="2971800" indent="-228600" defTabSz="912813" fontAlgn="base">
              <a:spcBef>
                <a:spcPct val="0"/>
              </a:spcBef>
              <a:spcAft>
                <a:spcPct val="0"/>
              </a:spcAft>
              <a:defRPr sz="4300">
                <a:latin typeface="Calibri" panose="020F0502020204030204" pitchFamily="34" charset="0"/>
                <a:ea typeface="Geneva" pitchFamily="123" charset="-128"/>
              </a:defRPr>
            </a:lvl7pPr>
            <a:lvl8pPr marL="3429000" indent="-228600" defTabSz="912813" fontAlgn="base">
              <a:spcBef>
                <a:spcPct val="0"/>
              </a:spcBef>
              <a:spcAft>
                <a:spcPct val="0"/>
              </a:spcAft>
              <a:defRPr sz="4300">
                <a:latin typeface="Calibri" panose="020F0502020204030204" pitchFamily="34" charset="0"/>
                <a:ea typeface="Geneva" pitchFamily="123" charset="-128"/>
              </a:defRPr>
            </a:lvl8pPr>
            <a:lvl9pPr marL="3886200" indent="-228600" defTabSz="912813" fontAlgn="base">
              <a:spcBef>
                <a:spcPct val="0"/>
              </a:spcBef>
              <a:spcAft>
                <a:spcPct val="0"/>
              </a:spcAft>
              <a:defRPr sz="4300">
                <a:latin typeface="Calibri" panose="020F0502020204030204" pitchFamily="34" charset="0"/>
                <a:ea typeface="Geneva" pitchFamily="123" charset="-128"/>
              </a:defRPr>
            </a:lvl9pPr>
          </a:lstStyle>
          <a:p>
            <a:r>
              <a:rPr lang="es-CO" altLang="es-ES" dirty="0"/>
              <a:t>Cupos</a:t>
            </a:r>
          </a:p>
          <a:p>
            <a:endParaRPr lang="es-ES" altLang="es-ES" dirty="0"/>
          </a:p>
        </p:txBody>
      </p:sp>
      <p:cxnSp>
        <p:nvCxnSpPr>
          <p:cNvPr id="36" name="Conector recto de flecha 35">
            <a:extLst>
              <a:ext uri="{FF2B5EF4-FFF2-40B4-BE49-F238E27FC236}">
                <a16:creationId xmlns:a16="http://schemas.microsoft.com/office/drawing/2014/main" id="{49345D9C-3CBD-4EB6-B92E-989B714C57A7}"/>
              </a:ext>
            </a:extLst>
          </p:cNvPr>
          <p:cNvCxnSpPr>
            <a:cxnSpLocks/>
          </p:cNvCxnSpPr>
          <p:nvPr/>
        </p:nvCxnSpPr>
        <p:spPr>
          <a:xfrm>
            <a:off x="3044785" y="1112520"/>
            <a:ext cx="0" cy="1299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ector recto de flecha 37">
            <a:extLst>
              <a:ext uri="{FF2B5EF4-FFF2-40B4-BE49-F238E27FC236}">
                <a16:creationId xmlns:a16="http://schemas.microsoft.com/office/drawing/2014/main" id="{C15BDCBE-84F9-4A09-8FA9-0A2260E724B1}"/>
              </a:ext>
            </a:extLst>
          </p:cNvPr>
          <p:cNvCxnSpPr>
            <a:cxnSpLocks/>
          </p:cNvCxnSpPr>
          <p:nvPr/>
        </p:nvCxnSpPr>
        <p:spPr>
          <a:xfrm>
            <a:off x="4728805" y="1200284"/>
            <a:ext cx="0" cy="776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ector recto de flecha 40">
            <a:extLst>
              <a:ext uri="{FF2B5EF4-FFF2-40B4-BE49-F238E27FC236}">
                <a16:creationId xmlns:a16="http://schemas.microsoft.com/office/drawing/2014/main" id="{3A62A466-6A0C-4D50-980E-5F6218C66F5E}"/>
              </a:ext>
            </a:extLst>
          </p:cNvPr>
          <p:cNvCxnSpPr>
            <a:cxnSpLocks/>
          </p:cNvCxnSpPr>
          <p:nvPr/>
        </p:nvCxnSpPr>
        <p:spPr>
          <a:xfrm>
            <a:off x="2896790" y="3961548"/>
            <a:ext cx="0" cy="501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52" name="Picture 4" descr="Resultado de imagen para payment">
            <a:extLst>
              <a:ext uri="{FF2B5EF4-FFF2-40B4-BE49-F238E27FC236}">
                <a16:creationId xmlns:a16="http://schemas.microsoft.com/office/drawing/2014/main" id="{423A622D-9B46-4F63-8E6E-F9D7991D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26" y="1638394"/>
            <a:ext cx="1567489" cy="973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Resultado de imagen para habitos de compra">
            <a:extLst>
              <a:ext uri="{FF2B5EF4-FFF2-40B4-BE49-F238E27FC236}">
                <a16:creationId xmlns:a16="http://schemas.microsoft.com/office/drawing/2014/main" id="{72261457-D108-4CCC-9543-B7F9E5A5F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227" y="2560321"/>
            <a:ext cx="1822800" cy="100797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ector recto de flecha 52">
            <a:extLst>
              <a:ext uri="{FF2B5EF4-FFF2-40B4-BE49-F238E27FC236}">
                <a16:creationId xmlns:a16="http://schemas.microsoft.com/office/drawing/2014/main" id="{A24E9D10-9822-464F-822B-C2B6714329E9}"/>
              </a:ext>
            </a:extLst>
          </p:cNvPr>
          <p:cNvCxnSpPr>
            <a:cxnSpLocks/>
          </p:cNvCxnSpPr>
          <p:nvPr/>
        </p:nvCxnSpPr>
        <p:spPr>
          <a:xfrm>
            <a:off x="868680" y="3098229"/>
            <a:ext cx="0" cy="1303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CuadroTexto 57">
            <a:extLst>
              <a:ext uri="{FF2B5EF4-FFF2-40B4-BE49-F238E27FC236}">
                <a16:creationId xmlns:a16="http://schemas.microsoft.com/office/drawing/2014/main" id="{A845045A-9E26-4BF3-A87F-95A866290053}"/>
              </a:ext>
            </a:extLst>
          </p:cNvPr>
          <p:cNvSpPr txBox="1"/>
          <p:nvPr/>
        </p:nvSpPr>
        <p:spPr>
          <a:xfrm>
            <a:off x="237409" y="4470557"/>
            <a:ext cx="1771079" cy="338554"/>
          </a:xfrm>
          <a:prstGeom prst="rect">
            <a:avLst/>
          </a:prstGeom>
          <a:noFill/>
        </p:spPr>
        <p:txBody>
          <a:bodyPr wrap="square" rtlCol="0">
            <a:spAutoFit/>
          </a:bodyPr>
          <a:lstStyle/>
          <a:p>
            <a:r>
              <a:rPr lang="es-CO" sz="1600" dirty="0"/>
              <a:t>Alturas de mora</a:t>
            </a:r>
            <a:endParaRPr lang="es-ES" sz="1600" dirty="0"/>
          </a:p>
        </p:txBody>
      </p:sp>
      <p:sp>
        <p:nvSpPr>
          <p:cNvPr id="59" name="CuadroTexto 58">
            <a:extLst>
              <a:ext uri="{FF2B5EF4-FFF2-40B4-BE49-F238E27FC236}">
                <a16:creationId xmlns:a16="http://schemas.microsoft.com/office/drawing/2014/main" id="{02181A54-380E-4A44-912D-FAF8950875C1}"/>
              </a:ext>
            </a:extLst>
          </p:cNvPr>
          <p:cNvSpPr txBox="1"/>
          <p:nvPr/>
        </p:nvSpPr>
        <p:spPr>
          <a:xfrm>
            <a:off x="2342634" y="4603232"/>
            <a:ext cx="1377060" cy="338554"/>
          </a:xfrm>
          <a:prstGeom prst="rect">
            <a:avLst/>
          </a:prstGeom>
          <a:noFill/>
        </p:spPr>
        <p:txBody>
          <a:bodyPr wrap="square" rtlCol="0">
            <a:spAutoFit/>
          </a:bodyPr>
          <a:lstStyle/>
          <a:p>
            <a:r>
              <a:rPr lang="es-CO" sz="1600" dirty="0"/>
              <a:t>Frecuencia</a:t>
            </a:r>
            <a:endParaRPr lang="es-ES" sz="1600" dirty="0"/>
          </a:p>
        </p:txBody>
      </p:sp>
      <p:pic>
        <p:nvPicPr>
          <p:cNvPr id="2056" name="Picture 8" descr="Resultado de imagen para loans">
            <a:extLst>
              <a:ext uri="{FF2B5EF4-FFF2-40B4-BE49-F238E27FC236}">
                <a16:creationId xmlns:a16="http://schemas.microsoft.com/office/drawing/2014/main" id="{0DE3ECFB-B60E-4291-BBE2-42C75CB33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839" y="2033452"/>
            <a:ext cx="1755584" cy="107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0" name="Conector recto de flecha 59">
            <a:extLst>
              <a:ext uri="{FF2B5EF4-FFF2-40B4-BE49-F238E27FC236}">
                <a16:creationId xmlns:a16="http://schemas.microsoft.com/office/drawing/2014/main" id="{B93A361A-1305-42EE-89F7-3F225F31A1F6}"/>
              </a:ext>
            </a:extLst>
          </p:cNvPr>
          <p:cNvCxnSpPr>
            <a:cxnSpLocks/>
          </p:cNvCxnSpPr>
          <p:nvPr/>
        </p:nvCxnSpPr>
        <p:spPr>
          <a:xfrm>
            <a:off x="4728805" y="3568293"/>
            <a:ext cx="0" cy="9022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6" name="CuadroTexto 65">
            <a:extLst>
              <a:ext uri="{FF2B5EF4-FFF2-40B4-BE49-F238E27FC236}">
                <a16:creationId xmlns:a16="http://schemas.microsoft.com/office/drawing/2014/main" id="{D110E56E-D023-4EE0-847A-C648587071D2}"/>
              </a:ext>
            </a:extLst>
          </p:cNvPr>
          <p:cNvSpPr txBox="1"/>
          <p:nvPr/>
        </p:nvSpPr>
        <p:spPr>
          <a:xfrm>
            <a:off x="4053839" y="4588700"/>
            <a:ext cx="1648668" cy="338554"/>
          </a:xfrm>
          <a:prstGeom prst="rect">
            <a:avLst/>
          </a:prstGeom>
          <a:noFill/>
        </p:spPr>
        <p:txBody>
          <a:bodyPr wrap="square" rtlCol="0">
            <a:spAutoFit/>
          </a:bodyPr>
          <a:lstStyle/>
          <a:p>
            <a:r>
              <a:rPr lang="es-CO" sz="1600" dirty="0"/>
              <a:t>Variaciones</a:t>
            </a:r>
            <a:endParaRPr lang="es-ES" sz="1600" dirty="0"/>
          </a:p>
        </p:txBody>
      </p:sp>
      <p:cxnSp>
        <p:nvCxnSpPr>
          <p:cNvPr id="67" name="Conector recto de flecha 66">
            <a:extLst>
              <a:ext uri="{FF2B5EF4-FFF2-40B4-BE49-F238E27FC236}">
                <a16:creationId xmlns:a16="http://schemas.microsoft.com/office/drawing/2014/main" id="{DD0B9D51-EECA-449C-B760-30107A8C1E1A}"/>
              </a:ext>
            </a:extLst>
          </p:cNvPr>
          <p:cNvCxnSpPr>
            <a:cxnSpLocks/>
          </p:cNvCxnSpPr>
          <p:nvPr/>
        </p:nvCxnSpPr>
        <p:spPr>
          <a:xfrm>
            <a:off x="6022293" y="1112520"/>
            <a:ext cx="629967" cy="920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58" name="Picture 10" descr="Resultado de imagen para fuga de clientes">
            <a:extLst>
              <a:ext uri="{FF2B5EF4-FFF2-40B4-BE49-F238E27FC236}">
                <a16:creationId xmlns:a16="http://schemas.microsoft.com/office/drawing/2014/main" id="{BE1B4EBF-075E-43D2-B070-12DA56D84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291" y="2149904"/>
            <a:ext cx="1291776" cy="914403"/>
          </a:xfrm>
          <a:prstGeom prst="rect">
            <a:avLst/>
          </a:prstGeom>
          <a:noFill/>
          <a:extLst>
            <a:ext uri="{909E8E84-426E-40DD-AFC4-6F175D3DCCD1}">
              <a14:hiddenFill xmlns:a14="http://schemas.microsoft.com/office/drawing/2010/main">
                <a:solidFill>
                  <a:srgbClr val="FFFFFF"/>
                </a:solidFill>
              </a14:hiddenFill>
            </a:ext>
          </a:extLst>
        </p:spPr>
      </p:pic>
      <p:sp>
        <p:nvSpPr>
          <p:cNvPr id="70" name="Título 1">
            <a:extLst>
              <a:ext uri="{FF2B5EF4-FFF2-40B4-BE49-F238E27FC236}">
                <a16:creationId xmlns:a16="http://schemas.microsoft.com/office/drawing/2014/main" id="{DD48808E-73A0-46F6-9E46-6D41F6454373}"/>
              </a:ext>
            </a:extLst>
          </p:cNvPr>
          <p:cNvSpPr txBox="1">
            <a:spLocks/>
          </p:cNvSpPr>
          <p:nvPr/>
        </p:nvSpPr>
        <p:spPr bwMode="auto">
          <a:xfrm>
            <a:off x="6691291" y="3234257"/>
            <a:ext cx="1396568" cy="22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defTabSz="342296" fontAlgn="base">
              <a:lnSpc>
                <a:spcPct val="90000"/>
              </a:lnSpc>
              <a:spcBef>
                <a:spcPct val="0"/>
              </a:spcBef>
              <a:spcAft>
                <a:spcPct val="10000"/>
              </a:spcAft>
              <a:defRPr sz="2000">
                <a:solidFill>
                  <a:prstClr val="black"/>
                </a:solidFill>
                <a:ea typeface="Geneva" pitchFamily="123" charset="-128"/>
              </a:defRPr>
            </a:lvl1pPr>
            <a:lvl2pPr marL="742950" indent="-285750" defTabSz="912813">
              <a:defRPr sz="4300">
                <a:latin typeface="Calibri" panose="020F0502020204030204" pitchFamily="34" charset="0"/>
                <a:ea typeface="Geneva" pitchFamily="123" charset="-128"/>
              </a:defRPr>
            </a:lvl2pPr>
            <a:lvl3pPr marL="1143000" indent="-228600" defTabSz="912813">
              <a:defRPr sz="4300">
                <a:latin typeface="Calibri" panose="020F0502020204030204" pitchFamily="34" charset="0"/>
                <a:ea typeface="Geneva" pitchFamily="123" charset="-128"/>
              </a:defRPr>
            </a:lvl3pPr>
            <a:lvl4pPr marL="1600200" indent="-228600" defTabSz="912813">
              <a:defRPr sz="4300">
                <a:latin typeface="Calibri" panose="020F0502020204030204" pitchFamily="34" charset="0"/>
                <a:ea typeface="Geneva" pitchFamily="123" charset="-128"/>
              </a:defRPr>
            </a:lvl4pPr>
            <a:lvl5pPr marL="2057400" indent="-228600" defTabSz="912813">
              <a:defRPr sz="4300">
                <a:latin typeface="Calibri" panose="020F0502020204030204" pitchFamily="34" charset="0"/>
                <a:ea typeface="Geneva" pitchFamily="123" charset="-128"/>
              </a:defRPr>
            </a:lvl5pPr>
            <a:lvl6pPr marL="2514600" indent="-228600" defTabSz="912813" fontAlgn="base">
              <a:spcBef>
                <a:spcPct val="0"/>
              </a:spcBef>
              <a:spcAft>
                <a:spcPct val="0"/>
              </a:spcAft>
              <a:defRPr sz="4300">
                <a:latin typeface="Calibri" panose="020F0502020204030204" pitchFamily="34" charset="0"/>
                <a:ea typeface="Geneva" pitchFamily="123" charset="-128"/>
              </a:defRPr>
            </a:lvl6pPr>
            <a:lvl7pPr marL="2971800" indent="-228600" defTabSz="912813" fontAlgn="base">
              <a:spcBef>
                <a:spcPct val="0"/>
              </a:spcBef>
              <a:spcAft>
                <a:spcPct val="0"/>
              </a:spcAft>
              <a:defRPr sz="4300">
                <a:latin typeface="Calibri" panose="020F0502020204030204" pitchFamily="34" charset="0"/>
                <a:ea typeface="Geneva" pitchFamily="123" charset="-128"/>
              </a:defRPr>
            </a:lvl7pPr>
            <a:lvl8pPr marL="3429000" indent="-228600" defTabSz="912813" fontAlgn="base">
              <a:spcBef>
                <a:spcPct val="0"/>
              </a:spcBef>
              <a:spcAft>
                <a:spcPct val="0"/>
              </a:spcAft>
              <a:defRPr sz="4300">
                <a:latin typeface="Calibri" panose="020F0502020204030204" pitchFamily="34" charset="0"/>
                <a:ea typeface="Geneva" pitchFamily="123" charset="-128"/>
              </a:defRPr>
            </a:lvl8pPr>
            <a:lvl9pPr marL="3886200" indent="-228600" defTabSz="912813" fontAlgn="base">
              <a:spcBef>
                <a:spcPct val="0"/>
              </a:spcBef>
              <a:spcAft>
                <a:spcPct val="0"/>
              </a:spcAft>
              <a:defRPr sz="4300">
                <a:latin typeface="Calibri" panose="020F0502020204030204" pitchFamily="34" charset="0"/>
                <a:ea typeface="Geneva" pitchFamily="123" charset="-128"/>
              </a:defRPr>
            </a:lvl9pPr>
          </a:lstStyle>
          <a:p>
            <a:r>
              <a:rPr lang="es-CO" altLang="es-ES" dirty="0"/>
              <a:t>Deserciones</a:t>
            </a:r>
          </a:p>
          <a:p>
            <a:endParaRPr lang="es-ES" altLang="es-ES" dirty="0"/>
          </a:p>
        </p:txBody>
      </p:sp>
      <p:cxnSp>
        <p:nvCxnSpPr>
          <p:cNvPr id="30" name="Conector recto de flecha 29">
            <a:extLst>
              <a:ext uri="{FF2B5EF4-FFF2-40B4-BE49-F238E27FC236}">
                <a16:creationId xmlns:a16="http://schemas.microsoft.com/office/drawing/2014/main" id="{2147874E-4257-4DF6-895A-53552AF4C068}"/>
              </a:ext>
            </a:extLst>
          </p:cNvPr>
          <p:cNvCxnSpPr>
            <a:cxnSpLocks/>
          </p:cNvCxnSpPr>
          <p:nvPr/>
        </p:nvCxnSpPr>
        <p:spPr>
          <a:xfrm>
            <a:off x="7258894" y="3517326"/>
            <a:ext cx="0" cy="694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CuadroTexto 31">
            <a:extLst>
              <a:ext uri="{FF2B5EF4-FFF2-40B4-BE49-F238E27FC236}">
                <a16:creationId xmlns:a16="http://schemas.microsoft.com/office/drawing/2014/main" id="{3F5F019F-EE5C-4243-9EE7-9F20BD024137}"/>
              </a:ext>
            </a:extLst>
          </p:cNvPr>
          <p:cNvSpPr txBox="1"/>
          <p:nvPr/>
        </p:nvSpPr>
        <p:spPr>
          <a:xfrm>
            <a:off x="6596285" y="4328011"/>
            <a:ext cx="1648668" cy="338554"/>
          </a:xfrm>
          <a:prstGeom prst="rect">
            <a:avLst/>
          </a:prstGeom>
          <a:noFill/>
        </p:spPr>
        <p:txBody>
          <a:bodyPr wrap="square" rtlCol="0">
            <a:spAutoFit/>
          </a:bodyPr>
          <a:lstStyle/>
          <a:p>
            <a:r>
              <a:rPr lang="es-CO" sz="1600" dirty="0"/>
              <a:t>¿Quiénes?</a:t>
            </a:r>
            <a:endParaRPr lang="es-ES" sz="1600" dirty="0"/>
          </a:p>
        </p:txBody>
      </p:sp>
    </p:spTree>
    <p:extLst>
      <p:ext uri="{BB962C8B-B14F-4D97-AF65-F5344CB8AC3E}">
        <p14:creationId xmlns:p14="http://schemas.microsoft.com/office/powerpoint/2010/main" val="23055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58" grpId="0"/>
      <p:bldP spid="59" grpId="0"/>
      <p:bldP spid="66" grpId="0"/>
      <p:bldP spid="7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ítulo 1"/>
          <p:cNvSpPr txBox="1">
            <a:spLocks/>
          </p:cNvSpPr>
          <p:nvPr/>
        </p:nvSpPr>
        <p:spPr bwMode="auto">
          <a:xfrm>
            <a:off x="591740" y="248751"/>
            <a:ext cx="439174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Y…. Cómo aprovecho la información comportamental?</a:t>
            </a:r>
            <a:endParaRPr lang="es-ES" altLang="es-ES" sz="2400" b="1" dirty="0">
              <a:solidFill>
                <a:prstClr val="black"/>
              </a:solidFill>
              <a:latin typeface="+mn-lt"/>
            </a:endParaRPr>
          </a:p>
        </p:txBody>
      </p:sp>
      <p:pic>
        <p:nvPicPr>
          <p:cNvPr id="7170" name="Picture 2" descr="Resultado de imagen para Tipos de clientes">
            <a:extLst>
              <a:ext uri="{FF2B5EF4-FFF2-40B4-BE49-F238E27FC236}">
                <a16:creationId xmlns:a16="http://schemas.microsoft.com/office/drawing/2014/main" id="{9B95D15D-1DE4-404F-91AE-107345911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12" y="3719251"/>
            <a:ext cx="1071326" cy="46048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6A3309AA-2A17-4661-83BC-28F655139C31}"/>
              </a:ext>
            </a:extLst>
          </p:cNvPr>
          <p:cNvPicPr>
            <a:picLocks noChangeAspect="1"/>
          </p:cNvPicPr>
          <p:nvPr/>
        </p:nvPicPr>
        <p:blipFill>
          <a:blip r:embed="rId4"/>
          <a:stretch>
            <a:fillRect/>
          </a:stretch>
        </p:blipFill>
        <p:spPr>
          <a:xfrm>
            <a:off x="2214036" y="3524783"/>
            <a:ext cx="1622955" cy="1081970"/>
          </a:xfrm>
          <a:prstGeom prst="rect">
            <a:avLst/>
          </a:prstGeom>
          <a:ln>
            <a:noFill/>
          </a:ln>
          <a:effectLst>
            <a:outerShdw blurRad="292100" dist="139700" dir="2700000" algn="tl" rotWithShape="0">
              <a:srgbClr val="333333">
                <a:alpha val="65000"/>
              </a:srgbClr>
            </a:outerShdw>
          </a:effectLst>
        </p:spPr>
      </p:pic>
      <p:sp>
        <p:nvSpPr>
          <p:cNvPr id="28" name="Título 1">
            <a:extLst>
              <a:ext uri="{FF2B5EF4-FFF2-40B4-BE49-F238E27FC236}">
                <a16:creationId xmlns:a16="http://schemas.microsoft.com/office/drawing/2014/main" id="{51914359-61D2-4B63-9ECB-2F7D9E3E2859}"/>
              </a:ext>
            </a:extLst>
          </p:cNvPr>
          <p:cNvSpPr txBox="1">
            <a:spLocks/>
          </p:cNvSpPr>
          <p:nvPr/>
        </p:nvSpPr>
        <p:spPr bwMode="auto">
          <a:xfrm>
            <a:off x="315796" y="3236328"/>
            <a:ext cx="1351349" cy="22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600" dirty="0">
                <a:solidFill>
                  <a:prstClr val="black"/>
                </a:solidFill>
                <a:latin typeface="+mn-lt"/>
              </a:rPr>
              <a:t>Tipos de cliente</a:t>
            </a:r>
            <a:endParaRPr lang="es-ES" altLang="es-ES" sz="1600" dirty="0">
              <a:solidFill>
                <a:prstClr val="black"/>
              </a:solidFill>
              <a:latin typeface="+mn-lt"/>
            </a:endParaRPr>
          </a:p>
        </p:txBody>
      </p:sp>
      <p:sp>
        <p:nvSpPr>
          <p:cNvPr id="33" name="Título 1">
            <a:extLst>
              <a:ext uri="{FF2B5EF4-FFF2-40B4-BE49-F238E27FC236}">
                <a16:creationId xmlns:a16="http://schemas.microsoft.com/office/drawing/2014/main" id="{175CCD2B-ACE0-4FE3-BAD1-4F6447A8A436}"/>
              </a:ext>
            </a:extLst>
          </p:cNvPr>
          <p:cNvSpPr txBox="1">
            <a:spLocks/>
          </p:cNvSpPr>
          <p:nvPr/>
        </p:nvSpPr>
        <p:spPr bwMode="auto">
          <a:xfrm>
            <a:off x="2106276" y="3255691"/>
            <a:ext cx="1710261" cy="1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dirty="0">
                <a:solidFill>
                  <a:prstClr val="black"/>
                </a:solidFill>
                <a:latin typeface="+mn-lt"/>
              </a:rPr>
              <a:t>Vectores de pago</a:t>
            </a:r>
            <a:endParaRPr lang="es-ES" altLang="es-ES" sz="1800" dirty="0">
              <a:solidFill>
                <a:prstClr val="black"/>
              </a:solidFill>
              <a:latin typeface="+mn-lt"/>
            </a:endParaRPr>
          </a:p>
        </p:txBody>
      </p:sp>
      <p:cxnSp>
        <p:nvCxnSpPr>
          <p:cNvPr id="7" name="Conector recto 6">
            <a:extLst>
              <a:ext uri="{FF2B5EF4-FFF2-40B4-BE49-F238E27FC236}">
                <a16:creationId xmlns:a16="http://schemas.microsoft.com/office/drawing/2014/main" id="{5FB2D3CC-5F66-47E0-9A32-388F7E15E4A6}"/>
              </a:ext>
            </a:extLst>
          </p:cNvPr>
          <p:cNvCxnSpPr/>
          <p:nvPr/>
        </p:nvCxnSpPr>
        <p:spPr>
          <a:xfrm flipV="1">
            <a:off x="1592822" y="3717466"/>
            <a:ext cx="357216" cy="2302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ector recto 33">
            <a:extLst>
              <a:ext uri="{FF2B5EF4-FFF2-40B4-BE49-F238E27FC236}">
                <a16:creationId xmlns:a16="http://schemas.microsoft.com/office/drawing/2014/main" id="{F6B2A67D-03BD-4A1F-BE5C-FF5871A93393}"/>
              </a:ext>
            </a:extLst>
          </p:cNvPr>
          <p:cNvCxnSpPr>
            <a:cxnSpLocks/>
          </p:cNvCxnSpPr>
          <p:nvPr/>
        </p:nvCxnSpPr>
        <p:spPr>
          <a:xfrm>
            <a:off x="1592822" y="3947707"/>
            <a:ext cx="3572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D024935D-A6C4-4FCF-BF8A-9964B367A237}"/>
              </a:ext>
            </a:extLst>
          </p:cNvPr>
          <p:cNvCxnSpPr>
            <a:cxnSpLocks/>
          </p:cNvCxnSpPr>
          <p:nvPr/>
        </p:nvCxnSpPr>
        <p:spPr>
          <a:xfrm>
            <a:off x="1609049" y="3949492"/>
            <a:ext cx="276182" cy="230241"/>
          </a:xfrm>
          <a:prstGeom prst="line">
            <a:avLst/>
          </a:prstGeom>
        </p:spPr>
        <p:style>
          <a:lnRef idx="2">
            <a:schemeClr val="accent1"/>
          </a:lnRef>
          <a:fillRef idx="0">
            <a:schemeClr val="accent1"/>
          </a:fillRef>
          <a:effectRef idx="1">
            <a:schemeClr val="accent1"/>
          </a:effectRef>
          <a:fontRef idx="minor">
            <a:schemeClr val="tx1"/>
          </a:fontRef>
        </p:style>
      </p:cxnSp>
      <p:sp>
        <p:nvSpPr>
          <p:cNvPr id="45" name="Título 1">
            <a:extLst>
              <a:ext uri="{FF2B5EF4-FFF2-40B4-BE49-F238E27FC236}">
                <a16:creationId xmlns:a16="http://schemas.microsoft.com/office/drawing/2014/main" id="{45C45B48-AC5E-4670-8B66-F06C4E8E5B30}"/>
              </a:ext>
            </a:extLst>
          </p:cNvPr>
          <p:cNvSpPr txBox="1">
            <a:spLocks/>
          </p:cNvSpPr>
          <p:nvPr/>
        </p:nvSpPr>
        <p:spPr bwMode="auto">
          <a:xfrm>
            <a:off x="7060154" y="3418546"/>
            <a:ext cx="1710261" cy="1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800" dirty="0">
                <a:solidFill>
                  <a:prstClr val="black"/>
                </a:solidFill>
                <a:latin typeface="+mn-lt"/>
              </a:rPr>
              <a:t>Un nuevo cliente</a:t>
            </a:r>
            <a:endParaRPr lang="es-ES" altLang="es-ES" sz="1800" dirty="0">
              <a:solidFill>
                <a:prstClr val="black"/>
              </a:solidFill>
              <a:latin typeface="+mn-lt"/>
            </a:endParaRPr>
          </a:p>
        </p:txBody>
      </p:sp>
      <p:pic>
        <p:nvPicPr>
          <p:cNvPr id="8198" name="Picture 6" descr="Resultado de imagen para its a good debt?">
            <a:extLst>
              <a:ext uri="{FF2B5EF4-FFF2-40B4-BE49-F238E27FC236}">
                <a16:creationId xmlns:a16="http://schemas.microsoft.com/office/drawing/2014/main" id="{69066E82-4490-4B15-BEB4-DE0B46B0B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132" y="3719251"/>
            <a:ext cx="1476984" cy="776608"/>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Resultado de imagen para signo de interrogaciÃ³n icono">
            <a:extLst>
              <a:ext uri="{FF2B5EF4-FFF2-40B4-BE49-F238E27FC236}">
                <a16:creationId xmlns:a16="http://schemas.microsoft.com/office/drawing/2014/main" id="{C4017C9A-832A-4482-92CC-EDF5018CB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660" y="1856100"/>
            <a:ext cx="539529" cy="53952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Resultado de imagen para signo de interrogaciÃ³n icono">
            <a:extLst>
              <a:ext uri="{FF2B5EF4-FFF2-40B4-BE49-F238E27FC236}">
                <a16:creationId xmlns:a16="http://schemas.microsoft.com/office/drawing/2014/main" id="{BD7B2FA6-8943-46BD-B087-F05E48307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8664" y="3859494"/>
            <a:ext cx="489916" cy="489916"/>
          </a:xfrm>
          <a:prstGeom prst="rect">
            <a:avLst/>
          </a:prstGeom>
          <a:noFill/>
          <a:extLst>
            <a:ext uri="{909E8E84-426E-40DD-AFC4-6F175D3DCCD1}">
              <a14:hiddenFill xmlns:a14="http://schemas.microsoft.com/office/drawing/2010/main">
                <a:solidFill>
                  <a:srgbClr val="FFFFFF"/>
                </a:solidFill>
              </a14:hiddenFill>
            </a:ext>
          </a:extLst>
        </p:spPr>
      </p:pic>
      <p:sp>
        <p:nvSpPr>
          <p:cNvPr id="60" name="Título 1">
            <a:extLst>
              <a:ext uri="{FF2B5EF4-FFF2-40B4-BE49-F238E27FC236}">
                <a16:creationId xmlns:a16="http://schemas.microsoft.com/office/drawing/2014/main" id="{B4DC3583-61DD-4ECA-9DA3-C83E9A3BE44F}"/>
              </a:ext>
            </a:extLst>
          </p:cNvPr>
          <p:cNvSpPr txBox="1">
            <a:spLocks/>
          </p:cNvSpPr>
          <p:nvPr/>
        </p:nvSpPr>
        <p:spPr bwMode="auto">
          <a:xfrm>
            <a:off x="2452761" y="1573224"/>
            <a:ext cx="1677419" cy="41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400" dirty="0">
                <a:solidFill>
                  <a:prstClr val="black"/>
                </a:solidFill>
                <a:latin typeface="+mn-lt"/>
              </a:rPr>
              <a:t>Va hacer sol mañana?</a:t>
            </a:r>
            <a:endParaRPr lang="es-ES" altLang="es-ES" sz="1400" dirty="0">
              <a:solidFill>
                <a:prstClr val="black"/>
              </a:solidFill>
              <a:latin typeface="+mn-lt"/>
            </a:endParaRPr>
          </a:p>
        </p:txBody>
      </p:sp>
      <p:pic>
        <p:nvPicPr>
          <p:cNvPr id="8202" name="Picture 10" descr="Resultado de imagen para icono de lluvia">
            <a:extLst>
              <a:ext uri="{FF2B5EF4-FFF2-40B4-BE49-F238E27FC236}">
                <a16:creationId xmlns:a16="http://schemas.microsoft.com/office/drawing/2014/main" id="{DE60BE9B-114B-4819-B1F3-571FC2BCA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11" y="1481732"/>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Resultado de imagen para icono de lluvia">
            <a:extLst>
              <a:ext uri="{FF2B5EF4-FFF2-40B4-BE49-F238E27FC236}">
                <a16:creationId xmlns:a16="http://schemas.microsoft.com/office/drawing/2014/main" id="{B2A27B90-A508-4EB8-BE94-6BE4BF2D7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758" y="1481732"/>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esultado de imagen para sol icono">
            <a:extLst>
              <a:ext uri="{FF2B5EF4-FFF2-40B4-BE49-F238E27FC236}">
                <a16:creationId xmlns:a16="http://schemas.microsoft.com/office/drawing/2014/main" id="{4ACCC571-0146-4060-9773-3595C93766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870" y="1527454"/>
            <a:ext cx="332428" cy="3701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Resultado de imagen para icono de lluvia">
            <a:extLst>
              <a:ext uri="{FF2B5EF4-FFF2-40B4-BE49-F238E27FC236}">
                <a16:creationId xmlns:a16="http://schemas.microsoft.com/office/drawing/2014/main" id="{71F33BDE-9C3A-4949-8C6D-44E88C11DE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146" y="1484751"/>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Resultado de imagen para icono de lluvia">
            <a:extLst>
              <a:ext uri="{FF2B5EF4-FFF2-40B4-BE49-F238E27FC236}">
                <a16:creationId xmlns:a16="http://schemas.microsoft.com/office/drawing/2014/main" id="{90163281-3823-45D3-99C5-BD24EFD256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846" y="1873486"/>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nublado icono">
            <a:extLst>
              <a:ext uri="{FF2B5EF4-FFF2-40B4-BE49-F238E27FC236}">
                <a16:creationId xmlns:a16="http://schemas.microsoft.com/office/drawing/2014/main" id="{DD00D76E-F81A-4C1E-8138-BF0A1D6473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5219" y="1856364"/>
            <a:ext cx="502062" cy="51599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Resultado de imagen para nublado icono">
            <a:extLst>
              <a:ext uri="{FF2B5EF4-FFF2-40B4-BE49-F238E27FC236}">
                <a16:creationId xmlns:a16="http://schemas.microsoft.com/office/drawing/2014/main" id="{282B9281-7B4B-4901-992D-B9841DC126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286" y="2313151"/>
            <a:ext cx="502062" cy="51599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esultado de imagen para nublado icono">
            <a:extLst>
              <a:ext uri="{FF2B5EF4-FFF2-40B4-BE49-F238E27FC236}">
                <a16:creationId xmlns:a16="http://schemas.microsoft.com/office/drawing/2014/main" id="{39DA8465-B240-4354-AFC9-7C234F3FB3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758" y="2299117"/>
            <a:ext cx="502062" cy="51599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Resultado de imagen para sol icono">
            <a:extLst>
              <a:ext uri="{FF2B5EF4-FFF2-40B4-BE49-F238E27FC236}">
                <a16:creationId xmlns:a16="http://schemas.microsoft.com/office/drawing/2014/main" id="{D3E73C82-6ABC-4BAA-87AC-FEDFD5B56E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732" y="2381875"/>
            <a:ext cx="332428" cy="37012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Resultado de imagen para icono de lluvia">
            <a:extLst>
              <a:ext uri="{FF2B5EF4-FFF2-40B4-BE49-F238E27FC236}">
                <a16:creationId xmlns:a16="http://schemas.microsoft.com/office/drawing/2014/main" id="{175701B7-CA84-4A8E-B2F7-1F42853B15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699" y="1875522"/>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Resultado de imagen para sol icono">
            <a:extLst>
              <a:ext uri="{FF2B5EF4-FFF2-40B4-BE49-F238E27FC236}">
                <a16:creationId xmlns:a16="http://schemas.microsoft.com/office/drawing/2014/main" id="{9236A9EB-9ED0-4AF4-8D2F-16E3F9E53B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01" y="1856364"/>
            <a:ext cx="485087" cy="525511"/>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upo 74">
            <a:extLst>
              <a:ext uri="{FF2B5EF4-FFF2-40B4-BE49-F238E27FC236}">
                <a16:creationId xmlns:a16="http://schemas.microsoft.com/office/drawing/2014/main" id="{32C927F2-6380-4382-ACF1-2F18CE83D03D}"/>
              </a:ext>
            </a:extLst>
          </p:cNvPr>
          <p:cNvGrpSpPr/>
          <p:nvPr/>
        </p:nvGrpSpPr>
        <p:grpSpPr>
          <a:xfrm>
            <a:off x="5356301" y="3212847"/>
            <a:ext cx="1061401" cy="623872"/>
            <a:chOff x="1527576" y="3636264"/>
            <a:chExt cx="722138" cy="398326"/>
          </a:xfrm>
        </p:grpSpPr>
        <p:pic>
          <p:nvPicPr>
            <p:cNvPr id="76" name="Gráfico 75" descr="Hombre">
              <a:extLst>
                <a:ext uri="{FF2B5EF4-FFF2-40B4-BE49-F238E27FC236}">
                  <a16:creationId xmlns:a16="http://schemas.microsoft.com/office/drawing/2014/main" id="{8F1D9096-A799-439E-AD39-62D56E54D8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7576" y="3640307"/>
              <a:ext cx="443056" cy="394283"/>
            </a:xfrm>
            <a:prstGeom prst="rect">
              <a:avLst/>
            </a:prstGeom>
          </p:spPr>
        </p:pic>
        <p:pic>
          <p:nvPicPr>
            <p:cNvPr id="81" name="Gráfico 80" descr="Mujer">
              <a:extLst>
                <a:ext uri="{FF2B5EF4-FFF2-40B4-BE49-F238E27FC236}">
                  <a16:creationId xmlns:a16="http://schemas.microsoft.com/office/drawing/2014/main" id="{546356A7-CE1D-4B5D-BC0F-661D5838CE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06658" y="3636264"/>
              <a:ext cx="443056" cy="394283"/>
            </a:xfrm>
            <a:prstGeom prst="rect">
              <a:avLst/>
            </a:prstGeom>
          </p:spPr>
        </p:pic>
      </p:grpSp>
      <p:pic>
        <p:nvPicPr>
          <p:cNvPr id="88" name="Picture 6" descr="Resultado de imagen para indicadores financieros icono">
            <a:extLst>
              <a:ext uri="{FF2B5EF4-FFF2-40B4-BE49-F238E27FC236}">
                <a16:creationId xmlns:a16="http://schemas.microsoft.com/office/drawing/2014/main" id="{F98666E6-4CDC-4708-ACB9-49F2BD098C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4804" y="3282776"/>
            <a:ext cx="527161" cy="48991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Resultado de imagen para antiguedad icono">
            <a:extLst>
              <a:ext uri="{FF2B5EF4-FFF2-40B4-BE49-F238E27FC236}">
                <a16:creationId xmlns:a16="http://schemas.microsoft.com/office/drawing/2014/main" id="{99D3315F-9576-4CF4-8407-635C679C969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17725"/>
          <a:stretch/>
        </p:blipFill>
        <p:spPr bwMode="auto">
          <a:xfrm>
            <a:off x="4153913" y="3890036"/>
            <a:ext cx="1061401" cy="93362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6" descr="Resultado de imagen para ubicaciÃ³n">
            <a:extLst>
              <a:ext uri="{FF2B5EF4-FFF2-40B4-BE49-F238E27FC236}">
                <a16:creationId xmlns:a16="http://schemas.microsoft.com/office/drawing/2014/main" id="{B62DE3B1-86AD-4534-A1E5-37FA344100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6801" y="3962491"/>
            <a:ext cx="1475070" cy="80812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descr="Resultado de imagen para sol icono">
            <a:extLst>
              <a:ext uri="{FF2B5EF4-FFF2-40B4-BE49-F238E27FC236}">
                <a16:creationId xmlns:a16="http://schemas.microsoft.com/office/drawing/2014/main" id="{190E8573-3AF5-41FF-8074-EA418ABF7F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83" y="2369606"/>
            <a:ext cx="332428" cy="370125"/>
          </a:xfrm>
          <a:prstGeom prst="rect">
            <a:avLst/>
          </a:prstGeom>
          <a:noFill/>
          <a:extLst>
            <a:ext uri="{909E8E84-426E-40DD-AFC4-6F175D3DCCD1}">
              <a14:hiddenFill xmlns:a14="http://schemas.microsoft.com/office/drawing/2010/main">
                <a:solidFill>
                  <a:srgbClr val="FFFFFF"/>
                </a:solidFill>
              </a14:hiddenFill>
            </a:ext>
          </a:extLst>
        </p:spPr>
      </p:pic>
      <p:sp>
        <p:nvSpPr>
          <p:cNvPr id="3" name="Signo más 2">
            <a:extLst>
              <a:ext uri="{FF2B5EF4-FFF2-40B4-BE49-F238E27FC236}">
                <a16:creationId xmlns:a16="http://schemas.microsoft.com/office/drawing/2014/main" id="{021CA464-210D-46D9-B15B-311A849268B7}"/>
              </a:ext>
            </a:extLst>
          </p:cNvPr>
          <p:cNvSpPr/>
          <p:nvPr/>
        </p:nvSpPr>
        <p:spPr>
          <a:xfrm>
            <a:off x="3924460" y="3760359"/>
            <a:ext cx="319238" cy="3429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5" name="Conector recto de flecha 4">
            <a:extLst>
              <a:ext uri="{FF2B5EF4-FFF2-40B4-BE49-F238E27FC236}">
                <a16:creationId xmlns:a16="http://schemas.microsoft.com/office/drawing/2014/main" id="{765DBCAE-C8EA-4797-90DB-AE4F34BB2AA0}"/>
              </a:ext>
            </a:extLst>
          </p:cNvPr>
          <p:cNvCxnSpPr/>
          <p:nvPr/>
        </p:nvCxnSpPr>
        <p:spPr>
          <a:xfrm>
            <a:off x="6417702" y="3890036"/>
            <a:ext cx="4517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ítulo 1">
            <a:extLst>
              <a:ext uri="{FF2B5EF4-FFF2-40B4-BE49-F238E27FC236}">
                <a16:creationId xmlns:a16="http://schemas.microsoft.com/office/drawing/2014/main" id="{3C643D58-916A-448E-8602-A65FA5DFA9B2}"/>
              </a:ext>
            </a:extLst>
          </p:cNvPr>
          <p:cNvSpPr txBox="1">
            <a:spLocks/>
          </p:cNvSpPr>
          <p:nvPr/>
        </p:nvSpPr>
        <p:spPr bwMode="auto">
          <a:xfrm>
            <a:off x="5041823" y="1513464"/>
            <a:ext cx="385947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CORRELACIONAR LA INFORMACIÓN</a:t>
            </a:r>
            <a:endParaRPr lang="es-ES" altLang="es-ES" sz="2400" b="1" dirty="0">
              <a:solidFill>
                <a:prstClr val="black"/>
              </a:solidFill>
              <a:latin typeface="+mn-lt"/>
            </a:endParaRPr>
          </a:p>
        </p:txBody>
      </p:sp>
      <p:sp>
        <p:nvSpPr>
          <p:cNvPr id="47" name="Título 1">
            <a:extLst>
              <a:ext uri="{FF2B5EF4-FFF2-40B4-BE49-F238E27FC236}">
                <a16:creationId xmlns:a16="http://schemas.microsoft.com/office/drawing/2014/main" id="{29E543F1-862C-44BC-8C4B-2D2D454C0105}"/>
              </a:ext>
            </a:extLst>
          </p:cNvPr>
          <p:cNvSpPr txBox="1">
            <a:spLocks/>
          </p:cNvSpPr>
          <p:nvPr/>
        </p:nvSpPr>
        <p:spPr bwMode="auto">
          <a:xfrm>
            <a:off x="5069635" y="2323628"/>
            <a:ext cx="1948200" cy="1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100" dirty="0">
                <a:solidFill>
                  <a:prstClr val="black"/>
                </a:solidFill>
                <a:latin typeface="+mn-lt"/>
              </a:rPr>
              <a:t>Es una medición que identifica el impacto de una variable en otra</a:t>
            </a:r>
            <a:endParaRPr lang="es-ES" altLang="es-ES" sz="1100" dirty="0">
              <a:solidFill>
                <a:prstClr val="black"/>
              </a:solidFill>
              <a:latin typeface="+mn-lt"/>
            </a:endParaRPr>
          </a:p>
        </p:txBody>
      </p:sp>
      <p:pic>
        <p:nvPicPr>
          <p:cNvPr id="48" name="Picture 10" descr="Resultado de imagen para icono de lluvia">
            <a:extLst>
              <a:ext uri="{FF2B5EF4-FFF2-40B4-BE49-F238E27FC236}">
                <a16:creationId xmlns:a16="http://schemas.microsoft.com/office/drawing/2014/main" id="{E4D4212E-7E93-4039-BF3B-88F71AA669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911" y="1881589"/>
            <a:ext cx="511321" cy="52551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Resultado de imagen para icono de lluvia">
            <a:extLst>
              <a:ext uri="{FF2B5EF4-FFF2-40B4-BE49-F238E27FC236}">
                <a16:creationId xmlns:a16="http://schemas.microsoft.com/office/drawing/2014/main" id="{B0525DC5-CEDD-4BF1-B601-26FF0837B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441" y="1896345"/>
            <a:ext cx="511321" cy="52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7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ítulo 1"/>
          <p:cNvSpPr txBox="1">
            <a:spLocks/>
          </p:cNvSpPr>
          <p:nvPr/>
        </p:nvSpPr>
        <p:spPr bwMode="auto">
          <a:xfrm>
            <a:off x="377984" y="158591"/>
            <a:ext cx="439174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Modelo = Receta</a:t>
            </a:r>
            <a:endParaRPr lang="es-ES" altLang="es-ES" sz="2400" b="1" dirty="0">
              <a:solidFill>
                <a:prstClr val="black"/>
              </a:solidFill>
              <a:latin typeface="+mn-lt"/>
            </a:endParaRPr>
          </a:p>
        </p:txBody>
      </p:sp>
      <p:sp>
        <p:nvSpPr>
          <p:cNvPr id="39" name="Título 1">
            <a:extLst>
              <a:ext uri="{FF2B5EF4-FFF2-40B4-BE49-F238E27FC236}">
                <a16:creationId xmlns:a16="http://schemas.microsoft.com/office/drawing/2014/main" id="{6286C309-4878-4001-8C34-72449ABBF9CB}"/>
              </a:ext>
            </a:extLst>
          </p:cNvPr>
          <p:cNvSpPr txBox="1">
            <a:spLocks/>
          </p:cNvSpPr>
          <p:nvPr/>
        </p:nvSpPr>
        <p:spPr bwMode="auto">
          <a:xfrm>
            <a:off x="3602443" y="306507"/>
            <a:ext cx="301552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600" b="1" dirty="0">
                <a:solidFill>
                  <a:prstClr val="black"/>
                </a:solidFill>
                <a:latin typeface="+mn-lt"/>
              </a:rPr>
              <a:t>La Estadística te va ayudar responder dos interrogantes</a:t>
            </a:r>
            <a:endParaRPr lang="es-ES" altLang="es-ES" sz="1600" b="1" dirty="0">
              <a:solidFill>
                <a:prstClr val="black"/>
              </a:solidFill>
              <a:latin typeface="+mn-lt"/>
            </a:endParaRPr>
          </a:p>
        </p:txBody>
      </p:sp>
      <p:pic>
        <p:nvPicPr>
          <p:cNvPr id="9222" name="Picture 6" descr="Resultado de imagen para receta icono">
            <a:extLst>
              <a:ext uri="{FF2B5EF4-FFF2-40B4-BE49-F238E27FC236}">
                <a16:creationId xmlns:a16="http://schemas.microsoft.com/office/drawing/2014/main" id="{BC325545-2416-4F94-8B3C-E9FD8E12D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195" y="6296"/>
            <a:ext cx="952501" cy="952501"/>
          </a:xfrm>
          <a:prstGeom prst="rect">
            <a:avLst/>
          </a:prstGeom>
          <a:noFill/>
          <a:extLst>
            <a:ext uri="{909E8E84-426E-40DD-AFC4-6F175D3DCCD1}">
              <a14:hiddenFill xmlns:a14="http://schemas.microsoft.com/office/drawing/2010/main">
                <a:solidFill>
                  <a:srgbClr val="FFFFFF"/>
                </a:solidFill>
              </a14:hiddenFill>
            </a:ext>
          </a:extLst>
        </p:spPr>
      </p:pic>
      <p:sp>
        <p:nvSpPr>
          <p:cNvPr id="26" name="2 Marcador de contenido">
            <a:extLst>
              <a:ext uri="{FF2B5EF4-FFF2-40B4-BE49-F238E27FC236}">
                <a16:creationId xmlns:a16="http://schemas.microsoft.com/office/drawing/2014/main" id="{D28DD3EC-513C-46BA-B20F-8778296981DC}"/>
              </a:ext>
            </a:extLst>
          </p:cNvPr>
          <p:cNvSpPr txBox="1">
            <a:spLocks/>
          </p:cNvSpPr>
          <p:nvPr/>
        </p:nvSpPr>
        <p:spPr>
          <a:xfrm>
            <a:off x="1068998" y="1086353"/>
            <a:ext cx="2184333" cy="484735"/>
          </a:xfrm>
          <a:prstGeom prst="roundRect">
            <a:avLst/>
          </a:prstGeom>
          <a:solidFill>
            <a:schemeClr val="accent6">
              <a:lumMod val="75000"/>
            </a:schemeClr>
          </a:solidFill>
        </p:spPr>
        <p:txBody>
          <a:bodyPr>
            <a:normAutofit fontScale="92500"/>
          </a:bodyPr>
          <a:lstStyle>
            <a:defPPr>
              <a:defRPr lang="en-US"/>
            </a:defPPr>
            <a:lvl1pPr indent="0" algn="ctr" defTabSz="1218997">
              <a:spcBef>
                <a:spcPct val="20000"/>
              </a:spcBef>
              <a:buFont typeface="Arial"/>
              <a:buNone/>
              <a:defRPr sz="1600" b="1">
                <a:solidFill>
                  <a:schemeClr val="bg1"/>
                </a:solidFill>
              </a:defRPr>
            </a:lvl1pPr>
            <a:lvl2pPr marL="1980870" indent="-761873" defTabSz="1218997">
              <a:spcBef>
                <a:spcPct val="20000"/>
              </a:spcBef>
              <a:buFont typeface="Arial"/>
              <a:buChar char="–"/>
              <a:defRPr sz="7500"/>
            </a:lvl2pPr>
            <a:lvl3pPr marL="3047491" indent="-609497" defTabSz="1218997">
              <a:spcBef>
                <a:spcPct val="20000"/>
              </a:spcBef>
              <a:buFont typeface="Arial"/>
              <a:buChar char="•"/>
              <a:defRPr sz="6400"/>
            </a:lvl3pPr>
            <a:lvl4pPr marL="4266488" indent="-609497" defTabSz="1218997">
              <a:spcBef>
                <a:spcPct val="20000"/>
              </a:spcBef>
              <a:buFont typeface="Arial"/>
              <a:buChar char="–"/>
              <a:defRPr sz="5300"/>
            </a:lvl4pPr>
            <a:lvl5pPr marL="5485485" indent="-609497" defTabSz="1218997">
              <a:spcBef>
                <a:spcPct val="20000"/>
              </a:spcBef>
              <a:buFont typeface="Arial"/>
              <a:buChar char="»"/>
              <a:defRPr sz="5300"/>
            </a:lvl5pPr>
            <a:lvl6pPr marL="6704482" indent="-609497" defTabSz="1218997">
              <a:spcBef>
                <a:spcPct val="20000"/>
              </a:spcBef>
              <a:buFont typeface="Arial"/>
              <a:buChar char="•"/>
              <a:defRPr sz="5300"/>
            </a:lvl6pPr>
            <a:lvl7pPr marL="7923479" indent="-609497" defTabSz="1218997">
              <a:spcBef>
                <a:spcPct val="20000"/>
              </a:spcBef>
              <a:buFont typeface="Arial"/>
              <a:buChar char="•"/>
              <a:defRPr sz="5300"/>
            </a:lvl7pPr>
            <a:lvl8pPr marL="9142476" indent="-609497" defTabSz="1218997">
              <a:spcBef>
                <a:spcPct val="20000"/>
              </a:spcBef>
              <a:buFont typeface="Arial"/>
              <a:buChar char="•"/>
              <a:defRPr sz="5300"/>
            </a:lvl8pPr>
            <a:lvl9pPr marL="10361473" indent="-609497" defTabSz="1218997">
              <a:spcBef>
                <a:spcPct val="20000"/>
              </a:spcBef>
              <a:buFont typeface="Arial"/>
              <a:buChar char="•"/>
              <a:defRPr sz="5300"/>
            </a:lvl9pPr>
          </a:lstStyle>
          <a:p>
            <a:r>
              <a:rPr lang="es-CO" sz="1200" dirty="0"/>
              <a:t>Cuáles variables tienen relación con lo que se va pronosticar</a:t>
            </a:r>
          </a:p>
        </p:txBody>
      </p:sp>
      <p:grpSp>
        <p:nvGrpSpPr>
          <p:cNvPr id="10" name="Grupo 9">
            <a:extLst>
              <a:ext uri="{FF2B5EF4-FFF2-40B4-BE49-F238E27FC236}">
                <a16:creationId xmlns:a16="http://schemas.microsoft.com/office/drawing/2014/main" id="{A46A54B0-9587-4085-A9AC-7050249A70EB}"/>
              </a:ext>
            </a:extLst>
          </p:cNvPr>
          <p:cNvGrpSpPr/>
          <p:nvPr/>
        </p:nvGrpSpPr>
        <p:grpSpPr>
          <a:xfrm>
            <a:off x="562223" y="2956290"/>
            <a:ext cx="825994" cy="496632"/>
            <a:chOff x="1527576" y="3636264"/>
            <a:chExt cx="722138" cy="398326"/>
          </a:xfrm>
        </p:grpSpPr>
        <p:pic>
          <p:nvPicPr>
            <p:cNvPr id="4" name="Gráfico 3" descr="Hombre">
              <a:extLst>
                <a:ext uri="{FF2B5EF4-FFF2-40B4-BE49-F238E27FC236}">
                  <a16:creationId xmlns:a16="http://schemas.microsoft.com/office/drawing/2014/main" id="{529916DE-D18E-4FF4-9E9C-C75105CCA8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576" y="3640307"/>
              <a:ext cx="443056" cy="394283"/>
            </a:xfrm>
            <a:prstGeom prst="rect">
              <a:avLst/>
            </a:prstGeom>
          </p:spPr>
        </p:pic>
        <p:pic>
          <p:nvPicPr>
            <p:cNvPr id="6" name="Gráfico 5" descr="Mujer">
              <a:extLst>
                <a:ext uri="{FF2B5EF4-FFF2-40B4-BE49-F238E27FC236}">
                  <a16:creationId xmlns:a16="http://schemas.microsoft.com/office/drawing/2014/main" id="{ED76CC41-8618-46ED-83D8-3847469284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6658" y="3636264"/>
              <a:ext cx="443056" cy="394283"/>
            </a:xfrm>
            <a:prstGeom prst="rect">
              <a:avLst/>
            </a:prstGeom>
          </p:spPr>
        </p:pic>
      </p:grpSp>
      <p:pic>
        <p:nvPicPr>
          <p:cNvPr id="10254" name="Picture 14" descr="Resultado de imagen para antiguedad icono">
            <a:extLst>
              <a:ext uri="{FF2B5EF4-FFF2-40B4-BE49-F238E27FC236}">
                <a16:creationId xmlns:a16="http://schemas.microsoft.com/office/drawing/2014/main" id="{84BB0153-4FAB-45FA-B1F8-E694F6ACB9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7725"/>
          <a:stretch/>
        </p:blipFill>
        <p:spPr bwMode="auto">
          <a:xfrm>
            <a:off x="1887864" y="1850861"/>
            <a:ext cx="815949" cy="7177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rues">
            <a:extLst>
              <a:ext uri="{FF2B5EF4-FFF2-40B4-BE49-F238E27FC236}">
                <a16:creationId xmlns:a16="http://schemas.microsoft.com/office/drawing/2014/main" id="{E6878E84-5B6B-40C8-9793-D9C990F153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1725" y="2541896"/>
            <a:ext cx="2409599" cy="91102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Resultado de imagen para indicadores financieros icono">
            <a:extLst>
              <a:ext uri="{FF2B5EF4-FFF2-40B4-BE49-F238E27FC236}">
                <a16:creationId xmlns:a16="http://schemas.microsoft.com/office/drawing/2014/main" id="{AE34B395-3AAB-4D7D-9E46-ACBDCDDA0C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2057" y="2223831"/>
            <a:ext cx="583171" cy="541969"/>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a:extLst>
              <a:ext uri="{FF2B5EF4-FFF2-40B4-BE49-F238E27FC236}">
                <a16:creationId xmlns:a16="http://schemas.microsoft.com/office/drawing/2014/main" id="{3C04D1CF-055A-46FC-98E7-41890A7E7AC8}"/>
              </a:ext>
            </a:extLst>
          </p:cNvPr>
          <p:cNvSpPr/>
          <p:nvPr/>
        </p:nvSpPr>
        <p:spPr>
          <a:xfrm>
            <a:off x="481351" y="1746843"/>
            <a:ext cx="3359626" cy="3390361"/>
          </a:xfrm>
          <a:prstGeom prst="ellipse">
            <a:avLst/>
          </a:prstGeom>
          <a:no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0" name="Picture 16" descr="Resultado de imagen para ubicaciÃ³n">
            <a:extLst>
              <a:ext uri="{FF2B5EF4-FFF2-40B4-BE49-F238E27FC236}">
                <a16:creationId xmlns:a16="http://schemas.microsoft.com/office/drawing/2014/main" id="{D320C734-D79C-4B5D-B391-A734C783E0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4096" y="3045573"/>
            <a:ext cx="904747" cy="4956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Resultado de imagen para demandas judiciales icono">
            <a:extLst>
              <a:ext uri="{FF2B5EF4-FFF2-40B4-BE49-F238E27FC236}">
                <a16:creationId xmlns:a16="http://schemas.microsoft.com/office/drawing/2014/main" id="{8FCBA44F-5408-4D8F-AEAF-167F6C930B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2250" y="3706850"/>
            <a:ext cx="583171" cy="58317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numero de empleados">
            <a:extLst>
              <a:ext uri="{FF2B5EF4-FFF2-40B4-BE49-F238E27FC236}">
                <a16:creationId xmlns:a16="http://schemas.microsoft.com/office/drawing/2014/main" id="{8BCC0F29-6978-4D6D-82DF-03D5D59669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9268" y="3364555"/>
            <a:ext cx="1114511"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n para referencias comerciales icono">
            <a:extLst>
              <a:ext uri="{FF2B5EF4-FFF2-40B4-BE49-F238E27FC236}">
                <a16:creationId xmlns:a16="http://schemas.microsoft.com/office/drawing/2014/main" id="{A8ADF18C-9955-4224-A549-40170A1C28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2818" y="4077520"/>
            <a:ext cx="796450" cy="800006"/>
          </a:xfrm>
          <a:prstGeom prst="rect">
            <a:avLst/>
          </a:prstGeom>
          <a:noFill/>
          <a:extLst>
            <a:ext uri="{909E8E84-426E-40DD-AFC4-6F175D3DCCD1}">
              <a14:hiddenFill xmlns:a14="http://schemas.microsoft.com/office/drawing/2010/main">
                <a:solidFill>
                  <a:srgbClr val="FFFFFF"/>
                </a:solidFill>
              </a14:hiddenFill>
            </a:ext>
          </a:extLst>
        </p:spPr>
      </p:pic>
      <p:sp>
        <p:nvSpPr>
          <p:cNvPr id="38" name="2 Marcador de contenido">
            <a:extLst>
              <a:ext uri="{FF2B5EF4-FFF2-40B4-BE49-F238E27FC236}">
                <a16:creationId xmlns:a16="http://schemas.microsoft.com/office/drawing/2014/main" id="{98B8BFBD-FF01-4A00-AD57-C304FE0290B0}"/>
              </a:ext>
            </a:extLst>
          </p:cNvPr>
          <p:cNvSpPr txBox="1">
            <a:spLocks/>
          </p:cNvSpPr>
          <p:nvPr/>
        </p:nvSpPr>
        <p:spPr>
          <a:xfrm>
            <a:off x="5525804" y="1109392"/>
            <a:ext cx="2184333" cy="484735"/>
          </a:xfrm>
          <a:prstGeom prst="roundRect">
            <a:avLst/>
          </a:prstGeom>
          <a:solidFill>
            <a:schemeClr val="accent1">
              <a:lumMod val="50000"/>
            </a:schemeClr>
          </a:solidFill>
        </p:spPr>
        <p:txBody>
          <a:bodyPr>
            <a:normAutofit lnSpcReduction="10000"/>
          </a:bodyPr>
          <a:lstStyle>
            <a:defPPr>
              <a:defRPr lang="en-US"/>
            </a:defPPr>
            <a:lvl1pPr indent="0" algn="ctr" defTabSz="1218997">
              <a:spcBef>
                <a:spcPct val="20000"/>
              </a:spcBef>
              <a:buFont typeface="Arial"/>
              <a:buNone/>
              <a:defRPr sz="1200" b="1">
                <a:solidFill>
                  <a:schemeClr val="bg1"/>
                </a:solidFill>
              </a:defRPr>
            </a:lvl1pPr>
            <a:lvl2pPr marL="1980870" indent="-761873" defTabSz="1218997">
              <a:spcBef>
                <a:spcPct val="20000"/>
              </a:spcBef>
              <a:buFont typeface="Arial"/>
              <a:buChar char="–"/>
              <a:defRPr sz="7500"/>
            </a:lvl2pPr>
            <a:lvl3pPr marL="3047491" indent="-609497" defTabSz="1218997">
              <a:spcBef>
                <a:spcPct val="20000"/>
              </a:spcBef>
              <a:buFont typeface="Arial"/>
              <a:buChar char="•"/>
              <a:defRPr sz="6400"/>
            </a:lvl3pPr>
            <a:lvl4pPr marL="4266488" indent="-609497" defTabSz="1218997">
              <a:spcBef>
                <a:spcPct val="20000"/>
              </a:spcBef>
              <a:buFont typeface="Arial"/>
              <a:buChar char="–"/>
              <a:defRPr sz="5300"/>
            </a:lvl4pPr>
            <a:lvl5pPr marL="5485485" indent="-609497" defTabSz="1218997">
              <a:spcBef>
                <a:spcPct val="20000"/>
              </a:spcBef>
              <a:buFont typeface="Arial"/>
              <a:buChar char="»"/>
              <a:defRPr sz="5300"/>
            </a:lvl5pPr>
            <a:lvl6pPr marL="6704482" indent="-609497" defTabSz="1218997">
              <a:spcBef>
                <a:spcPct val="20000"/>
              </a:spcBef>
              <a:buFont typeface="Arial"/>
              <a:buChar char="•"/>
              <a:defRPr sz="5300"/>
            </a:lvl6pPr>
            <a:lvl7pPr marL="7923479" indent="-609497" defTabSz="1218997">
              <a:spcBef>
                <a:spcPct val="20000"/>
              </a:spcBef>
              <a:buFont typeface="Arial"/>
              <a:buChar char="•"/>
              <a:defRPr sz="5300"/>
            </a:lvl7pPr>
            <a:lvl8pPr marL="9142476" indent="-609497" defTabSz="1218997">
              <a:spcBef>
                <a:spcPct val="20000"/>
              </a:spcBef>
              <a:buFont typeface="Arial"/>
              <a:buChar char="•"/>
              <a:defRPr sz="5300"/>
            </a:lvl8pPr>
            <a:lvl9pPr marL="10361473" indent="-609497" defTabSz="1218997">
              <a:spcBef>
                <a:spcPct val="20000"/>
              </a:spcBef>
              <a:buFont typeface="Arial"/>
              <a:buChar char="•"/>
              <a:defRPr sz="5300"/>
            </a:lvl9pPr>
          </a:lstStyle>
          <a:p>
            <a:r>
              <a:rPr lang="es-CO" dirty="0"/>
              <a:t>Qué peso y que resultado asociado debería tener</a:t>
            </a:r>
          </a:p>
        </p:txBody>
      </p:sp>
      <p:pic>
        <p:nvPicPr>
          <p:cNvPr id="42" name="Picture 2" descr="Resultado de imagen para rues">
            <a:extLst>
              <a:ext uri="{FF2B5EF4-FFF2-40B4-BE49-F238E27FC236}">
                <a16:creationId xmlns:a16="http://schemas.microsoft.com/office/drawing/2014/main" id="{3B161444-78F6-497E-BE11-815E7864A1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662" y="1693887"/>
            <a:ext cx="2409599" cy="9110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Resultado de imagen para demandas judiciales icono">
            <a:extLst>
              <a:ext uri="{FF2B5EF4-FFF2-40B4-BE49-F238E27FC236}">
                <a16:creationId xmlns:a16="http://schemas.microsoft.com/office/drawing/2014/main" id="{90905BCF-801D-43CB-9D04-8F5F1B6712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5873" y="2450566"/>
            <a:ext cx="583171" cy="58317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Resultado de imagen para ubicaciÃ³n">
            <a:extLst>
              <a:ext uri="{FF2B5EF4-FFF2-40B4-BE49-F238E27FC236}">
                <a16:creationId xmlns:a16="http://schemas.microsoft.com/office/drawing/2014/main" id="{0F45E309-85E1-45B5-B564-ACCA3A201C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840" y="3153048"/>
            <a:ext cx="904747" cy="4956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Resultado de imagen para antiguedad icono">
            <a:extLst>
              <a:ext uri="{FF2B5EF4-FFF2-40B4-BE49-F238E27FC236}">
                <a16:creationId xmlns:a16="http://schemas.microsoft.com/office/drawing/2014/main" id="{660CE33B-3332-45E5-82C9-BBA6D5AA77E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7725"/>
          <a:stretch/>
        </p:blipFill>
        <p:spPr bwMode="auto">
          <a:xfrm>
            <a:off x="4782476" y="3608625"/>
            <a:ext cx="815949" cy="7177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Resultado de imagen para numero de empleados">
            <a:extLst>
              <a:ext uri="{FF2B5EF4-FFF2-40B4-BE49-F238E27FC236}">
                <a16:creationId xmlns:a16="http://schemas.microsoft.com/office/drawing/2014/main" id="{D614E524-F90E-4857-8B72-07E656D265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047" y="4400401"/>
            <a:ext cx="1114511" cy="6029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Resultado de imagen para indicadores financieros icono">
            <a:extLst>
              <a:ext uri="{FF2B5EF4-FFF2-40B4-BE49-F238E27FC236}">
                <a16:creationId xmlns:a16="http://schemas.microsoft.com/office/drawing/2014/main" id="{CB103D19-8861-49E1-89AD-27E44A3792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9051" y="2973475"/>
            <a:ext cx="583171" cy="54196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Resultado de imagen para referencias comerciales icono">
            <a:extLst>
              <a:ext uri="{FF2B5EF4-FFF2-40B4-BE49-F238E27FC236}">
                <a16:creationId xmlns:a16="http://schemas.microsoft.com/office/drawing/2014/main" id="{0A5FAF68-AA33-400E-AE9C-37136F1036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9287" y="3677517"/>
            <a:ext cx="796450" cy="800006"/>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upo 59">
            <a:extLst>
              <a:ext uri="{FF2B5EF4-FFF2-40B4-BE49-F238E27FC236}">
                <a16:creationId xmlns:a16="http://schemas.microsoft.com/office/drawing/2014/main" id="{68FC86F5-30D3-4FF7-BDC2-59FE314D888F}"/>
              </a:ext>
            </a:extLst>
          </p:cNvPr>
          <p:cNvGrpSpPr/>
          <p:nvPr/>
        </p:nvGrpSpPr>
        <p:grpSpPr>
          <a:xfrm>
            <a:off x="7739287" y="4604101"/>
            <a:ext cx="825994" cy="496632"/>
            <a:chOff x="1527576" y="3636264"/>
            <a:chExt cx="722138" cy="398326"/>
          </a:xfrm>
        </p:grpSpPr>
        <p:pic>
          <p:nvPicPr>
            <p:cNvPr id="63" name="Gráfico 62" descr="Hombre">
              <a:extLst>
                <a:ext uri="{FF2B5EF4-FFF2-40B4-BE49-F238E27FC236}">
                  <a16:creationId xmlns:a16="http://schemas.microsoft.com/office/drawing/2014/main" id="{45983CF7-75F0-493A-89D7-13A91E7A44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576" y="3640307"/>
              <a:ext cx="443056" cy="394283"/>
            </a:xfrm>
            <a:prstGeom prst="rect">
              <a:avLst/>
            </a:prstGeom>
          </p:spPr>
        </p:pic>
        <p:pic>
          <p:nvPicPr>
            <p:cNvPr id="64" name="Gráfico 63" descr="Mujer">
              <a:extLst>
                <a:ext uri="{FF2B5EF4-FFF2-40B4-BE49-F238E27FC236}">
                  <a16:creationId xmlns:a16="http://schemas.microsoft.com/office/drawing/2014/main" id="{EC75DB94-0469-498B-856B-665410D682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6658" y="3636264"/>
              <a:ext cx="443056" cy="394283"/>
            </a:xfrm>
            <a:prstGeom prst="rect">
              <a:avLst/>
            </a:prstGeom>
          </p:spPr>
        </p:pic>
      </p:grpSp>
      <p:sp>
        <p:nvSpPr>
          <p:cNvPr id="66" name="Flecha: a la derecha 65">
            <a:extLst>
              <a:ext uri="{FF2B5EF4-FFF2-40B4-BE49-F238E27FC236}">
                <a16:creationId xmlns:a16="http://schemas.microsoft.com/office/drawing/2014/main" id="{774307E8-034D-4018-83BB-1F5D9550275D}"/>
              </a:ext>
            </a:extLst>
          </p:cNvPr>
          <p:cNvSpPr/>
          <p:nvPr/>
        </p:nvSpPr>
        <p:spPr>
          <a:xfrm rot="20301380">
            <a:off x="3658212" y="2428698"/>
            <a:ext cx="712727" cy="279773"/>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3617B629-1717-4C63-94B3-3B5A8B1DA9DE}"/>
              </a:ext>
            </a:extLst>
          </p:cNvPr>
          <p:cNvSpPr/>
          <p:nvPr/>
        </p:nvSpPr>
        <p:spPr>
          <a:xfrm>
            <a:off x="5897880" y="1943100"/>
            <a:ext cx="1072066" cy="2807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t>20%</a:t>
            </a:r>
            <a:endParaRPr lang="es-ES" dirty="0"/>
          </a:p>
        </p:txBody>
      </p:sp>
      <p:sp>
        <p:nvSpPr>
          <p:cNvPr id="67" name="Rectángulo 66">
            <a:extLst>
              <a:ext uri="{FF2B5EF4-FFF2-40B4-BE49-F238E27FC236}">
                <a16:creationId xmlns:a16="http://schemas.microsoft.com/office/drawing/2014/main" id="{0E88CBEE-3CE5-4194-BD89-645B5E1C0EBF}"/>
              </a:ext>
            </a:extLst>
          </p:cNvPr>
          <p:cNvSpPr/>
          <p:nvPr/>
        </p:nvSpPr>
        <p:spPr>
          <a:xfrm>
            <a:off x="5897880" y="2604913"/>
            <a:ext cx="960120" cy="2807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a:t>18%</a:t>
            </a:r>
            <a:endParaRPr lang="es-ES" dirty="0"/>
          </a:p>
        </p:txBody>
      </p:sp>
      <p:sp>
        <p:nvSpPr>
          <p:cNvPr id="68" name="Rectángulo 67">
            <a:extLst>
              <a:ext uri="{FF2B5EF4-FFF2-40B4-BE49-F238E27FC236}">
                <a16:creationId xmlns:a16="http://schemas.microsoft.com/office/drawing/2014/main" id="{B70D1F64-EAD3-47D2-891B-6AC4D71FB8C6}"/>
              </a:ext>
            </a:extLst>
          </p:cNvPr>
          <p:cNvSpPr/>
          <p:nvPr/>
        </p:nvSpPr>
        <p:spPr>
          <a:xfrm>
            <a:off x="5897879" y="3260512"/>
            <a:ext cx="813451" cy="2807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15%</a:t>
            </a:r>
            <a:endParaRPr lang="es-ES" dirty="0"/>
          </a:p>
        </p:txBody>
      </p:sp>
      <p:sp>
        <p:nvSpPr>
          <p:cNvPr id="69" name="Rectángulo 68">
            <a:extLst>
              <a:ext uri="{FF2B5EF4-FFF2-40B4-BE49-F238E27FC236}">
                <a16:creationId xmlns:a16="http://schemas.microsoft.com/office/drawing/2014/main" id="{0D704938-472D-4C72-8C97-BE9B566E60A1}"/>
              </a:ext>
            </a:extLst>
          </p:cNvPr>
          <p:cNvSpPr/>
          <p:nvPr/>
        </p:nvSpPr>
        <p:spPr>
          <a:xfrm>
            <a:off x="5929857" y="3893742"/>
            <a:ext cx="680403" cy="2807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a:t>10%</a:t>
            </a:r>
            <a:endParaRPr lang="es-ES" dirty="0"/>
          </a:p>
        </p:txBody>
      </p:sp>
      <p:sp>
        <p:nvSpPr>
          <p:cNvPr id="70" name="Rectángulo 69">
            <a:extLst>
              <a:ext uri="{FF2B5EF4-FFF2-40B4-BE49-F238E27FC236}">
                <a16:creationId xmlns:a16="http://schemas.microsoft.com/office/drawing/2014/main" id="{353BFB53-E1D3-4A46-9EE2-CA132285AC7F}"/>
              </a:ext>
            </a:extLst>
          </p:cNvPr>
          <p:cNvSpPr/>
          <p:nvPr/>
        </p:nvSpPr>
        <p:spPr>
          <a:xfrm>
            <a:off x="5929858" y="4549341"/>
            <a:ext cx="506775" cy="2807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a:t>5%</a:t>
            </a:r>
            <a:endParaRPr lang="es-ES" dirty="0"/>
          </a:p>
        </p:txBody>
      </p:sp>
      <p:sp>
        <p:nvSpPr>
          <p:cNvPr id="9" name="Abrir llave 8">
            <a:extLst>
              <a:ext uri="{FF2B5EF4-FFF2-40B4-BE49-F238E27FC236}">
                <a16:creationId xmlns:a16="http://schemas.microsoft.com/office/drawing/2014/main" id="{679B0C8B-93D5-431A-9C30-CBD911EFF20B}"/>
              </a:ext>
            </a:extLst>
          </p:cNvPr>
          <p:cNvSpPr/>
          <p:nvPr/>
        </p:nvSpPr>
        <p:spPr>
          <a:xfrm rot="5400000">
            <a:off x="8109307" y="2391038"/>
            <a:ext cx="82656" cy="66181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1" name="Título 1">
            <a:extLst>
              <a:ext uri="{FF2B5EF4-FFF2-40B4-BE49-F238E27FC236}">
                <a16:creationId xmlns:a16="http://schemas.microsoft.com/office/drawing/2014/main" id="{2A96C715-8309-49E4-9B35-67F4124682AE}"/>
              </a:ext>
            </a:extLst>
          </p:cNvPr>
          <p:cNvSpPr txBox="1">
            <a:spLocks/>
          </p:cNvSpPr>
          <p:nvPr/>
        </p:nvSpPr>
        <p:spPr bwMode="auto">
          <a:xfrm>
            <a:off x="7402851" y="1740565"/>
            <a:ext cx="168642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1600" b="1" dirty="0">
                <a:solidFill>
                  <a:prstClr val="black"/>
                </a:solidFill>
                <a:latin typeface="+mn-lt"/>
              </a:rPr>
              <a:t>No correlacionan con el pago o no pago de los clientes</a:t>
            </a:r>
            <a:endParaRPr lang="es-ES" altLang="es-ES" sz="1600" b="1" dirty="0">
              <a:solidFill>
                <a:prstClr val="black"/>
              </a:solidFill>
              <a:latin typeface="+mn-lt"/>
            </a:endParaRPr>
          </a:p>
        </p:txBody>
      </p:sp>
    </p:spTree>
    <p:extLst>
      <p:ext uri="{BB962C8B-B14F-4D97-AF65-F5344CB8AC3E}">
        <p14:creationId xmlns:p14="http://schemas.microsoft.com/office/powerpoint/2010/main" val="14092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0254"/>
                                        </p:tgtEl>
                                        <p:attrNameLst>
                                          <p:attrName>style.visibility</p:attrName>
                                        </p:attrNameLst>
                                      </p:cBhvr>
                                      <p:to>
                                        <p:strVal val="visible"/>
                                      </p:to>
                                    </p:set>
                                    <p:animEffect transition="in" filter="fade">
                                      <p:cBhvr>
                                        <p:cTn id="13" dur="500"/>
                                        <p:tgtEl>
                                          <p:spTgt spid="10254"/>
                                        </p:tgtEl>
                                      </p:cBhvr>
                                    </p:animEffect>
                                  </p:childTnLst>
                                </p:cTn>
                              </p:par>
                              <p:par>
                                <p:cTn id="14" presetID="10" presetClass="entr" presetSubtype="0"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fade">
                                      <p:cBhvr>
                                        <p:cTn id="28" dur="500"/>
                                        <p:tgtEl>
                                          <p:spTgt spid="10242"/>
                                        </p:tgtEl>
                                      </p:cBhvr>
                                    </p:animEffect>
                                  </p:childTnLst>
                                </p:cTn>
                              </p:par>
                              <p:par>
                                <p:cTn id="29" presetID="10" presetClass="entr" presetSubtype="0" fill="hold" nodeType="withEffect">
                                  <p:stCondLst>
                                    <p:cond delay="0"/>
                                  </p:stCondLst>
                                  <p:childTnLst>
                                    <p:set>
                                      <p:cBhvr>
                                        <p:cTn id="30" dur="1" fill="hold">
                                          <p:stCondLst>
                                            <p:cond delay="0"/>
                                          </p:stCondLst>
                                        </p:cTn>
                                        <p:tgtEl>
                                          <p:spTgt spid="10246"/>
                                        </p:tgtEl>
                                        <p:attrNameLst>
                                          <p:attrName>style.visibility</p:attrName>
                                        </p:attrNameLst>
                                      </p:cBhvr>
                                      <p:to>
                                        <p:strVal val="visible"/>
                                      </p:to>
                                    </p:set>
                                    <p:animEffect transition="in" filter="fade">
                                      <p:cBhvr>
                                        <p:cTn id="31" dur="500"/>
                                        <p:tgtEl>
                                          <p:spTgt spid="10246"/>
                                        </p:tgtEl>
                                      </p:cBhvr>
                                    </p:animEffect>
                                  </p:childTnLst>
                                </p:cTn>
                              </p:par>
                              <p:par>
                                <p:cTn id="32" presetID="10" presetClass="entr" presetSubtype="0" fill="hold" nodeType="withEffect">
                                  <p:stCondLst>
                                    <p:cond delay="0"/>
                                  </p:stCondLst>
                                  <p:childTnLst>
                                    <p:set>
                                      <p:cBhvr>
                                        <p:cTn id="33" dur="1" fill="hold">
                                          <p:stCondLst>
                                            <p:cond delay="0"/>
                                          </p:stCondLst>
                                        </p:cTn>
                                        <p:tgtEl>
                                          <p:spTgt spid="10248"/>
                                        </p:tgtEl>
                                        <p:attrNameLst>
                                          <p:attrName>style.visibility</p:attrName>
                                        </p:attrNameLst>
                                      </p:cBhvr>
                                      <p:to>
                                        <p:strVal val="visible"/>
                                      </p:to>
                                    </p:set>
                                    <p:animEffect transition="in" filter="fade">
                                      <p:cBhvr>
                                        <p:cTn id="34" dur="500"/>
                                        <p:tgtEl>
                                          <p:spTgt spid="102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par>
                                <p:cTn id="61" presetID="10"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10"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38" grpId="0" animBg="1"/>
      <p:bldP spid="66" grpId="0" animBg="1"/>
      <p:bldP spid="8" grpId="0" animBg="1"/>
      <p:bldP spid="67" grpId="0" animBg="1"/>
      <p:bldP spid="68" grpId="0" animBg="1"/>
      <p:bldP spid="69" grpId="0" animBg="1"/>
      <p:bldP spid="70" grpId="0" animBg="1"/>
      <p:bldP spid="9"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ítulo 1"/>
          <p:cNvSpPr txBox="1">
            <a:spLocks/>
          </p:cNvSpPr>
          <p:nvPr/>
        </p:nvSpPr>
        <p:spPr bwMode="auto">
          <a:xfrm>
            <a:off x="377984" y="158591"/>
            <a:ext cx="492553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Cómo potencializar la toma de decisiones?</a:t>
            </a:r>
            <a:endParaRPr lang="es-ES" altLang="es-ES" sz="2400" b="1" dirty="0">
              <a:solidFill>
                <a:prstClr val="black"/>
              </a:solidFill>
              <a:latin typeface="+mn-lt"/>
            </a:endParaRPr>
          </a:p>
        </p:txBody>
      </p:sp>
      <p:pic>
        <p:nvPicPr>
          <p:cNvPr id="2064" name="Picture 16" descr="Resultado de imagen para vectores de pago ">
            <a:extLst>
              <a:ext uri="{FF2B5EF4-FFF2-40B4-BE49-F238E27FC236}">
                <a16:creationId xmlns:a16="http://schemas.microsoft.com/office/drawing/2014/main" id="{70D2C0A6-E87C-4549-95B7-35F1FBBF4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02" b="23564"/>
          <a:stretch/>
        </p:blipFill>
        <p:spPr bwMode="auto">
          <a:xfrm>
            <a:off x="948112" y="1590803"/>
            <a:ext cx="646093" cy="44821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n para mortage">
            <a:extLst>
              <a:ext uri="{FF2B5EF4-FFF2-40B4-BE49-F238E27FC236}">
                <a16:creationId xmlns:a16="http://schemas.microsoft.com/office/drawing/2014/main" id="{F1B07450-8777-4268-B5C5-0B8C0FF1ED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692"/>
          <a:stretch/>
        </p:blipFill>
        <p:spPr bwMode="auto">
          <a:xfrm>
            <a:off x="817499" y="2126914"/>
            <a:ext cx="886099" cy="585182"/>
          </a:xfrm>
          <a:prstGeom prst="rect">
            <a:avLst/>
          </a:prstGeom>
          <a:noFill/>
          <a:extLst>
            <a:ext uri="{909E8E84-426E-40DD-AFC4-6F175D3DCCD1}">
              <a14:hiddenFill xmlns:a14="http://schemas.microsoft.com/office/drawing/2010/main">
                <a:solidFill>
                  <a:srgbClr val="FFFFFF"/>
                </a:solidFill>
              </a14:hiddenFill>
            </a:ext>
          </a:extLst>
        </p:spPr>
      </p:pic>
      <p:sp>
        <p:nvSpPr>
          <p:cNvPr id="73" name="Título 1">
            <a:extLst>
              <a:ext uri="{FF2B5EF4-FFF2-40B4-BE49-F238E27FC236}">
                <a16:creationId xmlns:a16="http://schemas.microsoft.com/office/drawing/2014/main" id="{1BB68D5B-644D-4134-8532-DD5C30B57622}"/>
              </a:ext>
            </a:extLst>
          </p:cNvPr>
          <p:cNvSpPr txBox="1">
            <a:spLocks/>
          </p:cNvSpPr>
          <p:nvPr/>
        </p:nvSpPr>
        <p:spPr bwMode="auto">
          <a:xfrm>
            <a:off x="2837877" y="1141916"/>
            <a:ext cx="272184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gn="ctr" defTabSz="342296" fontAlgn="base">
              <a:lnSpc>
                <a:spcPct val="90000"/>
              </a:lnSpc>
              <a:spcBef>
                <a:spcPct val="0"/>
              </a:spcBef>
              <a:spcAft>
                <a:spcPct val="10000"/>
              </a:spcAft>
            </a:pPr>
            <a:r>
              <a:rPr lang="es-CO" altLang="es-ES" sz="1600" b="1" dirty="0">
                <a:solidFill>
                  <a:prstClr val="black"/>
                </a:solidFill>
                <a:latin typeface="+mn-lt"/>
              </a:rPr>
              <a:t>Capacidad predictiva</a:t>
            </a:r>
            <a:endParaRPr lang="es-ES" altLang="es-ES" sz="1600" b="1" dirty="0">
              <a:solidFill>
                <a:prstClr val="black"/>
              </a:solidFill>
              <a:latin typeface="+mn-lt"/>
            </a:endParaRPr>
          </a:p>
        </p:txBody>
      </p:sp>
      <p:sp>
        <p:nvSpPr>
          <p:cNvPr id="74" name="Título 1">
            <a:extLst>
              <a:ext uri="{FF2B5EF4-FFF2-40B4-BE49-F238E27FC236}">
                <a16:creationId xmlns:a16="http://schemas.microsoft.com/office/drawing/2014/main" id="{A7EDED45-6330-4950-B369-96B9F5DC482E}"/>
              </a:ext>
            </a:extLst>
          </p:cNvPr>
          <p:cNvSpPr txBox="1">
            <a:spLocks/>
          </p:cNvSpPr>
          <p:nvPr/>
        </p:nvSpPr>
        <p:spPr bwMode="auto">
          <a:xfrm>
            <a:off x="2774506" y="3794354"/>
            <a:ext cx="272184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gn="ctr" defTabSz="342296" fontAlgn="base">
              <a:lnSpc>
                <a:spcPct val="90000"/>
              </a:lnSpc>
              <a:spcBef>
                <a:spcPct val="0"/>
              </a:spcBef>
              <a:spcAft>
                <a:spcPct val="10000"/>
              </a:spcAft>
            </a:pPr>
            <a:r>
              <a:rPr lang="es-CO" altLang="es-ES" sz="1600" b="1" dirty="0">
                <a:solidFill>
                  <a:prstClr val="black"/>
                </a:solidFill>
                <a:latin typeface="+mn-lt"/>
              </a:rPr>
              <a:t>Rapidez</a:t>
            </a:r>
            <a:endParaRPr lang="es-ES" altLang="es-ES" sz="1600" b="1" dirty="0">
              <a:solidFill>
                <a:prstClr val="black"/>
              </a:solidFill>
              <a:latin typeface="+mn-lt"/>
            </a:endParaRPr>
          </a:p>
        </p:txBody>
      </p:sp>
      <p:pic>
        <p:nvPicPr>
          <p:cNvPr id="1026" name="Picture 2" descr="Resultado de imagen para telcos">
            <a:extLst>
              <a:ext uri="{FF2B5EF4-FFF2-40B4-BE49-F238E27FC236}">
                <a16:creationId xmlns:a16="http://schemas.microsoft.com/office/drawing/2014/main" id="{07C8C5DB-96EE-4ACC-99BE-7BBCD439E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370" y="2885634"/>
            <a:ext cx="726969" cy="611315"/>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descr="Tendencia al alza">
            <a:extLst>
              <a:ext uri="{FF2B5EF4-FFF2-40B4-BE49-F238E27FC236}">
                <a16:creationId xmlns:a16="http://schemas.microsoft.com/office/drawing/2014/main" id="{69A41E87-A5B6-4DEC-ACA6-9B3CF7FAA4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019" y="3114158"/>
            <a:ext cx="446601" cy="446601"/>
          </a:xfrm>
          <a:prstGeom prst="rect">
            <a:avLst/>
          </a:prstGeom>
        </p:spPr>
      </p:pic>
      <p:pic>
        <p:nvPicPr>
          <p:cNvPr id="8" name="Gráfico 7" descr="Mapa con marcador">
            <a:extLst>
              <a:ext uri="{FF2B5EF4-FFF2-40B4-BE49-F238E27FC236}">
                <a16:creationId xmlns:a16="http://schemas.microsoft.com/office/drawing/2014/main" id="{4C5D52FD-7C7A-4FC0-B076-4BF11713DA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8752" y="3116659"/>
            <a:ext cx="445911" cy="445911"/>
          </a:xfrm>
          <a:prstGeom prst="rect">
            <a:avLst/>
          </a:prstGeom>
        </p:spPr>
      </p:pic>
      <p:pic>
        <p:nvPicPr>
          <p:cNvPr id="12" name="Gráfico 11" descr="Ciudad">
            <a:extLst>
              <a:ext uri="{FF2B5EF4-FFF2-40B4-BE49-F238E27FC236}">
                <a16:creationId xmlns:a16="http://schemas.microsoft.com/office/drawing/2014/main" id="{9445221A-CCA0-475F-A785-51B065494C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98752" y="1675470"/>
            <a:ext cx="445911" cy="445911"/>
          </a:xfrm>
          <a:prstGeom prst="rect">
            <a:avLst/>
          </a:prstGeom>
        </p:spPr>
      </p:pic>
      <p:pic>
        <p:nvPicPr>
          <p:cNvPr id="14" name="Gráfico 13" descr="Despertador">
            <a:extLst>
              <a:ext uri="{FF2B5EF4-FFF2-40B4-BE49-F238E27FC236}">
                <a16:creationId xmlns:a16="http://schemas.microsoft.com/office/drawing/2014/main" id="{80BC64C7-C97F-48B1-9DCE-45DBABDB33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92776" y="2384844"/>
            <a:ext cx="446601" cy="446601"/>
          </a:xfrm>
          <a:prstGeom prst="rect">
            <a:avLst/>
          </a:prstGeom>
        </p:spPr>
      </p:pic>
      <p:pic>
        <p:nvPicPr>
          <p:cNvPr id="16" name="Gráfico 15" descr="Caja registradora">
            <a:extLst>
              <a:ext uri="{FF2B5EF4-FFF2-40B4-BE49-F238E27FC236}">
                <a16:creationId xmlns:a16="http://schemas.microsoft.com/office/drawing/2014/main" id="{FAC7AC88-2943-4EAE-952D-5CE28BD3DD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85464" y="1658690"/>
            <a:ext cx="448349" cy="448349"/>
          </a:xfrm>
          <a:prstGeom prst="rect">
            <a:avLst/>
          </a:prstGeom>
        </p:spPr>
      </p:pic>
      <p:pic>
        <p:nvPicPr>
          <p:cNvPr id="18" name="Gráfico 17" descr="Gráfico de barras">
            <a:extLst>
              <a:ext uri="{FF2B5EF4-FFF2-40B4-BE49-F238E27FC236}">
                <a16:creationId xmlns:a16="http://schemas.microsoft.com/office/drawing/2014/main" id="{33BA408B-B3C0-4AB4-B492-3E60E91647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79020" y="2393772"/>
            <a:ext cx="445910" cy="445910"/>
          </a:xfrm>
          <a:prstGeom prst="rect">
            <a:avLst/>
          </a:prstGeom>
        </p:spPr>
      </p:pic>
      <p:sp>
        <p:nvSpPr>
          <p:cNvPr id="19" name="CuadroTexto 18">
            <a:extLst>
              <a:ext uri="{FF2B5EF4-FFF2-40B4-BE49-F238E27FC236}">
                <a16:creationId xmlns:a16="http://schemas.microsoft.com/office/drawing/2014/main" id="{96B45117-7478-487B-8CF1-630B96E5391F}"/>
              </a:ext>
            </a:extLst>
          </p:cNvPr>
          <p:cNvSpPr txBox="1"/>
          <p:nvPr/>
        </p:nvSpPr>
        <p:spPr>
          <a:xfrm>
            <a:off x="6331324" y="2496705"/>
            <a:ext cx="774571" cy="261610"/>
          </a:xfrm>
          <a:prstGeom prst="rect">
            <a:avLst/>
          </a:prstGeom>
          <a:noFill/>
        </p:spPr>
        <p:txBody>
          <a:bodyPr wrap="none" rtlCol="0">
            <a:spAutoFit/>
          </a:bodyPr>
          <a:lstStyle/>
          <a:p>
            <a:r>
              <a:rPr lang="es-CO" sz="1100" dirty="0"/>
              <a:t>Financiera</a:t>
            </a:r>
            <a:endParaRPr lang="es-ES" sz="1100" dirty="0"/>
          </a:p>
        </p:txBody>
      </p:sp>
      <p:sp>
        <p:nvSpPr>
          <p:cNvPr id="35" name="CuadroTexto 34">
            <a:extLst>
              <a:ext uri="{FF2B5EF4-FFF2-40B4-BE49-F238E27FC236}">
                <a16:creationId xmlns:a16="http://schemas.microsoft.com/office/drawing/2014/main" id="{A1C46F55-3B68-4C16-B8A5-B4C7DF31EA09}"/>
              </a:ext>
            </a:extLst>
          </p:cNvPr>
          <p:cNvSpPr txBox="1"/>
          <p:nvPr/>
        </p:nvSpPr>
        <p:spPr>
          <a:xfrm>
            <a:off x="6331324" y="3040511"/>
            <a:ext cx="1197764" cy="430887"/>
          </a:xfrm>
          <a:prstGeom prst="rect">
            <a:avLst/>
          </a:prstGeom>
          <a:noFill/>
        </p:spPr>
        <p:txBody>
          <a:bodyPr wrap="none" rtlCol="0">
            <a:spAutoFit/>
          </a:bodyPr>
          <a:lstStyle/>
          <a:p>
            <a:r>
              <a:rPr lang="es-CO" sz="1100" dirty="0"/>
              <a:t>Comportamiento </a:t>
            </a:r>
          </a:p>
          <a:p>
            <a:r>
              <a:rPr lang="es-CO" sz="1100" dirty="0"/>
              <a:t>interno</a:t>
            </a:r>
            <a:endParaRPr lang="es-ES" sz="1100" dirty="0"/>
          </a:p>
        </p:txBody>
      </p:sp>
      <p:sp>
        <p:nvSpPr>
          <p:cNvPr id="36" name="CuadroTexto 35">
            <a:extLst>
              <a:ext uri="{FF2B5EF4-FFF2-40B4-BE49-F238E27FC236}">
                <a16:creationId xmlns:a16="http://schemas.microsoft.com/office/drawing/2014/main" id="{AE097A84-CBE9-47DB-BA27-11283F76307E}"/>
              </a:ext>
            </a:extLst>
          </p:cNvPr>
          <p:cNvSpPr txBox="1"/>
          <p:nvPr/>
        </p:nvSpPr>
        <p:spPr>
          <a:xfrm>
            <a:off x="8044613" y="1747454"/>
            <a:ext cx="647934" cy="261610"/>
          </a:xfrm>
          <a:prstGeom prst="rect">
            <a:avLst/>
          </a:prstGeom>
          <a:noFill/>
        </p:spPr>
        <p:txBody>
          <a:bodyPr wrap="none" rtlCol="0">
            <a:spAutoFit/>
          </a:bodyPr>
          <a:lstStyle/>
          <a:p>
            <a:r>
              <a:rPr lang="es-CO" sz="1100" dirty="0"/>
              <a:t>Tamaño</a:t>
            </a:r>
            <a:endParaRPr lang="es-ES" sz="1100" dirty="0"/>
          </a:p>
        </p:txBody>
      </p:sp>
      <p:sp>
        <p:nvSpPr>
          <p:cNvPr id="37" name="CuadroTexto 36">
            <a:extLst>
              <a:ext uri="{FF2B5EF4-FFF2-40B4-BE49-F238E27FC236}">
                <a16:creationId xmlns:a16="http://schemas.microsoft.com/office/drawing/2014/main" id="{74E71E58-D373-49FB-8E43-A09D4E3ED10E}"/>
              </a:ext>
            </a:extLst>
          </p:cNvPr>
          <p:cNvSpPr txBox="1"/>
          <p:nvPr/>
        </p:nvSpPr>
        <p:spPr>
          <a:xfrm>
            <a:off x="8044613" y="2454255"/>
            <a:ext cx="843501" cy="261610"/>
          </a:xfrm>
          <a:prstGeom prst="rect">
            <a:avLst/>
          </a:prstGeom>
          <a:noFill/>
        </p:spPr>
        <p:txBody>
          <a:bodyPr wrap="none" rtlCol="0">
            <a:spAutoFit/>
          </a:bodyPr>
          <a:lstStyle/>
          <a:p>
            <a:r>
              <a:rPr lang="es-CO" sz="1100" dirty="0"/>
              <a:t>Antigüedad</a:t>
            </a:r>
            <a:endParaRPr lang="es-ES" sz="1100" dirty="0"/>
          </a:p>
        </p:txBody>
      </p:sp>
      <p:sp>
        <p:nvSpPr>
          <p:cNvPr id="38" name="CuadroTexto 37">
            <a:extLst>
              <a:ext uri="{FF2B5EF4-FFF2-40B4-BE49-F238E27FC236}">
                <a16:creationId xmlns:a16="http://schemas.microsoft.com/office/drawing/2014/main" id="{FE9A0807-B3E4-4ECB-98DD-4DF85F1CED0D}"/>
              </a:ext>
            </a:extLst>
          </p:cNvPr>
          <p:cNvSpPr txBox="1"/>
          <p:nvPr/>
        </p:nvSpPr>
        <p:spPr>
          <a:xfrm>
            <a:off x="8044613" y="3230469"/>
            <a:ext cx="870751" cy="261610"/>
          </a:xfrm>
          <a:prstGeom prst="rect">
            <a:avLst/>
          </a:prstGeom>
          <a:noFill/>
        </p:spPr>
        <p:txBody>
          <a:bodyPr wrap="none" rtlCol="0">
            <a:spAutoFit/>
          </a:bodyPr>
          <a:lstStyle/>
          <a:p>
            <a:r>
              <a:rPr lang="es-CO" sz="1100" dirty="0"/>
              <a:t>Localización</a:t>
            </a:r>
            <a:endParaRPr lang="es-ES" sz="1100" dirty="0"/>
          </a:p>
        </p:txBody>
      </p:sp>
      <p:sp>
        <p:nvSpPr>
          <p:cNvPr id="39" name="CuadroTexto 38">
            <a:extLst>
              <a:ext uri="{FF2B5EF4-FFF2-40B4-BE49-F238E27FC236}">
                <a16:creationId xmlns:a16="http://schemas.microsoft.com/office/drawing/2014/main" id="{2296902D-6018-4FDD-AB91-BE68D852DCD9}"/>
              </a:ext>
            </a:extLst>
          </p:cNvPr>
          <p:cNvSpPr txBox="1"/>
          <p:nvPr/>
        </p:nvSpPr>
        <p:spPr>
          <a:xfrm>
            <a:off x="6331324" y="1647686"/>
            <a:ext cx="740908" cy="430887"/>
          </a:xfrm>
          <a:prstGeom prst="rect">
            <a:avLst/>
          </a:prstGeom>
          <a:noFill/>
        </p:spPr>
        <p:txBody>
          <a:bodyPr wrap="none" rtlCol="0">
            <a:spAutoFit/>
          </a:bodyPr>
          <a:lstStyle/>
          <a:p>
            <a:r>
              <a:rPr lang="es-CO" sz="1100" dirty="0"/>
              <a:t>Relación </a:t>
            </a:r>
          </a:p>
          <a:p>
            <a:r>
              <a:rPr lang="es-CO" sz="1100" dirty="0"/>
              <a:t>comercial</a:t>
            </a:r>
            <a:endParaRPr lang="es-ES" sz="1100" dirty="0"/>
          </a:p>
        </p:txBody>
      </p:sp>
      <p:sp>
        <p:nvSpPr>
          <p:cNvPr id="23" name="Rectángulo 22">
            <a:extLst>
              <a:ext uri="{FF2B5EF4-FFF2-40B4-BE49-F238E27FC236}">
                <a16:creationId xmlns:a16="http://schemas.microsoft.com/office/drawing/2014/main" id="{05AC580D-29D1-4E8D-8155-159C637DF9F9}"/>
              </a:ext>
            </a:extLst>
          </p:cNvPr>
          <p:cNvSpPr/>
          <p:nvPr/>
        </p:nvSpPr>
        <p:spPr>
          <a:xfrm>
            <a:off x="3702763" y="1675470"/>
            <a:ext cx="172804" cy="1887100"/>
          </a:xfrm>
          <a:prstGeom prst="rect">
            <a:avLst/>
          </a:prstGeom>
          <a:gradFill flip="none" rotWithShape="1">
            <a:gsLst>
              <a:gs pos="0">
                <a:schemeClr val="accent1">
                  <a:lumMod val="75000"/>
                </a:schemeClr>
              </a:gs>
              <a:gs pos="50000">
                <a:schemeClr val="accent5">
                  <a:lumMod val="40000"/>
                  <a:lumOff val="60000"/>
                </a:schemeClr>
              </a:gs>
              <a:gs pos="100000">
                <a:schemeClr val="accent1">
                  <a:lumMod val="20000"/>
                  <a:lumOff val="8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C0D4A0CC-E705-4F0A-A382-5189F6822712}"/>
              </a:ext>
            </a:extLst>
          </p:cNvPr>
          <p:cNvSpPr/>
          <p:nvPr/>
        </p:nvSpPr>
        <p:spPr>
          <a:xfrm rot="10800000">
            <a:off x="4410063" y="1673177"/>
            <a:ext cx="172804" cy="1887100"/>
          </a:xfrm>
          <a:prstGeom prst="rect">
            <a:avLst/>
          </a:prstGeom>
          <a:gradFill flip="none" rotWithShape="1">
            <a:gsLst>
              <a:gs pos="0">
                <a:schemeClr val="accent1">
                  <a:lumMod val="75000"/>
                </a:schemeClr>
              </a:gs>
              <a:gs pos="50000">
                <a:schemeClr val="accent5">
                  <a:lumMod val="40000"/>
                  <a:lumOff val="60000"/>
                </a:schemeClr>
              </a:gs>
              <a:gs pos="100000">
                <a:schemeClr val="accent1">
                  <a:lumMod val="20000"/>
                  <a:lumOff val="8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Signo más 23">
            <a:extLst>
              <a:ext uri="{FF2B5EF4-FFF2-40B4-BE49-F238E27FC236}">
                <a16:creationId xmlns:a16="http://schemas.microsoft.com/office/drawing/2014/main" id="{3FF78098-17B7-41CE-9DB8-B39972FB24CA}"/>
              </a:ext>
            </a:extLst>
          </p:cNvPr>
          <p:cNvSpPr/>
          <p:nvPr/>
        </p:nvSpPr>
        <p:spPr>
          <a:xfrm>
            <a:off x="4800592" y="1632681"/>
            <a:ext cx="308795" cy="375780"/>
          </a:xfrm>
          <a:prstGeom prst="mathPlus">
            <a:avLst>
              <a:gd name="adj1" fmla="val 14416"/>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9" name="Signo más 48">
            <a:extLst>
              <a:ext uri="{FF2B5EF4-FFF2-40B4-BE49-F238E27FC236}">
                <a16:creationId xmlns:a16="http://schemas.microsoft.com/office/drawing/2014/main" id="{E278D60B-775C-4FD5-A883-A58216DBEA54}"/>
              </a:ext>
            </a:extLst>
          </p:cNvPr>
          <p:cNvSpPr/>
          <p:nvPr/>
        </p:nvSpPr>
        <p:spPr>
          <a:xfrm>
            <a:off x="3191349" y="3184979"/>
            <a:ext cx="308795" cy="375780"/>
          </a:xfrm>
          <a:prstGeom prst="mathPlus">
            <a:avLst>
              <a:gd name="adj1" fmla="val 14416"/>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Signo menos 24">
            <a:extLst>
              <a:ext uri="{FF2B5EF4-FFF2-40B4-BE49-F238E27FC236}">
                <a16:creationId xmlns:a16="http://schemas.microsoft.com/office/drawing/2014/main" id="{666A73EA-4A69-4E47-AEE7-D485051C91CE}"/>
              </a:ext>
            </a:extLst>
          </p:cNvPr>
          <p:cNvSpPr/>
          <p:nvPr/>
        </p:nvSpPr>
        <p:spPr>
          <a:xfrm>
            <a:off x="4768645" y="3337458"/>
            <a:ext cx="340742" cy="15462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0" name="Signo menos 49">
            <a:extLst>
              <a:ext uri="{FF2B5EF4-FFF2-40B4-BE49-F238E27FC236}">
                <a16:creationId xmlns:a16="http://schemas.microsoft.com/office/drawing/2014/main" id="{2032918A-3CFE-4B05-9BE2-0250E4F27402}"/>
              </a:ext>
            </a:extLst>
          </p:cNvPr>
          <p:cNvSpPr/>
          <p:nvPr/>
        </p:nvSpPr>
        <p:spPr>
          <a:xfrm>
            <a:off x="3215870" y="1723638"/>
            <a:ext cx="340742" cy="15462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30" name="Picture 6" descr="Resultado de imagen para target">
            <a:extLst>
              <a:ext uri="{FF2B5EF4-FFF2-40B4-BE49-F238E27FC236}">
                <a16:creationId xmlns:a16="http://schemas.microsoft.com/office/drawing/2014/main" id="{604CD08E-D04F-4158-83A9-641B2162578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637" y="3866045"/>
            <a:ext cx="771440" cy="810725"/>
          </a:xfrm>
          <a:prstGeom prst="rect">
            <a:avLst/>
          </a:prstGeom>
          <a:noFill/>
          <a:extLst>
            <a:ext uri="{909E8E84-426E-40DD-AFC4-6F175D3DCCD1}">
              <a14:hiddenFill xmlns:a14="http://schemas.microsoft.com/office/drawing/2010/main">
                <a:solidFill>
                  <a:srgbClr val="FFFFFF"/>
                </a:solidFill>
              </a14:hiddenFill>
            </a:ext>
          </a:extLst>
        </p:spPr>
      </p:pic>
      <p:sp>
        <p:nvSpPr>
          <p:cNvPr id="30" name="Flecha: a la derecha con muesca 29">
            <a:extLst>
              <a:ext uri="{FF2B5EF4-FFF2-40B4-BE49-F238E27FC236}">
                <a16:creationId xmlns:a16="http://schemas.microsoft.com/office/drawing/2014/main" id="{0E6972E7-E2C3-4576-A447-6777341EC622}"/>
              </a:ext>
            </a:extLst>
          </p:cNvPr>
          <p:cNvSpPr/>
          <p:nvPr/>
        </p:nvSpPr>
        <p:spPr>
          <a:xfrm rot="8971499">
            <a:off x="1133302" y="3874471"/>
            <a:ext cx="767105" cy="154621"/>
          </a:xfrm>
          <a:prstGeom prst="notchedRightArrow">
            <a:avLst>
              <a:gd name="adj1" fmla="val 22500"/>
              <a:gd name="adj2" fmla="val 74749"/>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8" name="Picture 6" descr="Resultado de imagen para target">
            <a:extLst>
              <a:ext uri="{FF2B5EF4-FFF2-40B4-BE49-F238E27FC236}">
                <a16:creationId xmlns:a16="http://schemas.microsoft.com/office/drawing/2014/main" id="{0FD27A5D-27EF-4855-80D1-F3C93B85B1E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94408" y="3946873"/>
            <a:ext cx="771440" cy="810725"/>
          </a:xfrm>
          <a:prstGeom prst="rect">
            <a:avLst/>
          </a:prstGeom>
          <a:noFill/>
          <a:extLst>
            <a:ext uri="{909E8E84-426E-40DD-AFC4-6F175D3DCCD1}">
              <a14:hiddenFill xmlns:a14="http://schemas.microsoft.com/office/drawing/2010/main">
                <a:solidFill>
                  <a:srgbClr val="FFFFFF"/>
                </a:solidFill>
              </a14:hiddenFill>
            </a:ext>
          </a:extLst>
        </p:spPr>
      </p:pic>
      <p:sp>
        <p:nvSpPr>
          <p:cNvPr id="59" name="Flecha: a la derecha con muesca 58">
            <a:extLst>
              <a:ext uri="{FF2B5EF4-FFF2-40B4-BE49-F238E27FC236}">
                <a16:creationId xmlns:a16="http://schemas.microsoft.com/office/drawing/2014/main" id="{F7416EC4-AE47-4534-AC88-77DF5558E9DE}"/>
              </a:ext>
            </a:extLst>
          </p:cNvPr>
          <p:cNvSpPr/>
          <p:nvPr/>
        </p:nvSpPr>
        <p:spPr>
          <a:xfrm rot="8971499">
            <a:off x="6607338" y="4041354"/>
            <a:ext cx="767105" cy="154621"/>
          </a:xfrm>
          <a:prstGeom prst="notchedRightArrow">
            <a:avLst>
              <a:gd name="adj1" fmla="val 22500"/>
              <a:gd name="adj2" fmla="val 74749"/>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0" name="Título 1">
            <a:extLst>
              <a:ext uri="{FF2B5EF4-FFF2-40B4-BE49-F238E27FC236}">
                <a16:creationId xmlns:a16="http://schemas.microsoft.com/office/drawing/2014/main" id="{DD56E7FC-9054-40CA-AD2D-760F6EFB3CC7}"/>
              </a:ext>
            </a:extLst>
          </p:cNvPr>
          <p:cNvSpPr txBox="1">
            <a:spLocks/>
          </p:cNvSpPr>
          <p:nvPr/>
        </p:nvSpPr>
        <p:spPr bwMode="auto">
          <a:xfrm>
            <a:off x="5885464" y="1147518"/>
            <a:ext cx="272184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gn="ctr" defTabSz="342296" fontAlgn="base">
              <a:lnSpc>
                <a:spcPct val="90000"/>
              </a:lnSpc>
              <a:spcBef>
                <a:spcPct val="0"/>
              </a:spcBef>
              <a:spcAft>
                <a:spcPct val="10000"/>
              </a:spcAft>
            </a:pPr>
            <a:r>
              <a:rPr lang="es-CO" altLang="es-ES" sz="1600" b="1" dirty="0">
                <a:solidFill>
                  <a:prstClr val="black"/>
                </a:solidFill>
                <a:latin typeface="+mn-lt"/>
              </a:rPr>
              <a:t>Modelo propio</a:t>
            </a:r>
            <a:endParaRPr lang="es-ES" altLang="es-ES" sz="1600" b="1" dirty="0">
              <a:solidFill>
                <a:prstClr val="black"/>
              </a:solidFill>
              <a:latin typeface="+mn-lt"/>
            </a:endParaRPr>
          </a:p>
        </p:txBody>
      </p:sp>
      <p:sp>
        <p:nvSpPr>
          <p:cNvPr id="63" name="Título 1">
            <a:extLst>
              <a:ext uri="{FF2B5EF4-FFF2-40B4-BE49-F238E27FC236}">
                <a16:creationId xmlns:a16="http://schemas.microsoft.com/office/drawing/2014/main" id="{73ADC630-122C-430F-A2DF-7F005FB30BBD}"/>
              </a:ext>
            </a:extLst>
          </p:cNvPr>
          <p:cNvSpPr txBox="1">
            <a:spLocks/>
          </p:cNvSpPr>
          <p:nvPr/>
        </p:nvSpPr>
        <p:spPr bwMode="auto">
          <a:xfrm>
            <a:off x="-46840" y="1141916"/>
            <a:ext cx="272184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algn="ctr" defTabSz="342296" fontAlgn="base">
              <a:lnSpc>
                <a:spcPct val="90000"/>
              </a:lnSpc>
              <a:spcBef>
                <a:spcPct val="0"/>
              </a:spcBef>
              <a:spcAft>
                <a:spcPct val="10000"/>
              </a:spcAft>
            </a:pPr>
            <a:r>
              <a:rPr lang="es-CO" altLang="es-ES" sz="1600" b="1" dirty="0">
                <a:solidFill>
                  <a:prstClr val="black"/>
                </a:solidFill>
                <a:latin typeface="+mn-lt"/>
              </a:rPr>
              <a:t>Modelo genérico</a:t>
            </a:r>
            <a:endParaRPr lang="es-ES" altLang="es-ES" sz="1600" b="1" dirty="0">
              <a:solidFill>
                <a:prstClr val="black"/>
              </a:solidFill>
              <a:latin typeface="+mn-lt"/>
            </a:endParaRPr>
          </a:p>
        </p:txBody>
      </p:sp>
      <p:sp>
        <p:nvSpPr>
          <p:cNvPr id="2" name="Elipse 1">
            <a:extLst>
              <a:ext uri="{FF2B5EF4-FFF2-40B4-BE49-F238E27FC236}">
                <a16:creationId xmlns:a16="http://schemas.microsoft.com/office/drawing/2014/main" id="{B32E8CA1-D4AB-4F43-BEFC-535846D64CFD}"/>
              </a:ext>
            </a:extLst>
          </p:cNvPr>
          <p:cNvSpPr/>
          <p:nvPr/>
        </p:nvSpPr>
        <p:spPr>
          <a:xfrm>
            <a:off x="6485075" y="4261736"/>
            <a:ext cx="184666" cy="181063"/>
          </a:xfrm>
          <a:prstGeom prst="ellipse">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0" name="Elipse 39">
            <a:extLst>
              <a:ext uri="{FF2B5EF4-FFF2-40B4-BE49-F238E27FC236}">
                <a16:creationId xmlns:a16="http://schemas.microsoft.com/office/drawing/2014/main" id="{08197EB3-EC14-47B5-A3C9-C85E0626D581}"/>
              </a:ext>
            </a:extLst>
          </p:cNvPr>
          <p:cNvSpPr/>
          <p:nvPr/>
        </p:nvSpPr>
        <p:spPr>
          <a:xfrm>
            <a:off x="1003908" y="4090344"/>
            <a:ext cx="184666" cy="181063"/>
          </a:xfrm>
          <a:prstGeom prst="ellipse">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0607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D67CBE2-A0FB-432D-ACF4-5A39EE47A1D0}"/>
              </a:ext>
            </a:extLst>
          </p:cNvPr>
          <p:cNvGrpSpPr/>
          <p:nvPr/>
        </p:nvGrpSpPr>
        <p:grpSpPr>
          <a:xfrm>
            <a:off x="3231559" y="3628940"/>
            <a:ext cx="2124686" cy="1271532"/>
            <a:chOff x="7390008" y="867091"/>
            <a:chExt cx="3865738" cy="2271236"/>
          </a:xfrm>
        </p:grpSpPr>
        <p:pic>
          <p:nvPicPr>
            <p:cNvPr id="7" name="Picture 4" descr="Resultado de imagen para informacion publica">
              <a:extLst>
                <a:ext uri="{FF2B5EF4-FFF2-40B4-BE49-F238E27FC236}">
                  <a16:creationId xmlns:a16="http://schemas.microsoft.com/office/drawing/2014/main" id="{D0A4B4F3-D6F9-491E-B8BA-240F895E4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643" y="915550"/>
              <a:ext cx="3794045" cy="222277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D3044FDD-82B8-4843-99EA-30514DA45328}"/>
                </a:ext>
              </a:extLst>
            </p:cNvPr>
            <p:cNvSpPr/>
            <p:nvPr/>
          </p:nvSpPr>
          <p:spPr>
            <a:xfrm>
              <a:off x="7461701" y="867091"/>
              <a:ext cx="3794045" cy="67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2" name="Rectángulo 31">
              <a:extLst>
                <a:ext uri="{FF2B5EF4-FFF2-40B4-BE49-F238E27FC236}">
                  <a16:creationId xmlns:a16="http://schemas.microsoft.com/office/drawing/2014/main" id="{8CA4B6CE-63B8-4B15-AA74-FE2D302DE812}"/>
                </a:ext>
              </a:extLst>
            </p:cNvPr>
            <p:cNvSpPr/>
            <p:nvPr/>
          </p:nvSpPr>
          <p:spPr>
            <a:xfrm>
              <a:off x="9663523" y="1187939"/>
              <a:ext cx="1502725" cy="67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Rectángulo 32">
              <a:extLst>
                <a:ext uri="{FF2B5EF4-FFF2-40B4-BE49-F238E27FC236}">
                  <a16:creationId xmlns:a16="http://schemas.microsoft.com/office/drawing/2014/main" id="{600C0960-C639-4BDC-ADDC-0EE340BBA7CF}"/>
                </a:ext>
              </a:extLst>
            </p:cNvPr>
            <p:cNvSpPr/>
            <p:nvPr/>
          </p:nvSpPr>
          <p:spPr>
            <a:xfrm>
              <a:off x="7390008" y="1187564"/>
              <a:ext cx="1502725" cy="67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pic>
        <p:nvPicPr>
          <p:cNvPr id="19" name="Picture 4" descr="Imagen relacionada">
            <a:extLst>
              <a:ext uri="{FF2B5EF4-FFF2-40B4-BE49-F238E27FC236}">
                <a16:creationId xmlns:a16="http://schemas.microsoft.com/office/drawing/2014/main" id="{B9ED6425-FB84-45CA-8674-B82322C49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880" y="3109974"/>
            <a:ext cx="698695" cy="6967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empresas">
            <a:extLst>
              <a:ext uri="{FF2B5EF4-FFF2-40B4-BE49-F238E27FC236}">
                <a16:creationId xmlns:a16="http://schemas.microsoft.com/office/drawing/2014/main" id="{F3E89A54-3D83-4E97-8370-600B32300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79" y="2982864"/>
            <a:ext cx="2337955" cy="1692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id="{187F70B3-DF83-45CE-A071-47DA0E8FD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508" y="1997424"/>
            <a:ext cx="698695" cy="696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informacion publica">
            <a:extLst>
              <a:ext uri="{FF2B5EF4-FFF2-40B4-BE49-F238E27FC236}">
                <a16:creationId xmlns:a16="http://schemas.microsoft.com/office/drawing/2014/main" id="{39837BC8-6AFC-4166-A190-835682015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56" y="489343"/>
            <a:ext cx="2232563" cy="12948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CE12C54-5382-4C41-BCE9-7D9475E8469E}"/>
              </a:ext>
            </a:extLst>
          </p:cNvPr>
          <p:cNvSpPr txBox="1"/>
          <p:nvPr/>
        </p:nvSpPr>
        <p:spPr>
          <a:xfrm>
            <a:off x="3282601" y="686662"/>
            <a:ext cx="1918598" cy="923330"/>
          </a:xfrm>
          <a:prstGeom prst="rect">
            <a:avLst/>
          </a:prstGeom>
          <a:noFill/>
        </p:spPr>
        <p:txBody>
          <a:bodyPr wrap="square" rtlCol="0">
            <a:spAutoFit/>
          </a:bodyPr>
          <a:lstStyle/>
          <a:p>
            <a:pPr algn="ctr"/>
            <a:r>
              <a:rPr lang="es-CO" sz="1350" b="1" dirty="0"/>
              <a:t>Información pública</a:t>
            </a:r>
          </a:p>
          <a:p>
            <a:pPr algn="ctr"/>
            <a:r>
              <a:rPr lang="es-CO" sz="1350" b="1" dirty="0"/>
              <a:t>+</a:t>
            </a:r>
          </a:p>
          <a:p>
            <a:pPr algn="ctr"/>
            <a:r>
              <a:rPr lang="es-CO" sz="1350" b="1" dirty="0"/>
              <a:t>Comportamiento en pagos externos</a:t>
            </a:r>
            <a:endParaRPr lang="es-ES" sz="1350" b="1" dirty="0"/>
          </a:p>
        </p:txBody>
      </p:sp>
      <p:sp>
        <p:nvSpPr>
          <p:cNvPr id="10" name="CuadroTexto 9">
            <a:extLst>
              <a:ext uri="{FF2B5EF4-FFF2-40B4-BE49-F238E27FC236}">
                <a16:creationId xmlns:a16="http://schemas.microsoft.com/office/drawing/2014/main" id="{67280F35-A7E2-4C1B-9931-41ABE332AA36}"/>
              </a:ext>
            </a:extLst>
          </p:cNvPr>
          <p:cNvSpPr txBox="1"/>
          <p:nvPr/>
        </p:nvSpPr>
        <p:spPr>
          <a:xfrm>
            <a:off x="3282601" y="1948488"/>
            <a:ext cx="2118260" cy="1962076"/>
          </a:xfrm>
          <a:prstGeom prst="rect">
            <a:avLst/>
          </a:prstGeom>
          <a:noFill/>
        </p:spPr>
        <p:txBody>
          <a:bodyPr wrap="square" rtlCol="0">
            <a:spAutoFit/>
          </a:bodyPr>
          <a:lstStyle/>
          <a:p>
            <a:pPr algn="ctr"/>
            <a:r>
              <a:rPr lang="es-CO" sz="1350" b="1" dirty="0"/>
              <a:t>Información propia</a:t>
            </a:r>
          </a:p>
          <a:p>
            <a:pPr algn="ctr"/>
            <a:endParaRPr lang="es-CO" sz="1350" b="1" dirty="0"/>
          </a:p>
          <a:p>
            <a:pPr marL="214313" indent="-214313">
              <a:buFont typeface="Wingdings" panose="05000000000000000000" pitchFamily="2" charset="2"/>
              <a:buChar char="ü"/>
            </a:pPr>
            <a:r>
              <a:rPr lang="es-CO" sz="1050" b="1" dirty="0"/>
              <a:t>Conocimiento en pago de los clientes</a:t>
            </a:r>
          </a:p>
          <a:p>
            <a:pPr marL="214313" indent="-214313">
              <a:buFont typeface="Wingdings" panose="05000000000000000000" pitchFamily="2" charset="2"/>
              <a:buChar char="ü"/>
            </a:pPr>
            <a:endParaRPr lang="es-CO" sz="1050" b="1" dirty="0"/>
          </a:p>
          <a:p>
            <a:pPr marL="214313" indent="-214313">
              <a:buFont typeface="Wingdings" panose="05000000000000000000" pitchFamily="2" charset="2"/>
              <a:buChar char="ü"/>
            </a:pPr>
            <a:r>
              <a:rPr lang="es-CO" sz="1050" b="1" dirty="0"/>
              <a:t>Relación comercial</a:t>
            </a:r>
          </a:p>
          <a:p>
            <a:pPr marL="214313" indent="-214313">
              <a:buFont typeface="Wingdings" panose="05000000000000000000" pitchFamily="2" charset="2"/>
              <a:buChar char="ü"/>
            </a:pPr>
            <a:endParaRPr lang="es-CO" sz="1050" b="1" dirty="0"/>
          </a:p>
          <a:p>
            <a:pPr marL="214313" indent="-214313">
              <a:buFont typeface="Wingdings" panose="05000000000000000000" pitchFamily="2" charset="2"/>
              <a:buChar char="ü"/>
            </a:pPr>
            <a:r>
              <a:rPr lang="es-CO" sz="1050" b="1" dirty="0"/>
              <a:t>Cumplimiento de la política de crédito</a:t>
            </a:r>
          </a:p>
          <a:p>
            <a:pPr marL="214313" indent="-214313">
              <a:buFont typeface="Wingdings" panose="05000000000000000000" pitchFamily="2" charset="2"/>
              <a:buChar char="ü"/>
            </a:pPr>
            <a:endParaRPr lang="es-CO" sz="1050" b="1" dirty="0"/>
          </a:p>
          <a:p>
            <a:pPr marL="214313" indent="-214313">
              <a:buFont typeface="Wingdings" panose="05000000000000000000" pitchFamily="2" charset="2"/>
              <a:buChar char="ü"/>
            </a:pPr>
            <a:r>
              <a:rPr lang="es-CO" sz="1050" b="1" dirty="0"/>
              <a:t>Niveles de facturación</a:t>
            </a:r>
            <a:endParaRPr lang="es-ES" sz="1050" b="1" dirty="0"/>
          </a:p>
        </p:txBody>
      </p:sp>
      <p:cxnSp>
        <p:nvCxnSpPr>
          <p:cNvPr id="9" name="Conector recto 8">
            <a:extLst>
              <a:ext uri="{FF2B5EF4-FFF2-40B4-BE49-F238E27FC236}">
                <a16:creationId xmlns:a16="http://schemas.microsoft.com/office/drawing/2014/main" id="{1A079BA5-80AF-42C5-B90A-F6275C8B57A4}"/>
              </a:ext>
            </a:extLst>
          </p:cNvPr>
          <p:cNvCxnSpPr/>
          <p:nvPr/>
        </p:nvCxnSpPr>
        <p:spPr>
          <a:xfrm>
            <a:off x="3282601" y="1753055"/>
            <a:ext cx="203661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9CC59E5F-8E5E-4595-A952-38C61E79AF9D}"/>
              </a:ext>
            </a:extLst>
          </p:cNvPr>
          <p:cNvSpPr/>
          <p:nvPr/>
        </p:nvSpPr>
        <p:spPr>
          <a:xfrm>
            <a:off x="5888193" y="3355770"/>
            <a:ext cx="434689" cy="16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0" name="CuadroTexto 29">
            <a:extLst>
              <a:ext uri="{FF2B5EF4-FFF2-40B4-BE49-F238E27FC236}">
                <a16:creationId xmlns:a16="http://schemas.microsoft.com/office/drawing/2014/main" id="{2CB04CB8-8F9F-4D39-B3AB-568B81F4DA18}"/>
              </a:ext>
            </a:extLst>
          </p:cNvPr>
          <p:cNvSpPr txBox="1"/>
          <p:nvPr/>
        </p:nvSpPr>
        <p:spPr>
          <a:xfrm>
            <a:off x="5846864" y="3236525"/>
            <a:ext cx="559461" cy="369332"/>
          </a:xfrm>
          <a:prstGeom prst="rect">
            <a:avLst/>
          </a:prstGeom>
          <a:noFill/>
        </p:spPr>
        <p:txBody>
          <a:bodyPr wrap="square" rtlCol="0">
            <a:spAutoFit/>
          </a:bodyPr>
          <a:lstStyle/>
          <a:p>
            <a:r>
              <a:rPr lang="es-CO" dirty="0">
                <a:solidFill>
                  <a:schemeClr val="accent5">
                    <a:lumMod val="50000"/>
                  </a:schemeClr>
                </a:solidFill>
              </a:rPr>
              <a:t>560</a:t>
            </a:r>
            <a:endParaRPr lang="es-ES" dirty="0">
              <a:solidFill>
                <a:schemeClr val="accent5">
                  <a:lumMod val="50000"/>
                </a:schemeClr>
              </a:solidFill>
            </a:endParaRPr>
          </a:p>
        </p:txBody>
      </p:sp>
      <p:pic>
        <p:nvPicPr>
          <p:cNvPr id="34" name="Picture 4" descr="Imagen relacionada">
            <a:extLst>
              <a:ext uri="{FF2B5EF4-FFF2-40B4-BE49-F238E27FC236}">
                <a16:creationId xmlns:a16="http://schemas.microsoft.com/office/drawing/2014/main" id="{A852346C-5244-46AE-9C42-2A205156C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20" y="3109974"/>
            <a:ext cx="698695" cy="696715"/>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8BF4808E-0C0E-44D3-8F65-DD3A6F36DA78}"/>
              </a:ext>
            </a:extLst>
          </p:cNvPr>
          <p:cNvSpPr/>
          <p:nvPr/>
        </p:nvSpPr>
        <p:spPr>
          <a:xfrm>
            <a:off x="6901332" y="3355770"/>
            <a:ext cx="403490" cy="16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6" name="CuadroTexto 35">
            <a:extLst>
              <a:ext uri="{FF2B5EF4-FFF2-40B4-BE49-F238E27FC236}">
                <a16:creationId xmlns:a16="http://schemas.microsoft.com/office/drawing/2014/main" id="{8E86DDAC-ABED-4421-852A-E6B963DEF005}"/>
              </a:ext>
            </a:extLst>
          </p:cNvPr>
          <p:cNvSpPr txBox="1"/>
          <p:nvPr/>
        </p:nvSpPr>
        <p:spPr>
          <a:xfrm>
            <a:off x="6827580" y="3241406"/>
            <a:ext cx="559461" cy="369332"/>
          </a:xfrm>
          <a:prstGeom prst="rect">
            <a:avLst/>
          </a:prstGeom>
          <a:noFill/>
        </p:spPr>
        <p:txBody>
          <a:bodyPr wrap="square" rtlCol="0">
            <a:spAutoFit/>
          </a:bodyPr>
          <a:lstStyle/>
          <a:p>
            <a:r>
              <a:rPr lang="es-CO" dirty="0">
                <a:solidFill>
                  <a:schemeClr val="accent5">
                    <a:lumMod val="50000"/>
                  </a:schemeClr>
                </a:solidFill>
              </a:rPr>
              <a:t>520</a:t>
            </a:r>
            <a:endParaRPr lang="es-ES" dirty="0">
              <a:solidFill>
                <a:schemeClr val="accent5">
                  <a:lumMod val="50000"/>
                </a:schemeClr>
              </a:solidFill>
            </a:endParaRPr>
          </a:p>
        </p:txBody>
      </p:sp>
      <p:pic>
        <p:nvPicPr>
          <p:cNvPr id="37" name="Picture 4" descr="Imagen relacionada">
            <a:extLst>
              <a:ext uri="{FF2B5EF4-FFF2-40B4-BE49-F238E27FC236}">
                <a16:creationId xmlns:a16="http://schemas.microsoft.com/office/drawing/2014/main" id="{65D9CB92-9544-4E47-98E5-6603F3400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241" y="3127230"/>
            <a:ext cx="698695" cy="696715"/>
          </a:xfrm>
          <a:prstGeom prst="rect">
            <a:avLst/>
          </a:prstGeom>
          <a:noFill/>
          <a:extLst>
            <a:ext uri="{909E8E84-426E-40DD-AFC4-6F175D3DCCD1}">
              <a14:hiddenFill xmlns:a14="http://schemas.microsoft.com/office/drawing/2010/main">
                <a:solidFill>
                  <a:srgbClr val="FFFFFF"/>
                </a:solidFill>
              </a14:hiddenFill>
            </a:ext>
          </a:extLst>
        </p:spPr>
      </p:pic>
      <p:sp>
        <p:nvSpPr>
          <p:cNvPr id="38" name="Rectángulo 37">
            <a:extLst>
              <a:ext uri="{FF2B5EF4-FFF2-40B4-BE49-F238E27FC236}">
                <a16:creationId xmlns:a16="http://schemas.microsoft.com/office/drawing/2014/main" id="{51797D9A-C38F-45A8-90DE-92446A49B17F}"/>
              </a:ext>
            </a:extLst>
          </p:cNvPr>
          <p:cNvSpPr/>
          <p:nvPr/>
        </p:nvSpPr>
        <p:spPr>
          <a:xfrm>
            <a:off x="7852753" y="3373026"/>
            <a:ext cx="403490" cy="166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9" name="CuadroTexto 38">
            <a:extLst>
              <a:ext uri="{FF2B5EF4-FFF2-40B4-BE49-F238E27FC236}">
                <a16:creationId xmlns:a16="http://schemas.microsoft.com/office/drawing/2014/main" id="{920F1923-5E7B-48EB-948F-CB80FA625B4E}"/>
              </a:ext>
            </a:extLst>
          </p:cNvPr>
          <p:cNvSpPr txBox="1"/>
          <p:nvPr/>
        </p:nvSpPr>
        <p:spPr>
          <a:xfrm>
            <a:off x="7779001" y="3258662"/>
            <a:ext cx="640052" cy="400110"/>
          </a:xfrm>
          <a:prstGeom prst="rect">
            <a:avLst/>
          </a:prstGeom>
          <a:noFill/>
        </p:spPr>
        <p:txBody>
          <a:bodyPr wrap="square" rtlCol="0">
            <a:spAutoFit/>
          </a:bodyPr>
          <a:lstStyle/>
          <a:p>
            <a:r>
              <a:rPr lang="es-CO" sz="2000" dirty="0">
                <a:solidFill>
                  <a:schemeClr val="accent5">
                    <a:lumMod val="50000"/>
                  </a:schemeClr>
                </a:solidFill>
              </a:rPr>
              <a:t>290</a:t>
            </a:r>
            <a:endParaRPr lang="es-ES" sz="2000" dirty="0">
              <a:solidFill>
                <a:schemeClr val="accent5">
                  <a:lumMod val="50000"/>
                </a:schemeClr>
              </a:solidFill>
            </a:endParaRPr>
          </a:p>
        </p:txBody>
      </p:sp>
      <p:sp>
        <p:nvSpPr>
          <p:cNvPr id="2049" name="CuadroTexto 2048">
            <a:extLst>
              <a:ext uri="{FF2B5EF4-FFF2-40B4-BE49-F238E27FC236}">
                <a16:creationId xmlns:a16="http://schemas.microsoft.com/office/drawing/2014/main" id="{AD9424A8-4B65-408C-A8A9-29085AA20D92}"/>
              </a:ext>
            </a:extLst>
          </p:cNvPr>
          <p:cNvSpPr txBox="1"/>
          <p:nvPr/>
        </p:nvSpPr>
        <p:spPr>
          <a:xfrm>
            <a:off x="351992" y="168196"/>
            <a:ext cx="2684936" cy="300082"/>
          </a:xfrm>
          <a:prstGeom prst="rect">
            <a:avLst/>
          </a:prstGeom>
          <a:noFill/>
        </p:spPr>
        <p:txBody>
          <a:bodyPr wrap="square" rtlCol="0">
            <a:spAutoFit/>
          </a:bodyPr>
          <a:lstStyle/>
          <a:p>
            <a:pPr algn="ctr"/>
            <a:r>
              <a:rPr lang="es-CO" sz="1350" b="1" dirty="0"/>
              <a:t>MODELO GENÉRICO</a:t>
            </a:r>
            <a:endParaRPr lang="es-ES" sz="1350" b="1" dirty="0"/>
          </a:p>
        </p:txBody>
      </p:sp>
      <p:sp>
        <p:nvSpPr>
          <p:cNvPr id="47" name="CuadroTexto 46">
            <a:extLst>
              <a:ext uri="{FF2B5EF4-FFF2-40B4-BE49-F238E27FC236}">
                <a16:creationId xmlns:a16="http://schemas.microsoft.com/office/drawing/2014/main" id="{815FC7F9-F88A-4872-BE43-A3382EA8F5FA}"/>
              </a:ext>
            </a:extLst>
          </p:cNvPr>
          <p:cNvSpPr txBox="1"/>
          <p:nvPr/>
        </p:nvSpPr>
        <p:spPr>
          <a:xfrm>
            <a:off x="5865598" y="168196"/>
            <a:ext cx="2684936" cy="300082"/>
          </a:xfrm>
          <a:prstGeom prst="rect">
            <a:avLst/>
          </a:prstGeom>
          <a:noFill/>
        </p:spPr>
        <p:txBody>
          <a:bodyPr wrap="square" rtlCol="0">
            <a:spAutoFit/>
          </a:bodyPr>
          <a:lstStyle/>
          <a:p>
            <a:pPr algn="ctr"/>
            <a:r>
              <a:rPr lang="es-CO" sz="1350" b="1" dirty="0"/>
              <a:t>MODELO PROPIO</a:t>
            </a:r>
            <a:endParaRPr lang="es-ES" sz="1350" b="1" dirty="0"/>
          </a:p>
        </p:txBody>
      </p:sp>
      <p:sp>
        <p:nvSpPr>
          <p:cNvPr id="2053" name="Abrir llave 2052">
            <a:extLst>
              <a:ext uri="{FF2B5EF4-FFF2-40B4-BE49-F238E27FC236}">
                <a16:creationId xmlns:a16="http://schemas.microsoft.com/office/drawing/2014/main" id="{9BE93B8F-5565-4FCD-886C-78470CCE9A02}"/>
              </a:ext>
            </a:extLst>
          </p:cNvPr>
          <p:cNvSpPr/>
          <p:nvPr/>
        </p:nvSpPr>
        <p:spPr>
          <a:xfrm>
            <a:off x="3089338" y="619126"/>
            <a:ext cx="161285" cy="117157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50" name="Abrir llave 49">
            <a:extLst>
              <a:ext uri="{FF2B5EF4-FFF2-40B4-BE49-F238E27FC236}">
                <a16:creationId xmlns:a16="http://schemas.microsoft.com/office/drawing/2014/main" id="{6C426778-3DAF-47AB-9266-221D2FD5A549}"/>
              </a:ext>
            </a:extLst>
          </p:cNvPr>
          <p:cNvSpPr/>
          <p:nvPr/>
        </p:nvSpPr>
        <p:spPr>
          <a:xfrm flipH="1">
            <a:off x="5307703" y="650318"/>
            <a:ext cx="161285" cy="333631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8" name="Bocadillo: ovalado 7">
            <a:extLst>
              <a:ext uri="{FF2B5EF4-FFF2-40B4-BE49-F238E27FC236}">
                <a16:creationId xmlns:a16="http://schemas.microsoft.com/office/drawing/2014/main" id="{3510CAA9-FFAB-4D32-BBE2-A2E9863281E2}"/>
              </a:ext>
            </a:extLst>
          </p:cNvPr>
          <p:cNvSpPr/>
          <p:nvPr/>
        </p:nvSpPr>
        <p:spPr>
          <a:xfrm>
            <a:off x="268555" y="2842220"/>
            <a:ext cx="2684936" cy="1938992"/>
          </a:xfrm>
          <a:prstGeom prst="wedgeEllipseCallout">
            <a:avLst>
              <a:gd name="adj1" fmla="val 1086"/>
              <a:gd name="adj2" fmla="val -5709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026" name="Picture 2" descr="Resultado de imagen para empresa icono">
            <a:extLst>
              <a:ext uri="{FF2B5EF4-FFF2-40B4-BE49-F238E27FC236}">
                <a16:creationId xmlns:a16="http://schemas.microsoft.com/office/drawing/2014/main" id="{76D9DE6E-E92B-4852-BB30-C9F3A7CB4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313" y="3507910"/>
            <a:ext cx="600890" cy="60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sultado de imagen para empresa icono">
            <a:extLst>
              <a:ext uri="{FF2B5EF4-FFF2-40B4-BE49-F238E27FC236}">
                <a16:creationId xmlns:a16="http://schemas.microsoft.com/office/drawing/2014/main" id="{81060130-0A50-4A7D-BE62-8D426E821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930" y="1899105"/>
            <a:ext cx="600890" cy="6008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D0F48B9E-63F5-4F19-9386-0786CB5B2BE8}"/>
              </a:ext>
            </a:extLst>
          </p:cNvPr>
          <p:cNvPicPr>
            <a:picLocks noChangeAspect="1"/>
          </p:cNvPicPr>
          <p:nvPr/>
        </p:nvPicPr>
        <p:blipFill>
          <a:blip r:embed="rId7"/>
          <a:stretch>
            <a:fillRect/>
          </a:stretch>
        </p:blipFill>
        <p:spPr>
          <a:xfrm>
            <a:off x="6740173" y="903686"/>
            <a:ext cx="732401" cy="375132"/>
          </a:xfrm>
          <a:prstGeom prst="rect">
            <a:avLst/>
          </a:prstGeom>
        </p:spPr>
      </p:pic>
      <p:pic>
        <p:nvPicPr>
          <p:cNvPr id="12" name="Imagen 11">
            <a:extLst>
              <a:ext uri="{FF2B5EF4-FFF2-40B4-BE49-F238E27FC236}">
                <a16:creationId xmlns:a16="http://schemas.microsoft.com/office/drawing/2014/main" id="{A59BE456-C271-448E-9B16-72C7ACB7A816}"/>
              </a:ext>
            </a:extLst>
          </p:cNvPr>
          <p:cNvPicPr>
            <a:picLocks noChangeAspect="1"/>
          </p:cNvPicPr>
          <p:nvPr/>
        </p:nvPicPr>
        <p:blipFill>
          <a:blip r:embed="rId8"/>
          <a:stretch>
            <a:fillRect/>
          </a:stretch>
        </p:blipFill>
        <p:spPr>
          <a:xfrm rot="21434048">
            <a:off x="7685747" y="930684"/>
            <a:ext cx="886436" cy="356231"/>
          </a:xfrm>
          <a:prstGeom prst="rect">
            <a:avLst/>
          </a:prstGeom>
        </p:spPr>
      </p:pic>
      <p:pic>
        <p:nvPicPr>
          <p:cNvPr id="13" name="Imagen 12">
            <a:extLst>
              <a:ext uri="{FF2B5EF4-FFF2-40B4-BE49-F238E27FC236}">
                <a16:creationId xmlns:a16="http://schemas.microsoft.com/office/drawing/2014/main" id="{5155B498-0DA3-4700-8CCE-14A3AC9A8530}"/>
              </a:ext>
            </a:extLst>
          </p:cNvPr>
          <p:cNvPicPr>
            <a:picLocks noChangeAspect="1"/>
          </p:cNvPicPr>
          <p:nvPr/>
        </p:nvPicPr>
        <p:blipFill>
          <a:blip r:embed="rId9"/>
          <a:stretch>
            <a:fillRect/>
          </a:stretch>
        </p:blipFill>
        <p:spPr>
          <a:xfrm>
            <a:off x="5944729" y="801227"/>
            <a:ext cx="441466" cy="506868"/>
          </a:xfrm>
          <a:prstGeom prst="rect">
            <a:avLst/>
          </a:prstGeom>
        </p:spPr>
      </p:pic>
      <p:cxnSp>
        <p:nvCxnSpPr>
          <p:cNvPr id="15" name="Conector: angular 14">
            <a:extLst>
              <a:ext uri="{FF2B5EF4-FFF2-40B4-BE49-F238E27FC236}">
                <a16:creationId xmlns:a16="http://schemas.microsoft.com/office/drawing/2014/main" id="{584F97CB-7F3C-4A16-A711-5F962392FA75}"/>
              </a:ext>
            </a:extLst>
          </p:cNvPr>
          <p:cNvCxnSpPr>
            <a:cxnSpLocks/>
            <a:stCxn id="13" idx="2"/>
            <a:endCxn id="40" idx="0"/>
          </p:cNvCxnSpPr>
          <p:nvPr/>
        </p:nvCxnSpPr>
        <p:spPr>
          <a:xfrm rot="16200000" flipH="1">
            <a:off x="6340414" y="1133143"/>
            <a:ext cx="591010" cy="94091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44355F58-D56B-49DA-86B7-6E63F5C749A5}"/>
              </a:ext>
            </a:extLst>
          </p:cNvPr>
          <p:cNvCxnSpPr>
            <a:cxnSpLocks/>
            <a:stCxn id="40" idx="2"/>
            <a:endCxn id="19" idx="0"/>
          </p:cNvCxnSpPr>
          <p:nvPr/>
        </p:nvCxnSpPr>
        <p:spPr>
          <a:xfrm rot="5400000">
            <a:off x="6307311" y="2310910"/>
            <a:ext cx="609980" cy="988148"/>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8156A00E-5B25-4756-8310-86C22A25EF51}"/>
              </a:ext>
            </a:extLst>
          </p:cNvPr>
          <p:cNvCxnSpPr>
            <a:cxnSpLocks/>
            <a:stCxn id="11" idx="2"/>
            <a:endCxn id="40" idx="0"/>
          </p:cNvCxnSpPr>
          <p:nvPr/>
        </p:nvCxnSpPr>
        <p:spPr>
          <a:xfrm rot="16200000" flipH="1">
            <a:off x="6796231" y="1588960"/>
            <a:ext cx="620287" cy="1"/>
          </a:xfrm>
          <a:prstGeom prst="bentConnector3">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Conector: angular 50">
            <a:extLst>
              <a:ext uri="{FF2B5EF4-FFF2-40B4-BE49-F238E27FC236}">
                <a16:creationId xmlns:a16="http://schemas.microsoft.com/office/drawing/2014/main" id="{26BC5652-0A98-4732-8537-58FDF26DFFBD}"/>
              </a:ext>
            </a:extLst>
          </p:cNvPr>
          <p:cNvCxnSpPr>
            <a:cxnSpLocks/>
            <a:stCxn id="40" idx="2"/>
            <a:endCxn id="34" idx="0"/>
          </p:cNvCxnSpPr>
          <p:nvPr/>
        </p:nvCxnSpPr>
        <p:spPr>
          <a:xfrm rot="5400000">
            <a:off x="6798281" y="2801881"/>
            <a:ext cx="609980" cy="6207"/>
          </a:xfrm>
          <a:prstGeom prst="bentConnector3">
            <a:avLst>
              <a:gd name="adj1"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ector: angular 52">
            <a:extLst>
              <a:ext uri="{FF2B5EF4-FFF2-40B4-BE49-F238E27FC236}">
                <a16:creationId xmlns:a16="http://schemas.microsoft.com/office/drawing/2014/main" id="{F12B5B48-EA79-44D9-A146-CBAACCB45D22}"/>
              </a:ext>
            </a:extLst>
          </p:cNvPr>
          <p:cNvCxnSpPr>
            <a:cxnSpLocks/>
            <a:stCxn id="12" idx="2"/>
            <a:endCxn id="40" idx="0"/>
          </p:cNvCxnSpPr>
          <p:nvPr/>
        </p:nvCxnSpPr>
        <p:spPr>
          <a:xfrm rot="5400000">
            <a:off x="7315768" y="1077313"/>
            <a:ext cx="612398" cy="1031186"/>
          </a:xfrm>
          <a:prstGeom prst="bentConnector3">
            <a:avLst>
              <a:gd name="adj1"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63D472DD-AFBB-4AC5-90A1-8DD74D0625D6}"/>
              </a:ext>
            </a:extLst>
          </p:cNvPr>
          <p:cNvCxnSpPr>
            <a:cxnSpLocks/>
            <a:stCxn id="40" idx="2"/>
            <a:endCxn id="37" idx="0"/>
          </p:cNvCxnSpPr>
          <p:nvPr/>
        </p:nvCxnSpPr>
        <p:spPr>
          <a:xfrm rot="16200000" flipH="1">
            <a:off x="7265363" y="2341005"/>
            <a:ext cx="627236" cy="945214"/>
          </a:xfrm>
          <a:prstGeom prst="bentConnector3">
            <a:avLst>
              <a:gd name="adj1"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45" name="Picture 2" descr="Resultado de imagen para informacion publica">
            <a:extLst>
              <a:ext uri="{FF2B5EF4-FFF2-40B4-BE49-F238E27FC236}">
                <a16:creationId xmlns:a16="http://schemas.microsoft.com/office/drawing/2014/main" id="{29C83BE0-9E15-4155-AB0E-80824BB92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56" y="455053"/>
            <a:ext cx="2232563" cy="129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1" grpId="0" animBg="1"/>
      <p:bldP spid="30" grpId="0"/>
      <p:bldP spid="35" grpId="0" animBg="1"/>
      <p:bldP spid="36" grpId="0"/>
      <p:bldP spid="38" grpId="0" animBg="1"/>
      <p:bldP spid="39" grpId="0"/>
      <p:bldP spid="47" grpId="0"/>
      <p:bldP spid="2053" grpId="0" animBg="1"/>
      <p:bldP spid="5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AC07D64-5DF9-4157-B8CB-CDF46C0BC4F4}"/>
              </a:ext>
            </a:extLst>
          </p:cNvPr>
          <p:cNvPicPr>
            <a:picLocks noChangeAspect="1"/>
          </p:cNvPicPr>
          <p:nvPr/>
        </p:nvPicPr>
        <p:blipFill>
          <a:blip r:embed="rId2"/>
          <a:stretch>
            <a:fillRect/>
          </a:stretch>
        </p:blipFill>
        <p:spPr>
          <a:xfrm>
            <a:off x="3169593" y="1387005"/>
            <a:ext cx="2823497" cy="1406495"/>
          </a:xfrm>
          <a:prstGeom prst="rect">
            <a:avLst/>
          </a:prstGeom>
          <a:ln>
            <a:noFill/>
          </a:ln>
        </p:spPr>
      </p:pic>
      <p:sp>
        <p:nvSpPr>
          <p:cNvPr id="64" name="61 CuadroTexto">
            <a:extLst>
              <a:ext uri="{FF2B5EF4-FFF2-40B4-BE49-F238E27FC236}">
                <a16:creationId xmlns:a16="http://schemas.microsoft.com/office/drawing/2014/main" id="{68F06633-8619-48E1-ADF9-091EFC2BDDF5}"/>
              </a:ext>
            </a:extLst>
          </p:cNvPr>
          <p:cNvSpPr txBox="1"/>
          <p:nvPr/>
        </p:nvSpPr>
        <p:spPr>
          <a:xfrm>
            <a:off x="2398123" y="1371665"/>
            <a:ext cx="1114939" cy="400110"/>
          </a:xfrm>
          <a:prstGeom prst="rect">
            <a:avLst/>
          </a:prstGeom>
          <a:noFill/>
        </p:spPr>
        <p:txBody>
          <a:bodyPr wrap="square" rtlCol="0">
            <a:spAutoFit/>
          </a:bodyPr>
          <a:lstStyle/>
          <a:p>
            <a:pPr algn="ctr"/>
            <a:r>
              <a:rPr lang="es-CO" sz="1000" dirty="0">
                <a:solidFill>
                  <a:srgbClr val="1F497D"/>
                </a:solidFill>
                <a:ea typeface="+mj-ea"/>
                <a:cs typeface="Arial"/>
              </a:rPr>
              <a:t> </a:t>
            </a:r>
          </a:p>
          <a:p>
            <a:pPr algn="ctr"/>
            <a:r>
              <a:rPr lang="es-CO" sz="1000" b="1" dirty="0">
                <a:solidFill>
                  <a:srgbClr val="1F497D"/>
                </a:solidFill>
                <a:ea typeface="+mj-ea"/>
                <a:cs typeface="Arial"/>
              </a:rPr>
              <a:t>ALTA</a:t>
            </a:r>
            <a:endParaRPr lang="es-ES" sz="1000" dirty="0">
              <a:solidFill>
                <a:srgbClr val="1F497D"/>
              </a:solidFill>
              <a:ea typeface="+mj-ea"/>
              <a:cs typeface="Arial"/>
            </a:endParaRPr>
          </a:p>
        </p:txBody>
      </p:sp>
      <p:sp>
        <p:nvSpPr>
          <p:cNvPr id="65" name="61 CuadroTexto">
            <a:extLst>
              <a:ext uri="{FF2B5EF4-FFF2-40B4-BE49-F238E27FC236}">
                <a16:creationId xmlns:a16="http://schemas.microsoft.com/office/drawing/2014/main" id="{BBE55052-EB29-40A1-8A54-03286FF3B944}"/>
              </a:ext>
            </a:extLst>
          </p:cNvPr>
          <p:cNvSpPr txBox="1"/>
          <p:nvPr/>
        </p:nvSpPr>
        <p:spPr>
          <a:xfrm>
            <a:off x="2574355" y="1971689"/>
            <a:ext cx="804524" cy="230832"/>
          </a:xfrm>
          <a:prstGeom prst="rect">
            <a:avLst/>
          </a:prstGeom>
          <a:noFill/>
        </p:spPr>
        <p:txBody>
          <a:bodyPr wrap="square" rtlCol="0">
            <a:spAutoFit/>
          </a:bodyPr>
          <a:lstStyle/>
          <a:p>
            <a:pPr algn="ctr"/>
            <a:r>
              <a:rPr lang="es-CO" sz="900" b="1" dirty="0">
                <a:solidFill>
                  <a:srgbClr val="1F497D"/>
                </a:solidFill>
                <a:ea typeface="+mj-ea"/>
                <a:cs typeface="Arial"/>
              </a:rPr>
              <a:t>MEDIA</a:t>
            </a:r>
            <a:endParaRPr lang="es-ES" sz="900" b="1" dirty="0">
              <a:solidFill>
                <a:srgbClr val="1F497D"/>
              </a:solidFill>
              <a:ea typeface="+mj-ea"/>
              <a:cs typeface="Arial"/>
            </a:endParaRPr>
          </a:p>
        </p:txBody>
      </p:sp>
      <p:sp>
        <p:nvSpPr>
          <p:cNvPr id="66" name="61 CuadroTexto">
            <a:extLst>
              <a:ext uri="{FF2B5EF4-FFF2-40B4-BE49-F238E27FC236}">
                <a16:creationId xmlns:a16="http://schemas.microsoft.com/office/drawing/2014/main" id="{F022CE62-34AE-414A-80C5-0C1EA72F69BF}"/>
              </a:ext>
            </a:extLst>
          </p:cNvPr>
          <p:cNvSpPr txBox="1"/>
          <p:nvPr/>
        </p:nvSpPr>
        <p:spPr>
          <a:xfrm>
            <a:off x="2434604" y="2323324"/>
            <a:ext cx="1075881" cy="253916"/>
          </a:xfrm>
          <a:prstGeom prst="rect">
            <a:avLst/>
          </a:prstGeom>
          <a:noFill/>
        </p:spPr>
        <p:txBody>
          <a:bodyPr wrap="square" rtlCol="0">
            <a:spAutoFit/>
          </a:bodyPr>
          <a:lstStyle/>
          <a:p>
            <a:pPr algn="ctr"/>
            <a:r>
              <a:rPr lang="es-CO" sz="1050" b="1" dirty="0">
                <a:solidFill>
                  <a:srgbClr val="1F497D"/>
                </a:solidFill>
                <a:ea typeface="+mj-ea"/>
                <a:cs typeface="Arial"/>
              </a:rPr>
              <a:t>BAJO</a:t>
            </a:r>
            <a:endParaRPr lang="es-CO" sz="1050" dirty="0">
              <a:solidFill>
                <a:srgbClr val="1F497D"/>
              </a:solidFill>
              <a:ea typeface="+mj-ea"/>
              <a:cs typeface="Arial"/>
            </a:endParaRPr>
          </a:p>
        </p:txBody>
      </p:sp>
      <p:sp>
        <p:nvSpPr>
          <p:cNvPr id="70" name="34 CuadroTexto">
            <a:extLst>
              <a:ext uri="{FF2B5EF4-FFF2-40B4-BE49-F238E27FC236}">
                <a16:creationId xmlns:a16="http://schemas.microsoft.com/office/drawing/2014/main" id="{A018BA62-73D3-465E-A65D-63872A240323}"/>
              </a:ext>
            </a:extLst>
          </p:cNvPr>
          <p:cNvSpPr txBox="1"/>
          <p:nvPr/>
        </p:nvSpPr>
        <p:spPr>
          <a:xfrm>
            <a:off x="975367" y="3080797"/>
            <a:ext cx="1947698" cy="577081"/>
          </a:xfrm>
          <a:prstGeom prst="rect">
            <a:avLst/>
          </a:prstGeom>
          <a:noFill/>
        </p:spPr>
        <p:txBody>
          <a:bodyPr wrap="square" rtlCol="0">
            <a:spAutoFit/>
          </a:bodyPr>
          <a:lstStyle/>
          <a:p>
            <a:r>
              <a:rPr lang="es-CO" sz="1050" b="1" dirty="0">
                <a:solidFill>
                  <a:schemeClr val="tx1">
                    <a:lumMod val="65000"/>
                    <a:lumOff val="35000"/>
                  </a:schemeClr>
                </a:solidFill>
                <a:latin typeface="Trebuchet MS" panose="020B0603020202020204" pitchFamily="34" charset="0"/>
                <a:cs typeface="Arial" pitchFamily="34" charset="0"/>
              </a:rPr>
              <a:t>Riesgo Alto</a:t>
            </a:r>
          </a:p>
          <a:p>
            <a:r>
              <a:rPr lang="es-CO" sz="1050" b="1" dirty="0">
                <a:solidFill>
                  <a:schemeClr val="tx1">
                    <a:lumMod val="65000"/>
                    <a:lumOff val="35000"/>
                  </a:schemeClr>
                </a:solidFill>
                <a:latin typeface="Trebuchet MS" panose="020B0603020202020204" pitchFamily="34" charset="0"/>
                <a:cs typeface="Arial" pitchFamily="34" charset="0"/>
              </a:rPr>
              <a:t>Baja Capacidad Crediticia</a:t>
            </a:r>
          </a:p>
          <a:p>
            <a:r>
              <a:rPr lang="es-CO" sz="1050" b="1" dirty="0">
                <a:solidFill>
                  <a:schemeClr val="tx1">
                    <a:lumMod val="65000"/>
                    <a:lumOff val="35000"/>
                  </a:schemeClr>
                </a:solidFill>
                <a:latin typeface="Trebuchet MS" panose="020B0603020202020204" pitchFamily="34" charset="0"/>
                <a:cs typeface="Arial" pitchFamily="34" charset="0"/>
              </a:rPr>
              <a:t> </a:t>
            </a:r>
            <a:endParaRPr lang="es-ES" sz="1050" b="1" dirty="0">
              <a:solidFill>
                <a:schemeClr val="tx1">
                  <a:lumMod val="65000"/>
                  <a:lumOff val="35000"/>
                </a:schemeClr>
              </a:solidFill>
              <a:latin typeface="Trebuchet MS" panose="020B0603020202020204" pitchFamily="34" charset="0"/>
              <a:cs typeface="Arial" pitchFamily="34" charset="0"/>
            </a:endParaRPr>
          </a:p>
        </p:txBody>
      </p:sp>
      <p:sp>
        <p:nvSpPr>
          <p:cNvPr id="72" name="34 CuadroTexto">
            <a:extLst>
              <a:ext uri="{FF2B5EF4-FFF2-40B4-BE49-F238E27FC236}">
                <a16:creationId xmlns:a16="http://schemas.microsoft.com/office/drawing/2014/main" id="{B8C8B368-A991-4B88-AD2F-FABDB2A29BFD}"/>
              </a:ext>
            </a:extLst>
          </p:cNvPr>
          <p:cNvSpPr txBox="1"/>
          <p:nvPr/>
        </p:nvSpPr>
        <p:spPr>
          <a:xfrm>
            <a:off x="491906" y="3531540"/>
            <a:ext cx="3763412" cy="1546577"/>
          </a:xfrm>
          <a:prstGeom prst="rect">
            <a:avLst/>
          </a:prstGeom>
          <a:noFill/>
        </p:spPr>
        <p:txBody>
          <a:bodyPr wrap="square" rtlCol="0">
            <a:spAutoFit/>
          </a:bodyPr>
          <a:lstStyle/>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Incidencias judiciales o demandas significativas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Moras vigentes o irregularidades en pagos con otros proveedores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Alto número de reportes en Contaduría</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Indicadores financieros muy deteriorados</a:t>
            </a:r>
          </a:p>
          <a:p>
            <a:pPr marL="128561" indent="-128561" algn="just">
              <a:buClr>
                <a:srgbClr val="FF0000"/>
              </a:buClr>
              <a:buFont typeface="Wingdings" panose="05000000000000000000" pitchFamily="2" charset="2"/>
              <a:buChar char="ü"/>
            </a:pPr>
            <a:r>
              <a:rPr lang="es-CO" sz="1050" b="1" dirty="0">
                <a:solidFill>
                  <a:schemeClr val="tx1">
                    <a:lumMod val="65000"/>
                    <a:lumOff val="35000"/>
                  </a:schemeClr>
                </a:solidFill>
                <a:latin typeface="Trebuchet MS" panose="020B0603020202020204" pitchFamily="34" charset="0"/>
                <a:cs typeface="Arial" pitchFamily="34" charset="0"/>
              </a:rPr>
              <a:t>Poco tiempo de antigüedad</a:t>
            </a:r>
          </a:p>
          <a:p>
            <a:pPr marL="128561" indent="-128561" algn="just">
              <a:buClr>
                <a:srgbClr val="FF0000"/>
              </a:buClr>
              <a:buFont typeface="Wingdings" panose="05000000000000000000" pitchFamily="2" charset="2"/>
              <a:buChar char="ü"/>
            </a:pPr>
            <a:r>
              <a:rPr lang="es-CO" sz="1050" b="1" dirty="0">
                <a:solidFill>
                  <a:schemeClr val="tx1">
                    <a:lumMod val="65000"/>
                    <a:lumOff val="35000"/>
                  </a:schemeClr>
                </a:solidFill>
                <a:latin typeface="Trebuchet MS" panose="020B0603020202020204" pitchFamily="34" charset="0"/>
                <a:cs typeface="Arial" pitchFamily="34" charset="0"/>
              </a:rPr>
              <a:t>Un establecimiento</a:t>
            </a:r>
          </a:p>
          <a:p>
            <a:pPr marL="128561" indent="-128561" algn="just">
              <a:buClr>
                <a:srgbClr val="FF0000"/>
              </a:buClr>
              <a:buFont typeface="Wingdings" panose="05000000000000000000" pitchFamily="2" charset="2"/>
              <a:buChar char="ü"/>
            </a:pPr>
            <a:r>
              <a:rPr lang="es-CO" sz="1050" b="1" dirty="0">
                <a:solidFill>
                  <a:schemeClr val="tx1">
                    <a:lumMod val="65000"/>
                    <a:lumOff val="35000"/>
                  </a:schemeClr>
                </a:solidFill>
                <a:latin typeface="Trebuchet MS" panose="020B0603020202020204" pitchFamily="34" charset="0"/>
                <a:cs typeface="Arial" pitchFamily="34" charset="0"/>
              </a:rPr>
              <a:t>Pocos activos</a:t>
            </a:r>
          </a:p>
          <a:p>
            <a:pPr marL="128561" indent="-128561" algn="just">
              <a:buClr>
                <a:srgbClr val="FF0000"/>
              </a:buClr>
              <a:buFont typeface="Wingdings" panose="05000000000000000000" pitchFamily="2" charset="2"/>
              <a:buChar char="ü"/>
            </a:pPr>
            <a:r>
              <a:rPr lang="es-CO" sz="1050" b="1" dirty="0">
                <a:solidFill>
                  <a:schemeClr val="tx1">
                    <a:lumMod val="65000"/>
                    <a:lumOff val="35000"/>
                  </a:schemeClr>
                </a:solidFill>
                <a:latin typeface="Trebuchet MS" panose="020B0603020202020204" pitchFamily="34" charset="0"/>
                <a:cs typeface="Arial" pitchFamily="34" charset="0"/>
              </a:rPr>
              <a:t>Pocos empleados</a:t>
            </a:r>
          </a:p>
        </p:txBody>
      </p:sp>
      <p:sp>
        <p:nvSpPr>
          <p:cNvPr id="74" name="Rectangle 41">
            <a:extLst>
              <a:ext uri="{FF2B5EF4-FFF2-40B4-BE49-F238E27FC236}">
                <a16:creationId xmlns:a16="http://schemas.microsoft.com/office/drawing/2014/main" id="{DB3320B0-DAFC-426F-AEF4-40D32026DB9C}"/>
              </a:ext>
            </a:extLst>
          </p:cNvPr>
          <p:cNvSpPr/>
          <p:nvPr/>
        </p:nvSpPr>
        <p:spPr bwMode="auto">
          <a:xfrm>
            <a:off x="532129" y="3002803"/>
            <a:ext cx="19376" cy="506181"/>
          </a:xfrm>
          <a:prstGeom prst="rect">
            <a:avLst/>
          </a:prstGeom>
          <a:solidFill>
            <a:srgbClr val="EA76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06116"/>
            <a:endParaRPr lang="en-US" sz="1350" dirty="0">
              <a:solidFill>
                <a:schemeClr val="tx1">
                  <a:lumMod val="65000"/>
                  <a:lumOff val="35000"/>
                </a:schemeClr>
              </a:solidFill>
              <a:latin typeface="Trebuchet MS" panose="020B0603020202020204" pitchFamily="34" charset="0"/>
            </a:endParaRPr>
          </a:p>
        </p:txBody>
      </p:sp>
      <p:sp>
        <p:nvSpPr>
          <p:cNvPr id="75" name="34 CuadroTexto">
            <a:extLst>
              <a:ext uri="{FF2B5EF4-FFF2-40B4-BE49-F238E27FC236}">
                <a16:creationId xmlns:a16="http://schemas.microsoft.com/office/drawing/2014/main" id="{394A8A86-1031-453F-AF42-B1CC58B5033F}"/>
              </a:ext>
            </a:extLst>
          </p:cNvPr>
          <p:cNvSpPr txBox="1"/>
          <p:nvPr/>
        </p:nvSpPr>
        <p:spPr>
          <a:xfrm>
            <a:off x="5315717" y="3115124"/>
            <a:ext cx="2227248" cy="415498"/>
          </a:xfrm>
          <a:prstGeom prst="rect">
            <a:avLst/>
          </a:prstGeom>
          <a:noFill/>
        </p:spPr>
        <p:txBody>
          <a:bodyPr wrap="square" rtlCol="0">
            <a:spAutoFit/>
          </a:bodyPr>
          <a:lstStyle/>
          <a:p>
            <a:r>
              <a:rPr lang="es-CO" sz="1050" b="1" dirty="0">
                <a:solidFill>
                  <a:schemeClr val="tx1">
                    <a:lumMod val="65000"/>
                    <a:lumOff val="35000"/>
                  </a:schemeClr>
                </a:solidFill>
                <a:latin typeface="Trebuchet MS" panose="020B0603020202020204" pitchFamily="34" charset="0"/>
                <a:cs typeface="Arial" pitchFamily="34" charset="0"/>
              </a:rPr>
              <a:t>Riesgo bajo</a:t>
            </a:r>
          </a:p>
          <a:p>
            <a:r>
              <a:rPr lang="es-CO" sz="1050" b="1" dirty="0">
                <a:solidFill>
                  <a:schemeClr val="tx1">
                    <a:lumMod val="65000"/>
                    <a:lumOff val="35000"/>
                  </a:schemeClr>
                </a:solidFill>
                <a:latin typeface="Trebuchet MS" panose="020B0603020202020204" pitchFamily="34" charset="0"/>
                <a:cs typeface="Arial" pitchFamily="34" charset="0"/>
              </a:rPr>
              <a:t>Máxima Capacidad Crediticia</a:t>
            </a:r>
          </a:p>
        </p:txBody>
      </p:sp>
      <p:sp>
        <p:nvSpPr>
          <p:cNvPr id="76" name="34 CuadroTexto">
            <a:extLst>
              <a:ext uri="{FF2B5EF4-FFF2-40B4-BE49-F238E27FC236}">
                <a16:creationId xmlns:a16="http://schemas.microsoft.com/office/drawing/2014/main" id="{D562D559-5B19-4B41-89EA-6F566454BEFD}"/>
              </a:ext>
            </a:extLst>
          </p:cNvPr>
          <p:cNvSpPr txBox="1"/>
          <p:nvPr/>
        </p:nvSpPr>
        <p:spPr>
          <a:xfrm>
            <a:off x="4913189" y="3540912"/>
            <a:ext cx="4090701" cy="1546577"/>
          </a:xfrm>
          <a:prstGeom prst="rect">
            <a:avLst/>
          </a:prstGeom>
          <a:noFill/>
        </p:spPr>
        <p:txBody>
          <a:bodyPr wrap="square" rtlCol="0">
            <a:spAutoFit/>
          </a:bodyPr>
          <a:lstStyle/>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Comportamiento en pagos bueno con otros proveedores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Sin incidencias judiciales y/o demandas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Óptimos indicadores financieros No reportado en Boletín Morosos Estado (Contaduría)</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No reportes en listas restrictivas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Más de 5 años de antigüedad</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Más de 2 establecimientos</a:t>
            </a:r>
          </a:p>
          <a:p>
            <a:pPr marL="128561" indent="-128561" algn="just">
              <a:buClr>
                <a:srgbClr val="FF0000"/>
              </a:buClr>
              <a:buFont typeface="Wingdings" panose="05000000000000000000" pitchFamily="2" charset="2"/>
              <a:buChar char="ü"/>
            </a:pPr>
            <a:r>
              <a:rPr lang="es-CO" sz="1050" dirty="0">
                <a:solidFill>
                  <a:schemeClr val="tx1">
                    <a:lumMod val="65000"/>
                    <a:lumOff val="35000"/>
                  </a:schemeClr>
                </a:solidFill>
                <a:latin typeface="Trebuchet MS" panose="020B0603020202020204" pitchFamily="34" charset="0"/>
                <a:cs typeface="Arial" pitchFamily="34" charset="0"/>
              </a:rPr>
              <a:t>Más de 10 empleados</a:t>
            </a:r>
          </a:p>
          <a:p>
            <a:pPr marL="128561" indent="-128561" algn="just">
              <a:buClr>
                <a:srgbClr val="FF0000"/>
              </a:buClr>
              <a:buFont typeface="Wingdings" panose="05000000000000000000" pitchFamily="2" charset="2"/>
              <a:buChar char="ü"/>
            </a:pPr>
            <a:endParaRPr lang="es-CO" sz="1050" dirty="0">
              <a:solidFill>
                <a:schemeClr val="tx1">
                  <a:lumMod val="65000"/>
                  <a:lumOff val="35000"/>
                </a:schemeClr>
              </a:solidFill>
              <a:latin typeface="Trebuchet MS" panose="020B0603020202020204" pitchFamily="34" charset="0"/>
              <a:cs typeface="Arial" pitchFamily="34" charset="0"/>
            </a:endParaRPr>
          </a:p>
        </p:txBody>
      </p:sp>
      <p:sp>
        <p:nvSpPr>
          <p:cNvPr id="79" name="34 CuadroTexto">
            <a:extLst>
              <a:ext uri="{FF2B5EF4-FFF2-40B4-BE49-F238E27FC236}">
                <a16:creationId xmlns:a16="http://schemas.microsoft.com/office/drawing/2014/main" id="{779A2850-2322-438B-B52C-1B3F96B01B71}"/>
              </a:ext>
            </a:extLst>
          </p:cNvPr>
          <p:cNvSpPr txBox="1"/>
          <p:nvPr/>
        </p:nvSpPr>
        <p:spPr>
          <a:xfrm>
            <a:off x="3570956" y="968001"/>
            <a:ext cx="2318706" cy="276999"/>
          </a:xfrm>
          <a:prstGeom prst="rect">
            <a:avLst/>
          </a:prstGeom>
          <a:noFill/>
        </p:spPr>
        <p:txBody>
          <a:bodyPr wrap="square" rtlCol="0">
            <a:spAutoFit/>
          </a:bodyPr>
          <a:lstStyle/>
          <a:p>
            <a:r>
              <a:rPr lang="es-CO" sz="1200" b="1" dirty="0">
                <a:solidFill>
                  <a:schemeClr val="tx1">
                    <a:lumMod val="50000"/>
                    <a:lumOff val="50000"/>
                  </a:schemeClr>
                </a:solidFill>
                <a:latin typeface="Trebuchet MS" panose="020B0603020202020204" pitchFamily="34" charset="0"/>
                <a:cs typeface="Arial" pitchFamily="34" charset="0"/>
              </a:rPr>
              <a:t>Calificación de la cartera</a:t>
            </a:r>
            <a:endParaRPr lang="es-ES" sz="1200" b="1" dirty="0">
              <a:solidFill>
                <a:schemeClr val="tx1">
                  <a:lumMod val="50000"/>
                  <a:lumOff val="50000"/>
                </a:schemeClr>
              </a:solidFill>
              <a:latin typeface="Trebuchet MS" panose="020B0603020202020204" pitchFamily="34" charset="0"/>
              <a:cs typeface="Arial" pitchFamily="34" charset="0"/>
            </a:endParaRPr>
          </a:p>
        </p:txBody>
      </p:sp>
      <p:pic>
        <p:nvPicPr>
          <p:cNvPr id="81" name="Gráfico 80" descr="Tienda">
            <a:extLst>
              <a:ext uri="{FF2B5EF4-FFF2-40B4-BE49-F238E27FC236}">
                <a16:creationId xmlns:a16="http://schemas.microsoft.com/office/drawing/2014/main" id="{72967010-7962-4579-B857-6BFDC9D925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47" y="3102721"/>
            <a:ext cx="342851" cy="342851"/>
          </a:xfrm>
          <a:prstGeom prst="rect">
            <a:avLst/>
          </a:prstGeom>
        </p:spPr>
      </p:pic>
      <p:pic>
        <p:nvPicPr>
          <p:cNvPr id="82" name="Gráfico 81" descr="Tienda">
            <a:extLst>
              <a:ext uri="{FF2B5EF4-FFF2-40B4-BE49-F238E27FC236}">
                <a16:creationId xmlns:a16="http://schemas.microsoft.com/office/drawing/2014/main" id="{27292572-2E11-42AB-8870-20C15BFEA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058" y="1484580"/>
            <a:ext cx="342851" cy="342851"/>
          </a:xfrm>
          <a:prstGeom prst="rect">
            <a:avLst/>
          </a:prstGeom>
        </p:spPr>
      </p:pic>
      <p:pic>
        <p:nvPicPr>
          <p:cNvPr id="84" name="Gráfico 83" descr="Tienda">
            <a:extLst>
              <a:ext uri="{FF2B5EF4-FFF2-40B4-BE49-F238E27FC236}">
                <a16:creationId xmlns:a16="http://schemas.microsoft.com/office/drawing/2014/main" id="{1498D861-E0DC-40E1-939D-44A8672957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7766" y="1875904"/>
            <a:ext cx="342851" cy="342851"/>
          </a:xfrm>
          <a:prstGeom prst="rect">
            <a:avLst/>
          </a:prstGeom>
        </p:spPr>
      </p:pic>
      <p:pic>
        <p:nvPicPr>
          <p:cNvPr id="85" name="Gráfico 84" descr="Tienda">
            <a:extLst>
              <a:ext uri="{FF2B5EF4-FFF2-40B4-BE49-F238E27FC236}">
                <a16:creationId xmlns:a16="http://schemas.microsoft.com/office/drawing/2014/main" id="{B975C451-3FF2-40EE-AA4F-2F12A36700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46080" y="3128331"/>
            <a:ext cx="342851" cy="342851"/>
          </a:xfrm>
          <a:prstGeom prst="rect">
            <a:avLst/>
          </a:prstGeom>
        </p:spPr>
      </p:pic>
      <p:sp>
        <p:nvSpPr>
          <p:cNvPr id="86" name="Rectangle 41">
            <a:extLst>
              <a:ext uri="{FF2B5EF4-FFF2-40B4-BE49-F238E27FC236}">
                <a16:creationId xmlns:a16="http://schemas.microsoft.com/office/drawing/2014/main" id="{DF51B98A-B987-4332-9CC2-A1F394FEA342}"/>
              </a:ext>
            </a:extLst>
          </p:cNvPr>
          <p:cNvSpPr/>
          <p:nvPr/>
        </p:nvSpPr>
        <p:spPr bwMode="auto">
          <a:xfrm>
            <a:off x="4847910" y="2987705"/>
            <a:ext cx="19376" cy="506181"/>
          </a:xfrm>
          <a:prstGeom prst="rect">
            <a:avLst/>
          </a:prstGeom>
          <a:solidFill>
            <a:srgbClr val="EA76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06116">
              <a:defRPr/>
            </a:pPr>
            <a:endParaRPr lang="en-US" sz="1350" dirty="0">
              <a:solidFill>
                <a:schemeClr val="tx1">
                  <a:lumMod val="65000"/>
                  <a:lumOff val="35000"/>
                </a:schemeClr>
              </a:solidFill>
              <a:latin typeface="Trebuchet MS" panose="020B0603020202020204" pitchFamily="34" charset="0"/>
              <a:cs typeface="Trade Gothic LT Std Bold 2"/>
            </a:endParaRPr>
          </a:p>
        </p:txBody>
      </p:sp>
      <p:pic>
        <p:nvPicPr>
          <p:cNvPr id="87" name="Gráfico 86" descr="Tienda">
            <a:extLst>
              <a:ext uri="{FF2B5EF4-FFF2-40B4-BE49-F238E27FC236}">
                <a16:creationId xmlns:a16="http://schemas.microsoft.com/office/drawing/2014/main" id="{8F142158-23AA-466D-96EB-2D6882F954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03456" y="2329069"/>
            <a:ext cx="342851" cy="342851"/>
          </a:xfrm>
          <a:prstGeom prst="rect">
            <a:avLst/>
          </a:prstGeom>
        </p:spPr>
      </p:pic>
      <p:sp>
        <p:nvSpPr>
          <p:cNvPr id="96" name="59 Elipse">
            <a:extLst>
              <a:ext uri="{FF2B5EF4-FFF2-40B4-BE49-F238E27FC236}">
                <a16:creationId xmlns:a16="http://schemas.microsoft.com/office/drawing/2014/main" id="{7F107B1E-26F2-43B0-969D-49283695A0B6}"/>
              </a:ext>
            </a:extLst>
          </p:cNvPr>
          <p:cNvSpPr/>
          <p:nvPr/>
        </p:nvSpPr>
        <p:spPr>
          <a:xfrm>
            <a:off x="952152" y="1400146"/>
            <a:ext cx="1173848" cy="1126583"/>
          </a:xfrm>
          <a:prstGeom prst="ellipse">
            <a:avLst/>
          </a:prstGeom>
          <a:solidFill>
            <a:schemeClr val="bg1">
              <a:lumMod val="85000"/>
            </a:schemeClr>
          </a:solidFill>
          <a:ln>
            <a:noFill/>
            <a:prstDash val="sysDash"/>
          </a:ln>
          <a:effectLst/>
        </p:spPr>
        <p:style>
          <a:lnRef idx="1">
            <a:schemeClr val="accent1"/>
          </a:lnRef>
          <a:fillRef idx="3">
            <a:schemeClr val="accent1"/>
          </a:fillRef>
          <a:effectRef idx="2">
            <a:schemeClr val="accent1"/>
          </a:effectRef>
          <a:fontRef idx="minor">
            <a:schemeClr val="lt1"/>
          </a:fontRef>
        </p:style>
      </p:sp>
      <p:sp>
        <p:nvSpPr>
          <p:cNvPr id="97" name="63 CuadroTexto">
            <a:extLst>
              <a:ext uri="{FF2B5EF4-FFF2-40B4-BE49-F238E27FC236}">
                <a16:creationId xmlns:a16="http://schemas.microsoft.com/office/drawing/2014/main" id="{D0B1587D-525F-4DC5-BAE5-A8F395FBD96B}"/>
              </a:ext>
            </a:extLst>
          </p:cNvPr>
          <p:cNvSpPr txBox="1"/>
          <p:nvPr/>
        </p:nvSpPr>
        <p:spPr>
          <a:xfrm>
            <a:off x="968599" y="1765808"/>
            <a:ext cx="1110951" cy="430887"/>
          </a:xfrm>
          <a:prstGeom prst="rect">
            <a:avLst/>
          </a:prstGeom>
          <a:noFill/>
        </p:spPr>
        <p:txBody>
          <a:bodyPr wrap="square" rtlCol="0">
            <a:spAutoFit/>
          </a:bodyPr>
          <a:lstStyle/>
          <a:p>
            <a:pPr algn="ctr"/>
            <a:r>
              <a:rPr lang="es-CO" sz="1100" b="1" dirty="0">
                <a:solidFill>
                  <a:srgbClr val="1F497D"/>
                </a:solidFill>
                <a:ea typeface="+mj-ea"/>
                <a:cs typeface="Arial"/>
              </a:rPr>
              <a:t>P</a:t>
            </a:r>
            <a:r>
              <a:rPr lang="es-ES" sz="1100" b="1" dirty="0">
                <a:solidFill>
                  <a:srgbClr val="1F497D"/>
                </a:solidFill>
                <a:ea typeface="+mj-ea"/>
                <a:cs typeface="Arial"/>
              </a:rPr>
              <a:t>robabilidad de Incumplimiento</a:t>
            </a:r>
            <a:endParaRPr lang="es-ES" sz="2000" b="1" dirty="0">
              <a:solidFill>
                <a:srgbClr val="1F497D"/>
              </a:solidFill>
              <a:ea typeface="+mj-ea"/>
              <a:cs typeface="Arial"/>
            </a:endParaRPr>
          </a:p>
        </p:txBody>
      </p:sp>
      <p:sp>
        <p:nvSpPr>
          <p:cNvPr id="38" name="Rectángulo 37">
            <a:extLst>
              <a:ext uri="{FF2B5EF4-FFF2-40B4-BE49-F238E27FC236}">
                <a16:creationId xmlns:a16="http://schemas.microsoft.com/office/drawing/2014/main" id="{29B0DE9E-FA86-4ED9-9E38-08BBC36BC0F1}"/>
              </a:ext>
            </a:extLst>
          </p:cNvPr>
          <p:cNvSpPr/>
          <p:nvPr/>
        </p:nvSpPr>
        <p:spPr>
          <a:xfrm>
            <a:off x="7644809" y="110613"/>
            <a:ext cx="1359081" cy="486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CuadroTexto 1">
            <a:extLst>
              <a:ext uri="{FF2B5EF4-FFF2-40B4-BE49-F238E27FC236}">
                <a16:creationId xmlns:a16="http://schemas.microsoft.com/office/drawing/2014/main" id="{49CFCEF5-C68D-46E8-BEDB-E18AE3A044AE}"/>
              </a:ext>
            </a:extLst>
          </p:cNvPr>
          <p:cNvSpPr txBox="1"/>
          <p:nvPr/>
        </p:nvSpPr>
        <p:spPr>
          <a:xfrm>
            <a:off x="6367136" y="2256351"/>
            <a:ext cx="541250" cy="300082"/>
          </a:xfrm>
          <a:prstGeom prst="rect">
            <a:avLst/>
          </a:prstGeom>
          <a:noFill/>
        </p:spPr>
        <p:txBody>
          <a:bodyPr wrap="square" rtlCol="0">
            <a:spAutoFit/>
          </a:bodyPr>
          <a:lstStyle/>
          <a:p>
            <a:r>
              <a:rPr lang="es-CO" sz="1350" b="1" dirty="0">
                <a:solidFill>
                  <a:srgbClr val="00B050"/>
                </a:solidFill>
              </a:rPr>
              <a:t>1%</a:t>
            </a:r>
          </a:p>
        </p:txBody>
      </p:sp>
      <p:sp>
        <p:nvSpPr>
          <p:cNvPr id="37" name="CuadroTexto 36">
            <a:extLst>
              <a:ext uri="{FF2B5EF4-FFF2-40B4-BE49-F238E27FC236}">
                <a16:creationId xmlns:a16="http://schemas.microsoft.com/office/drawing/2014/main" id="{ED78AEB4-3992-47AF-8A62-1B0403C03B67}"/>
              </a:ext>
            </a:extLst>
          </p:cNvPr>
          <p:cNvSpPr txBox="1"/>
          <p:nvPr/>
        </p:nvSpPr>
        <p:spPr>
          <a:xfrm>
            <a:off x="6363560" y="1952737"/>
            <a:ext cx="673516" cy="300082"/>
          </a:xfrm>
          <a:prstGeom prst="rect">
            <a:avLst/>
          </a:prstGeom>
          <a:noFill/>
        </p:spPr>
        <p:txBody>
          <a:bodyPr wrap="square" rtlCol="0">
            <a:spAutoFit/>
          </a:bodyPr>
          <a:lstStyle/>
          <a:p>
            <a:r>
              <a:rPr lang="es-CO" sz="1350" b="1" dirty="0">
                <a:solidFill>
                  <a:srgbClr val="FFC000"/>
                </a:solidFill>
              </a:rPr>
              <a:t>6%</a:t>
            </a:r>
          </a:p>
        </p:txBody>
      </p:sp>
      <p:sp>
        <p:nvSpPr>
          <p:cNvPr id="40" name="CuadroTexto 39">
            <a:extLst>
              <a:ext uri="{FF2B5EF4-FFF2-40B4-BE49-F238E27FC236}">
                <a16:creationId xmlns:a16="http://schemas.microsoft.com/office/drawing/2014/main" id="{FA49F098-F81F-48A9-A9B3-5A4EAB4956B3}"/>
              </a:ext>
            </a:extLst>
          </p:cNvPr>
          <p:cNvSpPr txBox="1"/>
          <p:nvPr/>
        </p:nvSpPr>
        <p:spPr>
          <a:xfrm>
            <a:off x="6359987" y="1681269"/>
            <a:ext cx="673516" cy="300082"/>
          </a:xfrm>
          <a:prstGeom prst="rect">
            <a:avLst/>
          </a:prstGeom>
          <a:noFill/>
        </p:spPr>
        <p:txBody>
          <a:bodyPr wrap="square" rtlCol="0">
            <a:spAutoFit/>
          </a:bodyPr>
          <a:lstStyle/>
          <a:p>
            <a:r>
              <a:rPr lang="es-CO" sz="1350" b="1" dirty="0">
                <a:solidFill>
                  <a:srgbClr val="FF0000"/>
                </a:solidFill>
              </a:rPr>
              <a:t>39%</a:t>
            </a:r>
          </a:p>
        </p:txBody>
      </p:sp>
      <p:sp>
        <p:nvSpPr>
          <p:cNvPr id="4" name="CuadroTexto 3">
            <a:extLst>
              <a:ext uri="{FF2B5EF4-FFF2-40B4-BE49-F238E27FC236}">
                <a16:creationId xmlns:a16="http://schemas.microsoft.com/office/drawing/2014/main" id="{E3CAD1FD-9325-4C12-80F9-273DD15B5D3F}"/>
              </a:ext>
            </a:extLst>
          </p:cNvPr>
          <p:cNvSpPr txBox="1"/>
          <p:nvPr/>
        </p:nvSpPr>
        <p:spPr>
          <a:xfrm>
            <a:off x="6228569" y="1328647"/>
            <a:ext cx="1242758" cy="369332"/>
          </a:xfrm>
          <a:prstGeom prst="rect">
            <a:avLst/>
          </a:prstGeom>
          <a:noFill/>
        </p:spPr>
        <p:txBody>
          <a:bodyPr wrap="square" rtlCol="0">
            <a:spAutoFit/>
          </a:bodyPr>
          <a:lstStyle/>
          <a:p>
            <a:pPr algn="ctr"/>
            <a:r>
              <a:rPr lang="es-CO" sz="900" b="1" dirty="0">
                <a:solidFill>
                  <a:schemeClr val="tx1">
                    <a:lumMod val="50000"/>
                    <a:lumOff val="50000"/>
                  </a:schemeClr>
                </a:solidFill>
              </a:rPr>
              <a:t>Probabilidad de incumplimiento</a:t>
            </a:r>
            <a:endParaRPr lang="es-ES" sz="900" b="1" dirty="0">
              <a:solidFill>
                <a:schemeClr val="tx1">
                  <a:lumMod val="50000"/>
                  <a:lumOff val="50000"/>
                </a:schemeClr>
              </a:solidFill>
            </a:endParaRPr>
          </a:p>
        </p:txBody>
      </p:sp>
      <p:sp>
        <p:nvSpPr>
          <p:cNvPr id="6" name="Rectángulo: esquinas redondeadas 5">
            <a:extLst>
              <a:ext uri="{FF2B5EF4-FFF2-40B4-BE49-F238E27FC236}">
                <a16:creationId xmlns:a16="http://schemas.microsoft.com/office/drawing/2014/main" id="{A1703400-5AB4-4195-8D87-0E0675194AA0}"/>
              </a:ext>
            </a:extLst>
          </p:cNvPr>
          <p:cNvSpPr/>
          <p:nvPr/>
        </p:nvSpPr>
        <p:spPr>
          <a:xfrm>
            <a:off x="6359987" y="1292542"/>
            <a:ext cx="918868" cy="1341790"/>
          </a:xfrm>
          <a:prstGeom prst="roundRect">
            <a:avLst/>
          </a:prstGeom>
          <a:noFill/>
          <a:ln>
            <a:solidFill>
              <a:srgbClr val="FF85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1" name="Rectángulo 40">
            <a:extLst>
              <a:ext uri="{FF2B5EF4-FFF2-40B4-BE49-F238E27FC236}">
                <a16:creationId xmlns:a16="http://schemas.microsoft.com/office/drawing/2014/main" id="{68955A30-4E69-40D2-A781-FED2F9F34877}"/>
              </a:ext>
            </a:extLst>
          </p:cNvPr>
          <p:cNvSpPr/>
          <p:nvPr/>
        </p:nvSpPr>
        <p:spPr>
          <a:xfrm>
            <a:off x="7644809" y="110613"/>
            <a:ext cx="1359081" cy="486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2" name="CuadroTexto 41">
            <a:extLst>
              <a:ext uri="{FF2B5EF4-FFF2-40B4-BE49-F238E27FC236}">
                <a16:creationId xmlns:a16="http://schemas.microsoft.com/office/drawing/2014/main" id="{3F08D9FD-AE9E-4D14-B6EB-E6A95CD0E352}"/>
              </a:ext>
            </a:extLst>
          </p:cNvPr>
          <p:cNvSpPr txBox="1"/>
          <p:nvPr/>
        </p:nvSpPr>
        <p:spPr>
          <a:xfrm>
            <a:off x="2351165" y="1145254"/>
            <a:ext cx="1242758" cy="253916"/>
          </a:xfrm>
          <a:prstGeom prst="rect">
            <a:avLst/>
          </a:prstGeom>
          <a:noFill/>
        </p:spPr>
        <p:txBody>
          <a:bodyPr wrap="square" rtlCol="0">
            <a:spAutoFit/>
          </a:bodyPr>
          <a:lstStyle/>
          <a:p>
            <a:pPr algn="ctr"/>
            <a:r>
              <a:rPr lang="es-CO" sz="1050" b="1" dirty="0">
                <a:solidFill>
                  <a:schemeClr val="tx1">
                    <a:lumMod val="50000"/>
                    <a:lumOff val="50000"/>
                  </a:schemeClr>
                </a:solidFill>
              </a:rPr>
              <a:t>Nivel de Riesgo</a:t>
            </a:r>
            <a:endParaRPr lang="es-ES" sz="1050" b="1" dirty="0">
              <a:solidFill>
                <a:schemeClr val="tx1">
                  <a:lumMod val="50000"/>
                  <a:lumOff val="50000"/>
                </a:schemeClr>
              </a:solidFill>
            </a:endParaRPr>
          </a:p>
        </p:txBody>
      </p:sp>
      <p:sp>
        <p:nvSpPr>
          <p:cNvPr id="43" name="Título 1">
            <a:extLst>
              <a:ext uri="{FF2B5EF4-FFF2-40B4-BE49-F238E27FC236}">
                <a16:creationId xmlns:a16="http://schemas.microsoft.com/office/drawing/2014/main" id="{832D4FEB-6CE3-4E0F-B796-8F3F3EF8AEF9}"/>
              </a:ext>
            </a:extLst>
          </p:cNvPr>
          <p:cNvSpPr txBox="1">
            <a:spLocks/>
          </p:cNvSpPr>
          <p:nvPr/>
        </p:nvSpPr>
        <p:spPr bwMode="auto">
          <a:xfrm>
            <a:off x="367890" y="136202"/>
            <a:ext cx="61422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sz="4300">
                <a:solidFill>
                  <a:schemeClr val="tx1"/>
                </a:solidFill>
                <a:latin typeface="Calibri" panose="020F0502020204030204" pitchFamily="34" charset="0"/>
                <a:ea typeface="Geneva" pitchFamily="123" charset="-128"/>
              </a:defRPr>
            </a:lvl1pPr>
            <a:lvl2pPr marL="742950" indent="-285750" defTabSz="912813">
              <a:defRPr sz="4300">
                <a:solidFill>
                  <a:schemeClr val="tx1"/>
                </a:solidFill>
                <a:latin typeface="Calibri" panose="020F0502020204030204" pitchFamily="34" charset="0"/>
                <a:ea typeface="Geneva" pitchFamily="123" charset="-128"/>
              </a:defRPr>
            </a:lvl2pPr>
            <a:lvl3pPr marL="1143000" indent="-228600" defTabSz="912813">
              <a:defRPr sz="4300">
                <a:solidFill>
                  <a:schemeClr val="tx1"/>
                </a:solidFill>
                <a:latin typeface="Calibri" panose="020F0502020204030204" pitchFamily="34" charset="0"/>
                <a:ea typeface="Geneva" pitchFamily="123" charset="-128"/>
              </a:defRPr>
            </a:lvl3pPr>
            <a:lvl4pPr marL="1600200" indent="-228600" defTabSz="912813">
              <a:defRPr sz="4300">
                <a:solidFill>
                  <a:schemeClr val="tx1"/>
                </a:solidFill>
                <a:latin typeface="Calibri" panose="020F0502020204030204" pitchFamily="34" charset="0"/>
                <a:ea typeface="Geneva" pitchFamily="123" charset="-128"/>
              </a:defRPr>
            </a:lvl4pPr>
            <a:lvl5pPr marL="2057400" indent="-228600" defTabSz="912813">
              <a:defRPr sz="4300">
                <a:solidFill>
                  <a:schemeClr val="tx1"/>
                </a:solidFill>
                <a:latin typeface="Calibri" panose="020F0502020204030204" pitchFamily="34" charset="0"/>
                <a:ea typeface="Geneva" pitchFamily="123" charset="-128"/>
              </a:defRPr>
            </a:lvl5pPr>
            <a:lvl6pPr marL="25146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6pPr>
            <a:lvl7pPr marL="29718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7pPr>
            <a:lvl8pPr marL="34290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8pPr>
            <a:lvl9pPr marL="3886200" indent="-228600" defTabSz="912813" fontAlgn="base">
              <a:spcBef>
                <a:spcPct val="0"/>
              </a:spcBef>
              <a:spcAft>
                <a:spcPct val="0"/>
              </a:spcAft>
              <a:defRPr sz="4300">
                <a:solidFill>
                  <a:schemeClr val="tx1"/>
                </a:solidFill>
                <a:latin typeface="Calibri" panose="020F0502020204030204" pitchFamily="34" charset="0"/>
                <a:ea typeface="Geneva" pitchFamily="123" charset="-128"/>
              </a:defRPr>
            </a:lvl9pPr>
          </a:lstStyle>
          <a:p>
            <a:pPr defTabSz="342296" fontAlgn="base">
              <a:lnSpc>
                <a:spcPct val="90000"/>
              </a:lnSpc>
              <a:spcBef>
                <a:spcPct val="0"/>
              </a:spcBef>
              <a:spcAft>
                <a:spcPct val="10000"/>
              </a:spcAft>
            </a:pPr>
            <a:r>
              <a:rPr lang="es-CO" altLang="es-ES" sz="2400" b="1" dirty="0">
                <a:solidFill>
                  <a:prstClr val="black"/>
                </a:solidFill>
                <a:latin typeface="+mn-lt"/>
              </a:rPr>
              <a:t>Qué resultado empiezo a observar con la utilización de los modelos?</a:t>
            </a:r>
            <a:endParaRPr lang="es-ES" altLang="es-ES" sz="2400" b="1" dirty="0">
              <a:solidFill>
                <a:prstClr val="black"/>
              </a:solidFill>
              <a:latin typeface="+mn-lt"/>
            </a:endParaRPr>
          </a:p>
        </p:txBody>
      </p:sp>
    </p:spTree>
    <p:extLst>
      <p:ext uri="{BB962C8B-B14F-4D97-AF65-F5344CB8AC3E}">
        <p14:creationId xmlns:p14="http://schemas.microsoft.com/office/powerpoint/2010/main" val="154061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732B1A8BB7993429E98A50D903DD953" ma:contentTypeVersion="2" ma:contentTypeDescription="Crear nuevo documento." ma:contentTypeScope="" ma:versionID="311f50bdfb15a3fee66044d2b190507c">
  <xsd:schema xmlns:xsd="http://www.w3.org/2001/XMLSchema" xmlns:xs="http://www.w3.org/2001/XMLSchema" xmlns:p="http://schemas.microsoft.com/office/2006/metadata/properties" xmlns:ns2="91c42d9c-1c7c-4e52-988c-7787862da4bd" targetNamespace="http://schemas.microsoft.com/office/2006/metadata/properties" ma:root="true" ma:fieldsID="6b8067e03849cf730f51fca2264f03e6" ns2:_="">
    <xsd:import namespace="91c42d9c-1c7c-4e52-988c-7787862da4b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42d9c-1c7c-4e52-988c-7787862da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076DA7-31B0-445A-9DCB-B948460366DB}">
  <ds:schemaRefs>
    <ds:schemaRef ds:uri="http://schemas.microsoft.com/office/2006/documentManagement/types"/>
    <ds:schemaRef ds:uri="91c42d9c-1c7c-4e52-988c-7787862da4bd"/>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1A6070A-8045-4892-8758-59200AD61F29}">
  <ds:schemaRefs>
    <ds:schemaRef ds:uri="http://schemas.microsoft.com/sharepoint/v3/contenttype/forms"/>
  </ds:schemaRefs>
</ds:datastoreItem>
</file>

<file path=customXml/itemProps3.xml><?xml version="1.0" encoding="utf-8"?>
<ds:datastoreItem xmlns:ds="http://schemas.openxmlformats.org/officeDocument/2006/customXml" ds:itemID="{F97E8F5E-5A3D-46DA-B415-38AE226A9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42d9c-1c7c-4e52-988c-7787862da4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71367</TotalTime>
  <Words>599</Words>
  <Application>Microsoft Office PowerPoint</Application>
  <PresentationFormat>Presentación en pantalla (16:9)</PresentationFormat>
  <Paragraphs>206</Paragraphs>
  <Slides>13</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Geneva</vt:lpstr>
      <vt:lpstr>Trade Gothic LT Std Bold 2</vt:lpstr>
      <vt:lpstr>Trebuchet MS</vt:lpstr>
      <vt:lpstr>Wingdings</vt:lpstr>
      <vt:lpstr>Office Theme</vt:lpstr>
      <vt:lpstr>Presentación de PowerPoint</vt:lpstr>
      <vt:lpstr>Retos en común para la mayoría de las empresas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Complejidad del proceso en  Grandes Cuentas</dc:title>
  <dc:creator>Fernando Guerrero Mejia</dc:creator>
  <cp:lastModifiedBy>Vanessa Luna Africano</cp:lastModifiedBy>
  <cp:revision>244</cp:revision>
  <dcterms:created xsi:type="dcterms:W3CDTF">2018-09-30T20:48:44Z</dcterms:created>
  <dcterms:modified xsi:type="dcterms:W3CDTF">2019-03-20T19:36:28Z</dcterms:modified>
</cp:coreProperties>
</file>