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74" r:id="rId3"/>
    <p:sldId id="270" r:id="rId4"/>
    <p:sldId id="267" r:id="rId5"/>
    <p:sldId id="271" r:id="rId6"/>
    <p:sldId id="268" r:id="rId7"/>
    <p:sldId id="27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, Jose" initials="GJ" lastIdx="9" clrIdx="0">
    <p:extLst/>
  </p:cmAuthor>
  <p:cmAuthor id="2" name="Raghavan, Srinithi" initials="S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E4E4E4"/>
    <a:srgbClr val="FF3333"/>
    <a:srgbClr val="FF6D6D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680" y="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6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3333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6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6D6D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6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76257-BB4E-424A-BFE8-E5104B3A41CF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C6F9C40C-473D-4F33-B67D-0FAED806BBE0}">
      <dgm:prSet phldrT="[Text]"/>
      <dgm:spPr/>
      <dgm:t>
        <a:bodyPr/>
        <a:lstStyle/>
        <a:p>
          <a:r>
            <a:rPr lang="es-CO" dirty="0" smtClean="0"/>
            <a:t>Ético</a:t>
          </a:r>
          <a:endParaRPr lang="es-CO" dirty="0"/>
        </a:p>
      </dgm:t>
    </dgm:pt>
    <dgm:pt modelId="{CCC62C41-4B8C-4B4C-A18C-89DDA7CC1120}" type="parTrans" cxnId="{825BF055-B3E8-4E10-AF3C-2B464FB06BBB}">
      <dgm:prSet/>
      <dgm:spPr/>
      <dgm:t>
        <a:bodyPr/>
        <a:lstStyle/>
        <a:p>
          <a:endParaRPr lang="es-CO"/>
        </a:p>
      </dgm:t>
    </dgm:pt>
    <dgm:pt modelId="{C7C3BDEC-21BE-4FF3-A485-8B76588F4E52}" type="sibTrans" cxnId="{825BF055-B3E8-4E10-AF3C-2B464FB06BBB}">
      <dgm:prSet/>
      <dgm:spPr/>
      <dgm:t>
        <a:bodyPr/>
        <a:lstStyle/>
        <a:p>
          <a:endParaRPr lang="es-CO"/>
        </a:p>
      </dgm:t>
    </dgm:pt>
    <dgm:pt modelId="{70E3DA03-1FCB-4E50-B5D6-B09D3AE5192A}">
      <dgm:prSet phldrT="[Text]"/>
      <dgm:spPr/>
      <dgm:t>
        <a:bodyPr/>
        <a:lstStyle/>
        <a:p>
          <a:r>
            <a:rPr lang="es-CO" dirty="0" smtClean="0"/>
            <a:t>Transparentes</a:t>
          </a:r>
          <a:endParaRPr lang="es-CO" dirty="0"/>
        </a:p>
      </dgm:t>
    </dgm:pt>
    <dgm:pt modelId="{2F184297-4A1C-4DE1-90D0-A8A6563611EE}" type="parTrans" cxnId="{ABD95457-3E69-4512-B404-AD1880564E77}">
      <dgm:prSet/>
      <dgm:spPr/>
      <dgm:t>
        <a:bodyPr/>
        <a:lstStyle/>
        <a:p>
          <a:endParaRPr lang="es-CO"/>
        </a:p>
      </dgm:t>
    </dgm:pt>
    <dgm:pt modelId="{4FF3FBBD-8701-486A-B5DD-DD661F208D92}" type="sibTrans" cxnId="{ABD95457-3E69-4512-B404-AD1880564E77}">
      <dgm:prSet/>
      <dgm:spPr/>
      <dgm:t>
        <a:bodyPr/>
        <a:lstStyle/>
        <a:p>
          <a:endParaRPr lang="es-CO"/>
        </a:p>
      </dgm:t>
    </dgm:pt>
    <dgm:pt modelId="{252C8DE3-4E26-4B8E-83F1-9E8D53509069}">
      <dgm:prSet phldrT="[Text]"/>
      <dgm:spPr/>
      <dgm:t>
        <a:bodyPr/>
        <a:lstStyle/>
        <a:p>
          <a:r>
            <a:rPr lang="es-CO" dirty="0" smtClean="0"/>
            <a:t>Interpretable</a:t>
          </a:r>
          <a:endParaRPr lang="es-CO" dirty="0"/>
        </a:p>
      </dgm:t>
    </dgm:pt>
    <dgm:pt modelId="{9808DA28-ABA2-46C3-B4F1-3F15B2FEF896}" type="parTrans" cxnId="{6BC0DAB7-FA03-4B0B-A6BD-3F25870BE9C2}">
      <dgm:prSet/>
      <dgm:spPr/>
      <dgm:t>
        <a:bodyPr/>
        <a:lstStyle/>
        <a:p>
          <a:endParaRPr lang="es-CO"/>
        </a:p>
      </dgm:t>
    </dgm:pt>
    <dgm:pt modelId="{1FA2C700-2282-4030-8BD0-FCE22A5F6BC8}" type="sibTrans" cxnId="{6BC0DAB7-FA03-4B0B-A6BD-3F25870BE9C2}">
      <dgm:prSet/>
      <dgm:spPr/>
      <dgm:t>
        <a:bodyPr/>
        <a:lstStyle/>
        <a:p>
          <a:endParaRPr lang="es-CO"/>
        </a:p>
      </dgm:t>
    </dgm:pt>
    <dgm:pt modelId="{50CF72AD-146F-410C-A6A4-698F80C75845}">
      <dgm:prSet phldrT="[Text]"/>
      <dgm:spPr/>
      <dgm:t>
        <a:bodyPr/>
        <a:lstStyle/>
        <a:p>
          <a:r>
            <a:rPr lang="es-CO" dirty="0" smtClean="0"/>
            <a:t>Implementable</a:t>
          </a:r>
          <a:endParaRPr lang="es-CO" dirty="0"/>
        </a:p>
      </dgm:t>
    </dgm:pt>
    <dgm:pt modelId="{EEAB4232-C454-4B12-B9DC-06B291B9392E}" type="parTrans" cxnId="{E19E91FE-EAA0-4827-B348-8D74B2278FB1}">
      <dgm:prSet/>
      <dgm:spPr/>
      <dgm:t>
        <a:bodyPr/>
        <a:lstStyle/>
        <a:p>
          <a:endParaRPr lang="es-CO"/>
        </a:p>
      </dgm:t>
    </dgm:pt>
    <dgm:pt modelId="{9C0935F8-C0CA-4352-A5A8-06F3AF97E22F}" type="sibTrans" cxnId="{E19E91FE-EAA0-4827-B348-8D74B2278FB1}">
      <dgm:prSet/>
      <dgm:spPr/>
      <dgm:t>
        <a:bodyPr/>
        <a:lstStyle/>
        <a:p>
          <a:endParaRPr lang="es-CO"/>
        </a:p>
      </dgm:t>
    </dgm:pt>
    <dgm:pt modelId="{7DD3BFE4-34D3-42B6-B981-84AD8A39694F}">
      <dgm:prSet phldrT="[Text]"/>
      <dgm:spPr/>
      <dgm:t>
        <a:bodyPr/>
        <a:lstStyle/>
        <a:p>
          <a:r>
            <a:rPr lang="es-CO" dirty="0" smtClean="0"/>
            <a:t>Imparcial</a:t>
          </a:r>
          <a:endParaRPr lang="es-CO" dirty="0"/>
        </a:p>
      </dgm:t>
    </dgm:pt>
    <dgm:pt modelId="{5042B457-9023-4B82-892E-1B37AE936D0B}" type="parTrans" cxnId="{E96B0C0D-0838-4456-8307-44CCB2160012}">
      <dgm:prSet/>
      <dgm:spPr/>
      <dgm:t>
        <a:bodyPr/>
        <a:lstStyle/>
        <a:p>
          <a:endParaRPr lang="es-CO"/>
        </a:p>
      </dgm:t>
    </dgm:pt>
    <dgm:pt modelId="{B9A88371-AA5D-4EEB-9D2F-EA0E994A1A29}" type="sibTrans" cxnId="{E96B0C0D-0838-4456-8307-44CCB2160012}">
      <dgm:prSet/>
      <dgm:spPr/>
      <dgm:t>
        <a:bodyPr/>
        <a:lstStyle/>
        <a:p>
          <a:endParaRPr lang="es-CO"/>
        </a:p>
      </dgm:t>
    </dgm:pt>
    <dgm:pt modelId="{9C0E3E70-EC4B-4905-B05E-A8972441BB37}" type="pres">
      <dgm:prSet presAssocID="{BFF76257-BB4E-424A-BFE8-E5104B3A41CF}" presName="Name0" presStyleCnt="0">
        <dgm:presLayoutVars>
          <dgm:dir/>
          <dgm:animLvl val="lvl"/>
          <dgm:resizeHandles val="exact"/>
        </dgm:presLayoutVars>
      </dgm:prSet>
      <dgm:spPr/>
    </dgm:pt>
    <dgm:pt modelId="{40A6A285-B0B1-4DE1-AEB0-4E74E28ED19E}" type="pres">
      <dgm:prSet presAssocID="{C6F9C40C-473D-4F33-B67D-0FAED806BBE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83002B5-0DF7-4C76-827A-95DCED02EB69}" type="pres">
      <dgm:prSet presAssocID="{C7C3BDEC-21BE-4FF3-A485-8B76588F4E52}" presName="parTxOnlySpace" presStyleCnt="0"/>
      <dgm:spPr/>
    </dgm:pt>
    <dgm:pt modelId="{776A08A6-193F-47B1-BFF8-C06CE47BCDC2}" type="pres">
      <dgm:prSet presAssocID="{70E3DA03-1FCB-4E50-B5D6-B09D3AE5192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35E9AC2-2E25-4F44-9F2B-B1AB84A000D6}" type="pres">
      <dgm:prSet presAssocID="{4FF3FBBD-8701-486A-B5DD-DD661F208D92}" presName="parTxOnlySpace" presStyleCnt="0"/>
      <dgm:spPr/>
    </dgm:pt>
    <dgm:pt modelId="{0243F960-BB0E-45A4-912A-F8B63154962F}" type="pres">
      <dgm:prSet presAssocID="{252C8DE3-4E26-4B8E-83F1-9E8D53509069}" presName="parTxOnly" presStyleLbl="node1" presStyleIdx="2" presStyleCnt="5" custLinFactNeighborY="-1121">
        <dgm:presLayoutVars>
          <dgm:chMax val="0"/>
          <dgm:chPref val="0"/>
          <dgm:bulletEnabled val="1"/>
        </dgm:presLayoutVars>
      </dgm:prSet>
      <dgm:spPr/>
    </dgm:pt>
    <dgm:pt modelId="{88153394-8A5C-4E2A-88C8-3595DE8ED526}" type="pres">
      <dgm:prSet presAssocID="{1FA2C700-2282-4030-8BD0-FCE22A5F6BC8}" presName="parTxOnlySpace" presStyleCnt="0"/>
      <dgm:spPr/>
    </dgm:pt>
    <dgm:pt modelId="{B0423C28-7032-4451-9249-5BA7B8514BB6}" type="pres">
      <dgm:prSet presAssocID="{50CF72AD-146F-410C-A6A4-698F80C7584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73D39D4-12DF-4B87-A8B7-86894CA1C38D}" type="pres">
      <dgm:prSet presAssocID="{9C0935F8-C0CA-4352-A5A8-06F3AF97E22F}" presName="parTxOnlySpace" presStyleCnt="0"/>
      <dgm:spPr/>
    </dgm:pt>
    <dgm:pt modelId="{421BB6D6-BD11-4544-B4C8-9AF883BE2EEC}" type="pres">
      <dgm:prSet presAssocID="{7DD3BFE4-34D3-42B6-B981-84AD8A39694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19E91FE-EAA0-4827-B348-8D74B2278FB1}" srcId="{BFF76257-BB4E-424A-BFE8-E5104B3A41CF}" destId="{50CF72AD-146F-410C-A6A4-698F80C75845}" srcOrd="3" destOrd="0" parTransId="{EEAB4232-C454-4B12-B9DC-06B291B9392E}" sibTransId="{9C0935F8-C0CA-4352-A5A8-06F3AF97E22F}"/>
    <dgm:cxn modelId="{15CAFB78-FE35-45F9-B3F9-BB71D4BF034E}" type="presOf" srcId="{BFF76257-BB4E-424A-BFE8-E5104B3A41CF}" destId="{9C0E3E70-EC4B-4905-B05E-A8972441BB37}" srcOrd="0" destOrd="0" presId="urn:microsoft.com/office/officeart/2005/8/layout/chevron1"/>
    <dgm:cxn modelId="{918D2D55-0496-4CA6-B61D-C8D2CB74FCA6}" type="presOf" srcId="{252C8DE3-4E26-4B8E-83F1-9E8D53509069}" destId="{0243F960-BB0E-45A4-912A-F8B63154962F}" srcOrd="0" destOrd="0" presId="urn:microsoft.com/office/officeart/2005/8/layout/chevron1"/>
    <dgm:cxn modelId="{6BC0DAB7-FA03-4B0B-A6BD-3F25870BE9C2}" srcId="{BFF76257-BB4E-424A-BFE8-E5104B3A41CF}" destId="{252C8DE3-4E26-4B8E-83F1-9E8D53509069}" srcOrd="2" destOrd="0" parTransId="{9808DA28-ABA2-46C3-B4F1-3F15B2FEF896}" sibTransId="{1FA2C700-2282-4030-8BD0-FCE22A5F6BC8}"/>
    <dgm:cxn modelId="{825BF055-B3E8-4E10-AF3C-2B464FB06BBB}" srcId="{BFF76257-BB4E-424A-BFE8-E5104B3A41CF}" destId="{C6F9C40C-473D-4F33-B67D-0FAED806BBE0}" srcOrd="0" destOrd="0" parTransId="{CCC62C41-4B8C-4B4C-A18C-89DDA7CC1120}" sibTransId="{C7C3BDEC-21BE-4FF3-A485-8B76588F4E52}"/>
    <dgm:cxn modelId="{E96B0C0D-0838-4456-8307-44CCB2160012}" srcId="{BFF76257-BB4E-424A-BFE8-E5104B3A41CF}" destId="{7DD3BFE4-34D3-42B6-B981-84AD8A39694F}" srcOrd="4" destOrd="0" parTransId="{5042B457-9023-4B82-892E-1B37AE936D0B}" sibTransId="{B9A88371-AA5D-4EEB-9D2F-EA0E994A1A29}"/>
    <dgm:cxn modelId="{ABD95457-3E69-4512-B404-AD1880564E77}" srcId="{BFF76257-BB4E-424A-BFE8-E5104B3A41CF}" destId="{70E3DA03-1FCB-4E50-B5D6-B09D3AE5192A}" srcOrd="1" destOrd="0" parTransId="{2F184297-4A1C-4DE1-90D0-A8A6563611EE}" sibTransId="{4FF3FBBD-8701-486A-B5DD-DD661F208D92}"/>
    <dgm:cxn modelId="{B741082A-246D-4D15-87BC-80FE13DE9C95}" type="presOf" srcId="{7DD3BFE4-34D3-42B6-B981-84AD8A39694F}" destId="{421BB6D6-BD11-4544-B4C8-9AF883BE2EEC}" srcOrd="0" destOrd="0" presId="urn:microsoft.com/office/officeart/2005/8/layout/chevron1"/>
    <dgm:cxn modelId="{ED8D99A2-315E-4C84-8187-2CE6C8A04D89}" type="presOf" srcId="{50CF72AD-146F-410C-A6A4-698F80C75845}" destId="{B0423C28-7032-4451-9249-5BA7B8514BB6}" srcOrd="0" destOrd="0" presId="urn:microsoft.com/office/officeart/2005/8/layout/chevron1"/>
    <dgm:cxn modelId="{A2DFB54A-2F46-44CD-8CCF-73E365CFFDA5}" type="presOf" srcId="{70E3DA03-1FCB-4E50-B5D6-B09D3AE5192A}" destId="{776A08A6-193F-47B1-BFF8-C06CE47BCDC2}" srcOrd="0" destOrd="0" presId="urn:microsoft.com/office/officeart/2005/8/layout/chevron1"/>
    <dgm:cxn modelId="{D6D99D52-1EE1-48CF-8AAA-7432941211B7}" type="presOf" srcId="{C6F9C40C-473D-4F33-B67D-0FAED806BBE0}" destId="{40A6A285-B0B1-4DE1-AEB0-4E74E28ED19E}" srcOrd="0" destOrd="0" presId="urn:microsoft.com/office/officeart/2005/8/layout/chevron1"/>
    <dgm:cxn modelId="{CC8CA39D-B622-466E-8A0D-F6516A73D9F0}" type="presParOf" srcId="{9C0E3E70-EC4B-4905-B05E-A8972441BB37}" destId="{40A6A285-B0B1-4DE1-AEB0-4E74E28ED19E}" srcOrd="0" destOrd="0" presId="urn:microsoft.com/office/officeart/2005/8/layout/chevron1"/>
    <dgm:cxn modelId="{9B1D033E-99CF-46DD-AB1D-9BFEC8DB9C18}" type="presParOf" srcId="{9C0E3E70-EC4B-4905-B05E-A8972441BB37}" destId="{283002B5-0DF7-4C76-827A-95DCED02EB69}" srcOrd="1" destOrd="0" presId="urn:microsoft.com/office/officeart/2005/8/layout/chevron1"/>
    <dgm:cxn modelId="{BA6B4241-DA93-4B77-AD32-DCDE8BCCCBE2}" type="presParOf" srcId="{9C0E3E70-EC4B-4905-B05E-A8972441BB37}" destId="{776A08A6-193F-47B1-BFF8-C06CE47BCDC2}" srcOrd="2" destOrd="0" presId="urn:microsoft.com/office/officeart/2005/8/layout/chevron1"/>
    <dgm:cxn modelId="{B7DD38FC-3FE4-4047-B3EF-1538F670A7CD}" type="presParOf" srcId="{9C0E3E70-EC4B-4905-B05E-A8972441BB37}" destId="{835E9AC2-2E25-4F44-9F2B-B1AB84A000D6}" srcOrd="3" destOrd="0" presId="urn:microsoft.com/office/officeart/2005/8/layout/chevron1"/>
    <dgm:cxn modelId="{C654C386-D29E-4569-80F8-9111F8B1B431}" type="presParOf" srcId="{9C0E3E70-EC4B-4905-B05E-A8972441BB37}" destId="{0243F960-BB0E-45A4-912A-F8B63154962F}" srcOrd="4" destOrd="0" presId="urn:microsoft.com/office/officeart/2005/8/layout/chevron1"/>
    <dgm:cxn modelId="{A8804314-4BAA-4EA6-AC44-0B603AA6D302}" type="presParOf" srcId="{9C0E3E70-EC4B-4905-B05E-A8972441BB37}" destId="{88153394-8A5C-4E2A-88C8-3595DE8ED526}" srcOrd="5" destOrd="0" presId="urn:microsoft.com/office/officeart/2005/8/layout/chevron1"/>
    <dgm:cxn modelId="{1194C620-366C-4489-8988-15EC5CD8BFA4}" type="presParOf" srcId="{9C0E3E70-EC4B-4905-B05E-A8972441BB37}" destId="{B0423C28-7032-4451-9249-5BA7B8514BB6}" srcOrd="6" destOrd="0" presId="urn:microsoft.com/office/officeart/2005/8/layout/chevron1"/>
    <dgm:cxn modelId="{9B3A3F22-E839-4D32-ABC2-3DD964C44636}" type="presParOf" srcId="{9C0E3E70-EC4B-4905-B05E-A8972441BB37}" destId="{F73D39D4-12DF-4B87-A8B7-86894CA1C38D}" srcOrd="7" destOrd="0" presId="urn:microsoft.com/office/officeart/2005/8/layout/chevron1"/>
    <dgm:cxn modelId="{E3E80766-CB07-4FA3-81BA-85F156FB3BC8}" type="presParOf" srcId="{9C0E3E70-EC4B-4905-B05E-A8972441BB37}" destId="{421BB6D6-BD11-4544-B4C8-9AF883BE2EE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6A285-B0B1-4DE1-AEB0-4E74E28ED19E}">
      <dsp:nvSpPr>
        <dsp:cNvPr id="0" name=""/>
        <dsp:cNvSpPr/>
      </dsp:nvSpPr>
      <dsp:spPr>
        <a:xfrm>
          <a:off x="2195" y="0"/>
          <a:ext cx="1953741" cy="466024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Ético</a:t>
          </a:r>
          <a:endParaRPr lang="es-CO" sz="1700" kern="1200" dirty="0"/>
        </a:p>
      </dsp:txBody>
      <dsp:txXfrm>
        <a:off x="235207" y="0"/>
        <a:ext cx="1487717" cy="466024"/>
      </dsp:txXfrm>
    </dsp:sp>
    <dsp:sp modelId="{776A08A6-193F-47B1-BFF8-C06CE47BCDC2}">
      <dsp:nvSpPr>
        <dsp:cNvPr id="0" name=""/>
        <dsp:cNvSpPr/>
      </dsp:nvSpPr>
      <dsp:spPr>
        <a:xfrm>
          <a:off x="1760562" y="0"/>
          <a:ext cx="1953741" cy="466024"/>
        </a:xfrm>
        <a:prstGeom prst="chevron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Transparentes</a:t>
          </a:r>
          <a:endParaRPr lang="es-CO" sz="1700" kern="1200" dirty="0"/>
        </a:p>
      </dsp:txBody>
      <dsp:txXfrm>
        <a:off x="1993574" y="0"/>
        <a:ext cx="1487717" cy="466024"/>
      </dsp:txXfrm>
    </dsp:sp>
    <dsp:sp modelId="{0243F960-BB0E-45A4-912A-F8B63154962F}">
      <dsp:nvSpPr>
        <dsp:cNvPr id="0" name=""/>
        <dsp:cNvSpPr/>
      </dsp:nvSpPr>
      <dsp:spPr>
        <a:xfrm>
          <a:off x="3518929" y="0"/>
          <a:ext cx="1953741" cy="466024"/>
        </a:xfrm>
        <a:prstGeom prst="chevron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Interpretable</a:t>
          </a:r>
          <a:endParaRPr lang="es-CO" sz="1700" kern="1200" dirty="0"/>
        </a:p>
      </dsp:txBody>
      <dsp:txXfrm>
        <a:off x="3751941" y="0"/>
        <a:ext cx="1487717" cy="466024"/>
      </dsp:txXfrm>
    </dsp:sp>
    <dsp:sp modelId="{B0423C28-7032-4451-9249-5BA7B8514BB6}">
      <dsp:nvSpPr>
        <dsp:cNvPr id="0" name=""/>
        <dsp:cNvSpPr/>
      </dsp:nvSpPr>
      <dsp:spPr>
        <a:xfrm>
          <a:off x="5277296" y="0"/>
          <a:ext cx="1953741" cy="466024"/>
        </a:xfrm>
        <a:prstGeom prst="chevron">
          <a:avLst/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Implementable</a:t>
          </a:r>
          <a:endParaRPr lang="es-CO" sz="1700" kern="1200" dirty="0"/>
        </a:p>
      </dsp:txBody>
      <dsp:txXfrm>
        <a:off x="5510308" y="0"/>
        <a:ext cx="1487717" cy="466024"/>
      </dsp:txXfrm>
    </dsp:sp>
    <dsp:sp modelId="{421BB6D6-BD11-4544-B4C8-9AF883BE2EEC}">
      <dsp:nvSpPr>
        <dsp:cNvPr id="0" name=""/>
        <dsp:cNvSpPr/>
      </dsp:nvSpPr>
      <dsp:spPr>
        <a:xfrm>
          <a:off x="7035663" y="0"/>
          <a:ext cx="1953741" cy="466024"/>
        </a:xfrm>
        <a:prstGeom prst="chevron">
          <a:avLst/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Imparcial</a:t>
          </a:r>
          <a:endParaRPr lang="es-CO" sz="1700" kern="1200" dirty="0"/>
        </a:p>
      </dsp:txBody>
      <dsp:txXfrm>
        <a:off x="7268675" y="0"/>
        <a:ext cx="1487717" cy="466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4AEE-2EB4-4408-BAE3-C8016DF88F10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E13A1-D4EC-4779-8CBA-68B58D74845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932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BD2C0ED-6444-488F-9AD5-A8078976B3F9}" type="datetime4">
              <a:rPr lang="en-US" altLang="en-US" smtClean="0"/>
              <a:t>March 17, 2019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732945-2085-40FA-A65B-A70D994350A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GRM Financial Management Template Proposal</a:t>
            </a:r>
          </a:p>
        </p:txBody>
      </p:sp>
    </p:spTree>
    <p:extLst>
      <p:ext uri="{BB962C8B-B14F-4D97-AF65-F5344CB8AC3E}">
        <p14:creationId xmlns:p14="http://schemas.microsoft.com/office/powerpoint/2010/main" val="418152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7BB7F-BE5B-4748-9F36-EA76BBFC051E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24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7BB7F-BE5B-4748-9F36-EA76BBFC051E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24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7BB7F-BE5B-4748-9F36-EA76BBFC051E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24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7BB7F-BE5B-4748-9F36-EA76BBFC051E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24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816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156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5407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5" y="1860354"/>
            <a:ext cx="1599605" cy="33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 userDrawn="1"/>
        </p:nvCxnSpPr>
        <p:spPr>
          <a:xfrm>
            <a:off x="526393" y="3009164"/>
            <a:ext cx="80560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526393" y="2987356"/>
            <a:ext cx="80560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84"/>
          <p:cNvSpPr txBox="1">
            <a:spLocks/>
          </p:cNvSpPr>
          <p:nvPr userDrawn="1"/>
        </p:nvSpPr>
        <p:spPr>
          <a:xfrm>
            <a:off x="457200" y="4837482"/>
            <a:ext cx="8313843" cy="140183"/>
          </a:xfrm>
          <a:prstGeom prst="rect">
            <a:avLst/>
          </a:prstGeom>
        </p:spPr>
        <p:txBody>
          <a:bodyPr vert="horz" wrap="square" lIns="0" tIns="166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0" i="0" kern="1200">
                <a:solidFill>
                  <a:srgbClr val="4C4D4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marR="0" lvl="0" indent="0" algn="l" defTabSz="342866" rtl="0" eaLnBrk="1" fontAlgn="auto" latinLnBrk="0" hangingPunct="1">
              <a:lnSpc>
                <a:spcPct val="100000"/>
              </a:lnSpc>
              <a:spcBef>
                <a:spcPts val="14"/>
              </a:spcBef>
              <a:spcAft>
                <a:spcPts val="0"/>
              </a:spcAft>
              <a:buClrTx/>
              <a:buSzTx/>
              <a:buFontTx/>
              <a:buNone/>
              <a:tabLst>
                <a:tab pos="633826" algn="l"/>
                <a:tab pos="1118123" algn="l"/>
                <a:tab pos="1341939" algn="l"/>
                <a:tab pos="1410512" algn="l"/>
              </a:tabLst>
              <a:defRPr/>
            </a:pPr>
            <a:r>
              <a:rPr kumimoji="0" lang="en-CA" sz="900" b="0" i="0" u="none" strike="noStrike" kern="1200" cap="none" spc="83" normalizeH="0" baseline="0" noProof="0" dirty="0">
                <a:ln>
                  <a:noFill/>
                </a:ln>
                <a:solidFill>
                  <a:srgbClr val="ED1B2D"/>
                </a:solidFill>
                <a:effectLst/>
                <a:uLnTx/>
                <a:uFillTx/>
                <a:latin typeface="Gill Sans MT"/>
                <a:ea typeface="+mn-ea"/>
              </a:rPr>
              <a:t>GLOBAL RISK MANAGEMENT </a:t>
            </a:r>
            <a:r>
              <a:rPr kumimoji="0" lang="en-CA" sz="900" b="0" i="0" u="none" strike="noStrike" kern="1200" cap="none" spc="-25" normalizeH="0" baseline="0" noProof="0" dirty="0">
                <a:ln>
                  <a:noFill/>
                </a:ln>
                <a:solidFill>
                  <a:srgbClr val="ED1B2D"/>
                </a:solidFill>
                <a:effectLst/>
                <a:uLnTx/>
                <a:uFillTx/>
                <a:latin typeface="Gill Sans MT"/>
                <a:ea typeface="+mn-ea"/>
              </a:rPr>
              <a:t>|  </a:t>
            </a:r>
            <a:r>
              <a:rPr kumimoji="0" lang="en-CA" sz="900" b="0" i="0" u="none" strike="noStrike" kern="1200" cap="none" spc="122" normalizeH="0" baseline="0" noProof="0" dirty="0" smtClean="0">
                <a:ln>
                  <a:noFill/>
                </a:ln>
                <a:solidFill>
                  <a:srgbClr val="A7A9AC"/>
                </a:solidFill>
                <a:effectLst/>
                <a:uLnTx/>
                <a:uFillTx/>
                <a:latin typeface="Gill Sans MT"/>
                <a:ea typeface="+mn-ea"/>
              </a:rPr>
              <a:t>Canadian Risk Management</a:t>
            </a:r>
            <a:endParaRPr kumimoji="0" lang="en-CA" sz="900" b="0" i="0" u="none" strike="noStrike" kern="1200" cap="none" spc="-47" normalizeH="0" baseline="0" noProof="0" dirty="0">
              <a:ln>
                <a:noFill/>
              </a:ln>
              <a:solidFill>
                <a:srgbClr val="A7A9AC"/>
              </a:solidFill>
              <a:effectLst/>
              <a:uLnTx/>
              <a:uFillTx/>
              <a:latin typeface="Gill Sans MT"/>
              <a:ea typeface="+mn-ea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7403" y="4767263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189" y="4734963"/>
            <a:ext cx="1312248" cy="2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25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004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542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28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942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257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706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902A-9E53-44E0-922A-00BD8D7A420B}" type="datetimeFigureOut">
              <a:rPr lang="en-CA" smtClean="0"/>
              <a:t>16/03/2019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5236A-6D55-48FB-AAE6-462737C8763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959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36922" y="2537590"/>
            <a:ext cx="783867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2000"/>
              </a:spcBef>
              <a:buFont typeface="Arial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5pPr>
            <a:lvl6pPr marL="25146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6pPr>
            <a:lvl7pPr marL="29718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7pPr>
            <a:lvl8pPr marL="34290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8pPr>
            <a:lvl9pPr marL="38862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n-US" sz="2700" b="1" dirty="0" smtClean="0"/>
              <a:t>Disrupciones en Modelos Predictivos de Riesgo</a:t>
            </a:r>
            <a:endParaRPr lang="es-CO" altLang="en-US" sz="2700" b="1" dirty="0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606232" y="2982323"/>
            <a:ext cx="4798519" cy="27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lnSpc>
                <a:spcPct val="90000"/>
              </a:lnSpc>
              <a:spcBef>
                <a:spcPts val="2000"/>
              </a:spcBef>
              <a:buFont typeface="Arial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5pPr>
            <a:lvl6pPr marL="25146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6pPr>
            <a:lvl7pPr marL="29718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7pPr>
            <a:lvl8pPr marL="34290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8pPr>
            <a:lvl9pPr marL="38862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sz="1200" b="1" spc="-2" dirty="0" smtClean="0">
                <a:latin typeface="Trebuchet MS"/>
                <a:cs typeface="Trebuchet MS"/>
              </a:rPr>
              <a:t>March 2019</a:t>
            </a:r>
            <a:endParaRPr lang="en-US" altLang="en-US" sz="1200" dirty="0"/>
          </a:p>
        </p:txBody>
      </p:sp>
      <p:sp>
        <p:nvSpPr>
          <p:cNvPr id="16" name="object 4"/>
          <p:cNvSpPr txBox="1"/>
          <p:nvPr/>
        </p:nvSpPr>
        <p:spPr>
          <a:xfrm>
            <a:off x="7526023" y="1522080"/>
            <a:ext cx="74652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sz="1500" spc="-15" dirty="0">
                <a:solidFill>
                  <a:srgbClr val="D1D3D4"/>
                </a:solidFill>
                <a:latin typeface="Lucida Sans"/>
                <a:cs typeface="Lucida Sans"/>
              </a:rPr>
              <a:t>Peru</a:t>
            </a:r>
            <a:endParaRPr sz="1500" dirty="0">
              <a:latin typeface="Lucida Sans"/>
              <a:cs typeface="Lucida Sans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7167241" y="982805"/>
            <a:ext cx="1551854" cy="21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sz="938" spc="-20" baseline="9803" dirty="0">
                <a:solidFill>
                  <a:srgbClr val="D1D3D4"/>
                </a:solidFill>
                <a:latin typeface="Lucida Sans"/>
                <a:cs typeface="Lucida Sans"/>
              </a:rPr>
              <a:t>Bahamas  </a:t>
            </a:r>
            <a:r>
              <a:rPr sz="938" spc="-127" baseline="9803" dirty="0">
                <a:solidFill>
                  <a:srgbClr val="D1D3D4"/>
                </a:solidFill>
                <a:latin typeface="Lucida Sans"/>
                <a:cs typeface="Lucida Sans"/>
              </a:rPr>
              <a:t>• </a:t>
            </a:r>
            <a:r>
              <a:rPr sz="1388" spc="4" dirty="0">
                <a:solidFill>
                  <a:srgbClr val="D1D3D4"/>
                </a:solidFill>
                <a:latin typeface="Lucida Sans"/>
                <a:cs typeface="Lucida Sans"/>
              </a:rPr>
              <a:t>United</a:t>
            </a:r>
            <a:r>
              <a:rPr sz="1388" spc="-89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1388" spc="-28" dirty="0">
                <a:solidFill>
                  <a:srgbClr val="D1D3D4"/>
                </a:solidFill>
                <a:latin typeface="Lucida Sans"/>
                <a:cs typeface="Lucida Sans"/>
              </a:rPr>
              <a:t>States</a:t>
            </a:r>
            <a:endParaRPr sz="1388" dirty="0">
              <a:latin typeface="Lucida Sans"/>
              <a:cs typeface="Lucida Sans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4398667" y="926432"/>
            <a:ext cx="366979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sz="3600" spc="-79" baseline="-11035" dirty="0">
                <a:solidFill>
                  <a:srgbClr val="D1D3D4"/>
                </a:solidFill>
                <a:latin typeface="Lucida Sans"/>
                <a:cs typeface="Lucida Sans"/>
              </a:rPr>
              <a:t>Colombia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</a:t>
            </a:r>
            <a:r>
              <a:rPr sz="675" spc="-10" dirty="0">
                <a:solidFill>
                  <a:srgbClr val="D1D3D4"/>
                </a:solidFill>
                <a:latin typeface="Lucida Sans"/>
                <a:cs typeface="Lucida Sans"/>
              </a:rPr>
              <a:t>St. </a:t>
            </a:r>
            <a:r>
              <a:rPr sz="675" spc="-11" dirty="0">
                <a:solidFill>
                  <a:srgbClr val="D1D3D4"/>
                </a:solidFill>
                <a:latin typeface="Lucida Sans"/>
                <a:cs typeface="Lucida Sans"/>
              </a:rPr>
              <a:t>Lucia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</a:t>
            </a:r>
            <a:r>
              <a:rPr sz="675" spc="4" dirty="0">
                <a:solidFill>
                  <a:srgbClr val="D1D3D4"/>
                </a:solidFill>
                <a:latin typeface="Lucida Sans"/>
                <a:cs typeface="Lucida Sans"/>
              </a:rPr>
              <a:t>Aruba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</a:t>
            </a:r>
            <a:r>
              <a:rPr sz="675" spc="-6" dirty="0">
                <a:solidFill>
                  <a:srgbClr val="D1D3D4"/>
                </a:solidFill>
                <a:latin typeface="Lucida Sans"/>
                <a:cs typeface="Lucida Sans"/>
              </a:rPr>
              <a:t>Netherlands Antilles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</a:t>
            </a:r>
            <a:r>
              <a:rPr sz="638" spc="32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6" dirty="0">
                <a:solidFill>
                  <a:srgbClr val="D1D3D4"/>
                </a:solidFill>
                <a:latin typeface="Lucida Sans"/>
                <a:cs typeface="Lucida Sans"/>
              </a:rPr>
              <a:t>India</a:t>
            </a:r>
            <a:endParaRPr sz="638" dirty="0">
              <a:latin typeface="Lucida Sans"/>
              <a:cs typeface="Lucida Sans"/>
            </a:endParaRPr>
          </a:p>
        </p:txBody>
      </p:sp>
      <p:sp>
        <p:nvSpPr>
          <p:cNvPr id="19" name="object 7"/>
          <p:cNvSpPr txBox="1"/>
          <p:nvPr/>
        </p:nvSpPr>
        <p:spPr>
          <a:xfrm>
            <a:off x="6399095" y="1769469"/>
            <a:ext cx="51181" cy="98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</a:t>
            </a:r>
            <a:endParaRPr sz="638" dirty="0">
              <a:latin typeface="Lucida Sans"/>
              <a:cs typeface="Lucida Sans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6269801" y="2146235"/>
            <a:ext cx="1003147" cy="10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sz="675" spc="-4" dirty="0">
                <a:solidFill>
                  <a:srgbClr val="D1D3D4"/>
                </a:solidFill>
                <a:latin typeface="Lucida Sans"/>
                <a:cs typeface="Lucida Sans"/>
              </a:rPr>
              <a:t>Brazil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sz="675" spc="-10" dirty="0">
                <a:solidFill>
                  <a:srgbClr val="D1D3D4"/>
                </a:solidFill>
                <a:latin typeface="Lucida Sans"/>
                <a:cs typeface="Lucida Sans"/>
              </a:rPr>
              <a:t>St. </a:t>
            </a:r>
            <a:r>
              <a:rPr sz="675" spc="-8" dirty="0">
                <a:solidFill>
                  <a:srgbClr val="D1D3D4"/>
                </a:solidFill>
                <a:latin typeface="Lucida Sans"/>
                <a:cs typeface="Lucida Sans"/>
              </a:rPr>
              <a:t>Kitts </a:t>
            </a:r>
            <a:r>
              <a:rPr sz="675" spc="25" dirty="0">
                <a:solidFill>
                  <a:srgbClr val="D1D3D4"/>
                </a:solidFill>
                <a:latin typeface="Lucida Sans"/>
                <a:cs typeface="Lucida Sans"/>
              </a:rPr>
              <a:t>&amp;</a:t>
            </a:r>
            <a:r>
              <a:rPr sz="675" spc="36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-17" dirty="0">
                <a:solidFill>
                  <a:srgbClr val="D1D3D4"/>
                </a:solidFill>
                <a:latin typeface="Lucida Sans"/>
                <a:cs typeface="Lucida Sans"/>
              </a:rPr>
              <a:t>Nevis</a:t>
            </a:r>
            <a:endParaRPr sz="675" dirty="0">
              <a:latin typeface="Lucida Sans"/>
              <a:cs typeface="Lucida Sans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6856987" y="1997303"/>
            <a:ext cx="560372" cy="10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241" indent="-85479">
              <a:buSzPct val="94444"/>
              <a:buChar char="•"/>
              <a:tabLst>
                <a:tab pos="90479" algn="l"/>
              </a:tabLst>
            </a:pPr>
            <a:r>
              <a:rPr sz="675" spc="4" dirty="0">
                <a:solidFill>
                  <a:srgbClr val="D1D3D4"/>
                </a:solidFill>
                <a:latin typeface="Lucida Sans"/>
                <a:cs typeface="Lucida Sans"/>
              </a:rPr>
              <a:t>Puerto</a:t>
            </a:r>
            <a:r>
              <a:rPr sz="675" spc="-53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-14" dirty="0">
                <a:solidFill>
                  <a:srgbClr val="D1D3D4"/>
                </a:solidFill>
                <a:latin typeface="Lucida Sans"/>
                <a:cs typeface="Lucida Sans"/>
              </a:rPr>
              <a:t>Rico</a:t>
            </a:r>
            <a:endParaRPr sz="675" dirty="0">
              <a:latin typeface="Lucida Sans"/>
              <a:cs typeface="Lucida Sans"/>
            </a:endParaRPr>
          </a:p>
        </p:txBody>
      </p:sp>
      <p:sp>
        <p:nvSpPr>
          <p:cNvPr id="22" name="object 10"/>
          <p:cNvSpPr txBox="1"/>
          <p:nvPr/>
        </p:nvSpPr>
        <p:spPr>
          <a:xfrm>
            <a:off x="3486147" y="1271863"/>
            <a:ext cx="523294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6694">
              <a:lnSpc>
                <a:spcPts val="2830"/>
              </a:lnSpc>
              <a:tabLst>
                <a:tab pos="2292201" algn="l"/>
                <a:tab pos="3972004" algn="l"/>
              </a:tabLst>
            </a:pPr>
            <a:r>
              <a:rPr sz="1500" spc="-59" dirty="0">
                <a:solidFill>
                  <a:srgbClr val="D1D3D4"/>
                </a:solidFill>
                <a:latin typeface="Lucida Sans"/>
                <a:cs typeface="Lucida Sans"/>
              </a:rPr>
              <a:t>Chile</a:t>
            </a:r>
            <a:r>
              <a:rPr lang="en-CA" sz="1500" spc="-59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lang="en-CA" sz="675" spc="-4" dirty="0">
                <a:solidFill>
                  <a:srgbClr val="D1D3D4"/>
                </a:solidFill>
                <a:latin typeface="Lucida Sans"/>
                <a:cs typeface="Lucida Sans"/>
              </a:rPr>
              <a:t>Singapore  </a:t>
            </a:r>
            <a:r>
              <a:rPr lang="en-CA"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lang="en-CA" sz="675" spc="-40" dirty="0">
                <a:solidFill>
                  <a:srgbClr val="D1D3D4"/>
                </a:solidFill>
                <a:latin typeface="Lucida Sans"/>
                <a:cs typeface="Lucida Sans"/>
              </a:rPr>
              <a:t>Turks</a:t>
            </a:r>
            <a:r>
              <a:rPr lang="en-CA" sz="675" spc="-101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lang="en-CA" sz="675" spc="25" dirty="0">
                <a:solidFill>
                  <a:srgbClr val="D1D3D4"/>
                </a:solidFill>
                <a:latin typeface="Lucida Sans"/>
                <a:cs typeface="Lucida Sans"/>
              </a:rPr>
              <a:t>&amp;</a:t>
            </a:r>
            <a:r>
              <a:rPr lang="en-CA" sz="675" spc="-23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lang="en-CA" sz="675" spc="-26" dirty="0">
                <a:solidFill>
                  <a:srgbClr val="D1D3D4"/>
                </a:solidFill>
                <a:latin typeface="Lucida Sans"/>
                <a:cs typeface="Lucida Sans"/>
              </a:rPr>
              <a:t>Caicos</a:t>
            </a:r>
            <a:r>
              <a:rPr lang="en-CA" sz="638" spc="-85" dirty="0">
                <a:solidFill>
                  <a:srgbClr val="D1D3D4"/>
                </a:solidFill>
                <a:latin typeface="Lucida Sans"/>
                <a:cs typeface="Lucida Sans"/>
              </a:rPr>
              <a:t>• </a:t>
            </a:r>
            <a:r>
              <a:rPr lang="en-CA" sz="3000" spc="-71" baseline="-11035" dirty="0">
                <a:solidFill>
                  <a:srgbClr val="D1D3D4"/>
                </a:solidFill>
                <a:latin typeface="Lucida Sans"/>
                <a:cs typeface="Lucida Sans"/>
              </a:rPr>
              <a:t>Mexico</a:t>
            </a:r>
            <a:r>
              <a:rPr lang="en-CA" sz="4088" spc="-818" baseline="-11035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lang="en-CA" sz="638" spc="-85" dirty="0">
                <a:solidFill>
                  <a:srgbClr val="D1D3D4"/>
                </a:solidFill>
                <a:latin typeface="Lucida Sans"/>
                <a:cs typeface="Lucida Sans"/>
              </a:rPr>
              <a:t>• </a:t>
            </a:r>
            <a:r>
              <a:rPr lang="en-CA" sz="638" spc="10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lang="en-CA" sz="675" spc="-2" dirty="0">
                <a:solidFill>
                  <a:srgbClr val="D1D3D4"/>
                </a:solidFill>
                <a:latin typeface="Lucida Sans"/>
                <a:cs typeface="Lucida Sans"/>
              </a:rPr>
              <a:t>Belize	</a:t>
            </a:r>
            <a:r>
              <a:rPr lang="en-CA"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lang="en-CA" sz="675" spc="-10" dirty="0">
                <a:solidFill>
                  <a:srgbClr val="D1D3D4"/>
                </a:solidFill>
                <a:latin typeface="Lucida Sans"/>
                <a:cs typeface="Lucida Sans"/>
              </a:rPr>
              <a:t>St.</a:t>
            </a:r>
            <a:r>
              <a:rPr lang="en-CA" sz="675" spc="-79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lang="en-CA" sz="675" spc="14" dirty="0">
                <a:solidFill>
                  <a:srgbClr val="D1D3D4"/>
                </a:solidFill>
                <a:latin typeface="Lucida Sans"/>
                <a:cs typeface="Lucida Sans"/>
              </a:rPr>
              <a:t>Maarten</a:t>
            </a:r>
            <a:endParaRPr lang="en-CA" sz="675" dirty="0">
              <a:solidFill>
                <a:srgbClr val="91969B"/>
              </a:solidFill>
              <a:latin typeface="Lucida Sans"/>
              <a:cs typeface="Lucida Sans"/>
            </a:endParaRPr>
          </a:p>
          <a:p>
            <a:pPr marL="4763"/>
            <a:endParaRPr sz="1500" dirty="0">
              <a:latin typeface="Lucida Sans"/>
              <a:cs typeface="Lucida Sans"/>
            </a:endParaRPr>
          </a:p>
        </p:txBody>
      </p:sp>
      <p:sp>
        <p:nvSpPr>
          <p:cNvPr id="23" name="object 11"/>
          <p:cNvSpPr txBox="1"/>
          <p:nvPr/>
        </p:nvSpPr>
        <p:spPr>
          <a:xfrm>
            <a:off x="4658617" y="1657724"/>
            <a:ext cx="3284627" cy="211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>
              <a:tabLst>
                <a:tab pos="2326248" algn="l"/>
              </a:tabLst>
            </a:pPr>
            <a:r>
              <a:rPr sz="2063" spc="6" baseline="-6088" dirty="0">
                <a:solidFill>
                  <a:srgbClr val="D1D3D4"/>
                </a:solidFill>
                <a:latin typeface="Lucida Sans"/>
                <a:cs typeface="Lucida Sans"/>
              </a:rPr>
              <a:t>United </a:t>
            </a:r>
            <a:r>
              <a:rPr sz="2063" spc="-23" baseline="-6088" dirty="0">
                <a:solidFill>
                  <a:srgbClr val="D1D3D4"/>
                </a:solidFill>
                <a:latin typeface="Lucida Sans"/>
                <a:cs typeface="Lucida Sans"/>
              </a:rPr>
              <a:t>Kingdom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sz="675" spc="2" dirty="0">
                <a:solidFill>
                  <a:srgbClr val="D1D3D4"/>
                </a:solidFill>
                <a:latin typeface="Lucida Sans"/>
                <a:cs typeface="Lucida Sans"/>
              </a:rPr>
              <a:t>Jamaica</a:t>
            </a:r>
            <a:r>
              <a:rPr sz="675" spc="17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</a:t>
            </a:r>
            <a:r>
              <a:rPr sz="638" spc="14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2" dirty="0">
                <a:solidFill>
                  <a:srgbClr val="D1D3D4"/>
                </a:solidFill>
                <a:latin typeface="Lucida Sans"/>
                <a:cs typeface="Lucida Sans"/>
              </a:rPr>
              <a:t>Anguilla	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</a:t>
            </a:r>
            <a:r>
              <a:rPr sz="1013" spc="8" baseline="1543" dirty="0">
                <a:solidFill>
                  <a:srgbClr val="D1D3D4"/>
                </a:solidFill>
                <a:latin typeface="Lucida Sans"/>
                <a:cs typeface="Lucida Sans"/>
              </a:rPr>
              <a:t>United Arab</a:t>
            </a:r>
            <a:r>
              <a:rPr sz="1013" spc="-11" baseline="1543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1013" spc="-14" baseline="1543" dirty="0">
                <a:solidFill>
                  <a:srgbClr val="D1D3D4"/>
                </a:solidFill>
                <a:latin typeface="Lucida Sans"/>
                <a:cs typeface="Lucida Sans"/>
              </a:rPr>
              <a:t>Emirates</a:t>
            </a:r>
            <a:endParaRPr sz="1013" baseline="1543" dirty="0">
              <a:latin typeface="Lucida Sans"/>
              <a:cs typeface="Lucida Sans"/>
            </a:endParaRPr>
          </a:p>
        </p:txBody>
      </p:sp>
      <p:sp>
        <p:nvSpPr>
          <p:cNvPr id="24" name="object 12"/>
          <p:cNvSpPr txBox="1"/>
          <p:nvPr/>
        </p:nvSpPr>
        <p:spPr>
          <a:xfrm>
            <a:off x="5418303" y="1838642"/>
            <a:ext cx="2408362" cy="150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9780"/>
            <a:r>
              <a:rPr sz="975" spc="-26" dirty="0">
                <a:solidFill>
                  <a:srgbClr val="D1D3D4"/>
                </a:solidFill>
                <a:latin typeface="Lucida Sans"/>
                <a:cs typeface="Lucida Sans"/>
              </a:rPr>
              <a:t>Trinidad </a:t>
            </a:r>
            <a:r>
              <a:rPr sz="975" spc="-6" dirty="0">
                <a:solidFill>
                  <a:srgbClr val="D1D3D4"/>
                </a:solidFill>
                <a:latin typeface="Lucida Sans"/>
                <a:cs typeface="Lucida Sans"/>
              </a:rPr>
              <a:t>and </a:t>
            </a:r>
            <a:r>
              <a:rPr sz="975" spc="-26" dirty="0">
                <a:solidFill>
                  <a:srgbClr val="D1D3D4"/>
                </a:solidFill>
                <a:latin typeface="Lucida Sans"/>
                <a:cs typeface="Lucida Sans"/>
              </a:rPr>
              <a:t>Tobago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sz="638" spc="-25" dirty="0">
                <a:solidFill>
                  <a:srgbClr val="D1D3D4"/>
                </a:solidFill>
                <a:latin typeface="Lucida Sans"/>
                <a:cs typeface="Lucida Sans"/>
              </a:rPr>
              <a:t>Costa</a:t>
            </a:r>
            <a:r>
              <a:rPr sz="638" spc="-6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17" dirty="0">
                <a:solidFill>
                  <a:srgbClr val="D1D3D4"/>
                </a:solidFill>
                <a:latin typeface="Lucida Sans"/>
                <a:cs typeface="Lucida Sans"/>
              </a:rPr>
              <a:t>Rica</a:t>
            </a:r>
            <a:endParaRPr sz="638" dirty="0">
              <a:latin typeface="Lucida Sans"/>
              <a:cs typeface="Lucida Sans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4040399" y="1331799"/>
            <a:ext cx="4536775" cy="51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>
              <a:lnSpc>
                <a:spcPts val="354"/>
              </a:lnSpc>
              <a:tabLst>
                <a:tab pos="2166245" algn="l"/>
              </a:tabLst>
            </a:pPr>
            <a:r>
              <a:rPr sz="675" spc="-4" dirty="0">
                <a:solidFill>
                  <a:srgbClr val="D1D3D4"/>
                </a:solidFill>
                <a:latin typeface="Lucida Sans"/>
                <a:cs typeface="Lucida Sans"/>
              </a:rPr>
              <a:t>Antigua </a:t>
            </a:r>
            <a:r>
              <a:rPr sz="675" spc="25" dirty="0">
                <a:solidFill>
                  <a:srgbClr val="D1D3D4"/>
                </a:solidFill>
                <a:latin typeface="Lucida Sans"/>
                <a:cs typeface="Lucida Sans"/>
              </a:rPr>
              <a:t>&amp; </a:t>
            </a:r>
            <a:r>
              <a:rPr sz="675" spc="-6" dirty="0">
                <a:solidFill>
                  <a:srgbClr val="D1D3D4"/>
                </a:solidFill>
                <a:latin typeface="Lucida Sans"/>
                <a:cs typeface="Lucida Sans"/>
              </a:rPr>
              <a:t>Barbuda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sz="675" spc="-17" dirty="0">
                <a:solidFill>
                  <a:srgbClr val="D1D3D4"/>
                </a:solidFill>
                <a:latin typeface="Lucida Sans"/>
                <a:cs typeface="Lucida Sans"/>
              </a:rPr>
              <a:t>British </a:t>
            </a:r>
            <a:r>
              <a:rPr sz="675" spc="-11" dirty="0">
                <a:solidFill>
                  <a:srgbClr val="D1D3D4"/>
                </a:solidFill>
                <a:latin typeface="Lucida Sans"/>
                <a:cs typeface="Lucida Sans"/>
              </a:rPr>
              <a:t>Virgin </a:t>
            </a:r>
            <a:r>
              <a:rPr sz="675" spc="-34" dirty="0">
                <a:solidFill>
                  <a:srgbClr val="D1D3D4"/>
                </a:solidFill>
                <a:latin typeface="Lucida Sans"/>
                <a:cs typeface="Lucida Sans"/>
              </a:rPr>
              <a:t>Islands</a:t>
            </a:r>
            <a:r>
              <a:rPr sz="675" spc="19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</a:t>
            </a:r>
            <a:r>
              <a:rPr sz="638" spc="-14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-8" dirty="0">
                <a:solidFill>
                  <a:srgbClr val="D1D3D4"/>
                </a:solidFill>
                <a:latin typeface="Lucida Sans"/>
                <a:cs typeface="Lucida Sans"/>
              </a:rPr>
              <a:t>Guyana	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sz="675" spc="-11" dirty="0">
                <a:solidFill>
                  <a:srgbClr val="D1D3D4"/>
                </a:solidFill>
                <a:latin typeface="Lucida Sans"/>
                <a:cs typeface="Lucida Sans"/>
              </a:rPr>
              <a:t>Curaçao 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sz="675" spc="-6" dirty="0">
                <a:solidFill>
                  <a:srgbClr val="D1D3D4"/>
                </a:solidFill>
                <a:latin typeface="Lucida Sans"/>
                <a:cs typeface="Lucida Sans"/>
              </a:rPr>
              <a:t>Thailand 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sz="638" dirty="0">
                <a:solidFill>
                  <a:srgbClr val="D1D3D4"/>
                </a:solidFill>
                <a:latin typeface="Lucida Sans"/>
                <a:cs typeface="Lucida Sans"/>
              </a:rPr>
              <a:t>El </a:t>
            </a:r>
            <a:r>
              <a:rPr sz="638" spc="-10" dirty="0">
                <a:solidFill>
                  <a:srgbClr val="D1D3D4"/>
                </a:solidFill>
                <a:latin typeface="Lucida Sans"/>
                <a:cs typeface="Lucida Sans"/>
              </a:rPr>
              <a:t>Salvador 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</a:t>
            </a:r>
            <a:r>
              <a:rPr sz="638" spc="-43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6" dirty="0">
                <a:solidFill>
                  <a:srgbClr val="D1D3D4"/>
                </a:solidFill>
                <a:latin typeface="Lucida Sans"/>
                <a:cs typeface="Lucida Sans"/>
              </a:rPr>
              <a:t>Panama</a:t>
            </a:r>
            <a:endParaRPr sz="638" dirty="0">
              <a:latin typeface="Lucida Sans"/>
              <a:cs typeface="Lucida Sans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5404752" y="1581232"/>
            <a:ext cx="2121272" cy="103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>
              <a:tabLst>
                <a:tab pos="1091695" algn="l"/>
                <a:tab pos="2076242" algn="l"/>
              </a:tabLst>
            </a:pPr>
            <a:r>
              <a:rPr sz="675" dirty="0">
                <a:solidFill>
                  <a:srgbClr val="D1D3D4"/>
                </a:solidFill>
                <a:latin typeface="Lucida Sans"/>
                <a:cs typeface="Lucida Sans"/>
              </a:rPr>
              <a:t>Hong</a:t>
            </a:r>
            <a:r>
              <a:rPr sz="675" spc="-25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6" dirty="0">
                <a:solidFill>
                  <a:srgbClr val="D1D3D4"/>
                </a:solidFill>
                <a:latin typeface="Lucida Sans"/>
                <a:cs typeface="Lucida Sans"/>
              </a:rPr>
              <a:t>Kong</a:t>
            </a:r>
            <a:r>
              <a:rPr sz="675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-74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</a:t>
            </a:r>
            <a:r>
              <a:rPr sz="638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75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2" dirty="0">
                <a:solidFill>
                  <a:srgbClr val="D1D3D4"/>
                </a:solidFill>
                <a:latin typeface="Lucida Sans"/>
                <a:cs typeface="Lucida Sans"/>
              </a:rPr>
              <a:t>Grenada</a:t>
            </a:r>
            <a:r>
              <a:rPr sz="675" dirty="0">
                <a:solidFill>
                  <a:srgbClr val="D1D3D4"/>
                </a:solidFill>
                <a:latin typeface="Lucida Sans"/>
                <a:cs typeface="Lucida Sans"/>
              </a:rPr>
              <a:t>	Malaysia </a:t>
            </a:r>
            <a:r>
              <a:rPr sz="675" spc="-74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</a:t>
            </a:r>
            <a:r>
              <a:rPr sz="638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75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-10" dirty="0">
                <a:solidFill>
                  <a:srgbClr val="D1D3D4"/>
                </a:solidFill>
                <a:latin typeface="Lucida Sans"/>
                <a:cs typeface="Lucida Sans"/>
              </a:rPr>
              <a:t>St.</a:t>
            </a:r>
            <a:r>
              <a:rPr sz="675" spc="-25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75" spc="4" dirty="0">
                <a:solidFill>
                  <a:srgbClr val="D1D3D4"/>
                </a:solidFill>
                <a:latin typeface="Lucida Sans"/>
                <a:cs typeface="Lucida Sans"/>
              </a:rPr>
              <a:t>V</a:t>
            </a:r>
            <a:r>
              <a:rPr sz="675" spc="-4" dirty="0">
                <a:solidFill>
                  <a:srgbClr val="D1D3D4"/>
                </a:solidFill>
                <a:latin typeface="Lucida Sans"/>
                <a:cs typeface="Lucida Sans"/>
              </a:rPr>
              <a:t>incent</a:t>
            </a:r>
            <a:r>
              <a:rPr sz="675" dirty="0">
                <a:solidFill>
                  <a:srgbClr val="D1D3D4"/>
                </a:solidFill>
                <a:latin typeface="Lucida Sans"/>
                <a:cs typeface="Lucida Sans"/>
              </a:rPr>
              <a:t>	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</a:t>
            </a:r>
            <a:endParaRPr sz="638" dirty="0">
              <a:latin typeface="Lucida Sans"/>
              <a:cs typeface="Lucida Sans"/>
            </a:endParaRPr>
          </a:p>
        </p:txBody>
      </p:sp>
      <p:sp>
        <p:nvSpPr>
          <p:cNvPr id="27" name="object 15"/>
          <p:cNvSpPr txBox="1"/>
          <p:nvPr/>
        </p:nvSpPr>
        <p:spPr>
          <a:xfrm>
            <a:off x="5016701" y="656237"/>
            <a:ext cx="2597612" cy="41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/>
            <a:r>
              <a:rPr sz="938" spc="-20" baseline="1633" dirty="0">
                <a:solidFill>
                  <a:srgbClr val="D1D3D4"/>
                </a:solidFill>
                <a:latin typeface="Lucida Sans"/>
                <a:cs typeface="Lucida Sans"/>
              </a:rPr>
              <a:t>Dominican Republic  </a:t>
            </a:r>
            <a:r>
              <a:rPr sz="938" spc="-127" baseline="1633" dirty="0">
                <a:solidFill>
                  <a:srgbClr val="D1D3D4"/>
                </a:solidFill>
                <a:latin typeface="Lucida Sans"/>
                <a:cs typeface="Lucida Sans"/>
              </a:rPr>
              <a:t>• </a:t>
            </a:r>
            <a:r>
              <a:rPr sz="4088" b="1" spc="-59" baseline="-11035" dirty="0">
                <a:solidFill>
                  <a:srgbClr val="D1D3D4"/>
                </a:solidFill>
                <a:latin typeface="Lucida Sans"/>
                <a:cs typeface="Lucida Sans"/>
              </a:rPr>
              <a:t>Canada</a:t>
            </a:r>
            <a:r>
              <a:rPr sz="4088" spc="-911" baseline="-11035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sz="675" spc="2" dirty="0">
                <a:solidFill>
                  <a:srgbClr val="D1D3D4"/>
                </a:solidFill>
                <a:latin typeface="Lucida Sans"/>
                <a:cs typeface="Lucida Sans"/>
              </a:rPr>
              <a:t>Uruguay</a:t>
            </a:r>
            <a:endParaRPr sz="675" dirty="0">
              <a:latin typeface="Lucida Sans"/>
              <a:cs typeface="Lucida San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72603" y="1968078"/>
            <a:ext cx="1716520" cy="196187"/>
          </a:xfrm>
          <a:prstGeom prst="rect">
            <a:avLst/>
          </a:prstGeom>
        </p:spPr>
        <p:txBody>
          <a:bodyPr wrap="none" lIns="91420" tIns="45710" rIns="91420" bIns="45710">
            <a:spAutoFit/>
          </a:bodyPr>
          <a:lstStyle/>
          <a:p>
            <a:pPr marL="90241" indent="-85479">
              <a:spcBef>
                <a:spcPts val="799"/>
              </a:spcBef>
              <a:buSzPct val="94444"/>
              <a:buFontTx/>
              <a:buChar char="•"/>
              <a:tabLst>
                <a:tab pos="90479" algn="l"/>
              </a:tabLst>
            </a:pPr>
            <a:r>
              <a:rPr lang="en-CA" sz="675" spc="-4" dirty="0">
                <a:solidFill>
                  <a:srgbClr val="D1D3D4"/>
                </a:solidFill>
                <a:latin typeface="Lucida Sans"/>
                <a:cs typeface="Lucida Sans"/>
              </a:rPr>
              <a:t>Australia  </a:t>
            </a:r>
            <a:r>
              <a:rPr lang="en-CA" sz="638" spc="-85" dirty="0">
                <a:solidFill>
                  <a:srgbClr val="D1D3D4"/>
                </a:solidFill>
                <a:latin typeface="Lucida Sans"/>
                <a:cs typeface="Lucida Sans"/>
              </a:rPr>
              <a:t>•   </a:t>
            </a:r>
            <a:r>
              <a:rPr lang="en-CA" sz="675" spc="-10" dirty="0">
                <a:solidFill>
                  <a:srgbClr val="D1D3D4"/>
                </a:solidFill>
                <a:latin typeface="Lucida Sans"/>
                <a:cs typeface="Lucida Sans"/>
              </a:rPr>
              <a:t>Cayman </a:t>
            </a:r>
            <a:r>
              <a:rPr lang="en-CA" sz="675" spc="-23" dirty="0">
                <a:solidFill>
                  <a:srgbClr val="D1D3D4"/>
                </a:solidFill>
                <a:latin typeface="Lucida Sans"/>
                <a:cs typeface="Lucida Sans"/>
              </a:rPr>
              <a:t>Islands  </a:t>
            </a:r>
            <a:r>
              <a:rPr lang="en-CA" sz="638" spc="-85" dirty="0">
                <a:solidFill>
                  <a:srgbClr val="D1D3D4"/>
                </a:solidFill>
                <a:latin typeface="Lucida Sans"/>
                <a:cs typeface="Lucida Sans"/>
              </a:rPr>
              <a:t>•</a:t>
            </a:r>
            <a:r>
              <a:rPr lang="en-CA" sz="638" spc="-66" dirty="0">
                <a:solidFill>
                  <a:srgbClr val="D1D3D4"/>
                </a:solidFill>
                <a:latin typeface="Lucida Sans"/>
                <a:cs typeface="Lucida Sans"/>
              </a:rPr>
              <a:t> </a:t>
            </a:r>
            <a:r>
              <a:rPr lang="en-CA" sz="675" spc="2" dirty="0">
                <a:solidFill>
                  <a:srgbClr val="D1D3D4"/>
                </a:solidFill>
                <a:latin typeface="Lucida Sans"/>
                <a:cs typeface="Lucida Sans"/>
              </a:rPr>
              <a:t>Haiti</a:t>
            </a:r>
            <a:endParaRPr lang="en-CA" sz="675" dirty="0">
              <a:solidFill>
                <a:srgbClr val="91969B"/>
              </a:solidFill>
              <a:latin typeface="Lucida Sans"/>
              <a:cs typeface="Lucida Sans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575125" y="2228255"/>
            <a:ext cx="4798519" cy="3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>
            <a:spAutoFit/>
          </a:bodyPr>
          <a:lstStyle>
            <a:lvl1pPr eaLnBrk="0" hangingPunct="0">
              <a:lnSpc>
                <a:spcPct val="90000"/>
              </a:lnSpc>
              <a:spcBef>
                <a:spcPts val="2000"/>
              </a:spcBef>
              <a:buFont typeface="Arial" pitchFamily="34" charset="0"/>
              <a:buChar char="•"/>
              <a:defRPr sz="48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40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5pPr>
            <a:lvl6pPr marL="25146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6pPr>
            <a:lvl7pPr marL="29718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7pPr>
            <a:lvl8pPr marL="34290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8pPr>
            <a:lvl9pPr marL="3886200" indent="-228600" defTabSz="182721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Roboto Regular" charset="0"/>
                <a:ea typeface="MS PGothic" pitchFamily="34" charset="-128"/>
                <a:cs typeface="Roboto Regular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sz="1650" b="1" spc="-2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Canadian Automotive Risk</a:t>
            </a:r>
            <a:endParaRPr lang="en-US" altLang="en-US" sz="161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" y="361950"/>
            <a:ext cx="8839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317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321084" y="198337"/>
            <a:ext cx="4765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90" dirty="0" smtClean="0"/>
              <a:t>SCOTIABANK</a:t>
            </a:r>
            <a:endParaRPr lang="es-CO" sz="2400" b="1" spc="9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422120" y="666438"/>
            <a:ext cx="2376264" cy="0"/>
          </a:xfrm>
          <a:prstGeom prst="line">
            <a:avLst/>
          </a:prstGeom>
          <a:ln w="57150"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49" y="1149173"/>
            <a:ext cx="5928683" cy="225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22" y="1036666"/>
            <a:ext cx="2149916" cy="39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" name="Straight Connector 103"/>
          <p:cNvCxnSpPr/>
          <p:nvPr/>
        </p:nvCxnSpPr>
        <p:spPr>
          <a:xfrm>
            <a:off x="6550528" y="1122629"/>
            <a:ext cx="0" cy="388888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21084" y="3589111"/>
            <a:ext cx="604423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98336"/>
            <a:ext cx="9144000" cy="754163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700" dirty="0" smtClean="0"/>
              <a:t>Scotiabank es el banco internacional de Canada y un líder en servicios financieros en las Américas.</a:t>
            </a:r>
          </a:p>
          <a:p>
            <a:pPr algn="ctr"/>
            <a:r>
              <a:rPr lang="es-CO" sz="1050" dirty="0" smtClean="0"/>
              <a:t>Establecido en 1832.  Operando en los EEUU y el Caribe por mas de 125 anos, en Latinoamérica y Asia desde los 1960’s.  Scotiabank otorga servicios financieros Personal, Comercial y Corporativo a través de la presencia global del Banco en América, Europa y Asia.</a:t>
            </a:r>
            <a:endParaRPr lang="es-CO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0" y="3617686"/>
            <a:ext cx="1328737" cy="5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617686"/>
            <a:ext cx="1820604" cy="57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9" y="3646262"/>
            <a:ext cx="1634321" cy="54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381207" y="4188980"/>
            <a:ext cx="1809543" cy="68095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Paquete de soluciones financieras completa que incluyen productos Personal, Pyme, y Comercial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09118" y="4227080"/>
            <a:ext cx="1991432" cy="842538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10</a:t>
            </a:r>
            <a:r>
              <a:rPr lang="es-CO" sz="105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th</a:t>
            </a:r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banco extranjero por activos en los EEUU, con crecimiento esperado en Latinoamérica y EEUU, específicamente en banca mayorista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600575" y="4187004"/>
            <a:ext cx="1949953" cy="100412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Scotiabank nombrado banco del ano en 2018 en Latinoamérica y el Caribe.  Presencia fuerte en México, Perú, Colombia &amp; Chile con $CAD 2.8Bn en ganancias</a:t>
            </a:r>
          </a:p>
          <a:p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b="9247"/>
          <a:stretch>
            <a:fillRect/>
          </a:stretch>
        </p:blipFill>
        <p:spPr bwMode="auto">
          <a:xfrm>
            <a:off x="0" y="0"/>
            <a:ext cx="9143999" cy="514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144839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39" name="Picture 15" descr="C:\Users\WongM\AppData\Local\Microsoft\Windows\Temporary Internet Files\Content.IE5\474PAUI2\875px-Noun_Project_lightbulb_icon_1263005_cc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80" y="-329679"/>
            <a:ext cx="45719" cy="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21083" y="198337"/>
            <a:ext cx="6755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90" dirty="0" smtClean="0">
                <a:solidFill>
                  <a:schemeClr val="bg1"/>
                </a:solidFill>
              </a:rPr>
              <a:t>Innovaciones en Crédito</a:t>
            </a:r>
            <a:endParaRPr lang="es-CO" sz="2400" b="1" spc="90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22120" y="666438"/>
            <a:ext cx="2376264" cy="0"/>
          </a:xfrm>
          <a:prstGeom prst="line">
            <a:avLst/>
          </a:prstGeom>
          <a:ln w="57150"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55"/>
          <p:cNvSpPr txBox="1">
            <a:spLocks noChangeArrowheads="1"/>
          </p:cNvSpPr>
          <p:nvPr/>
        </p:nvSpPr>
        <p:spPr bwMode="auto">
          <a:xfrm>
            <a:off x="4784981" y="1826614"/>
            <a:ext cx="337615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marL="192024" indent="-192024" eaLnBrk="1" hangingPunct="1">
              <a:buFont typeface="Wingdings" panose="05000000000000000000" pitchFamily="2" charset="2"/>
              <a:buChar char="ü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j-lt"/>
              </a:rPr>
              <a:t>Optimizar Retorno Ajustado por Riesgo</a:t>
            </a:r>
            <a:endParaRPr lang="es-CO" altLang="en-US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5931" y="1433205"/>
            <a:ext cx="516232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767942">
              <a:lnSpc>
                <a:spcPts val="1904"/>
              </a:lnSpc>
              <a:spcAft>
                <a:spcPts val="672"/>
              </a:spcAft>
              <a:defRPr/>
            </a:pPr>
            <a:r>
              <a:rPr lang="es-CO" sz="1400" b="1" spc="22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Lato Regular"/>
              </a:rPr>
              <a:t>TODAY</a:t>
            </a:r>
            <a:endParaRPr lang="es-CO" sz="1400" b="1" spc="22" dirty="0">
              <a:solidFill>
                <a:schemeClr val="bg1">
                  <a:lumMod val="75000"/>
                </a:schemeClr>
              </a:solidFill>
              <a:latin typeface="+mj-lt"/>
              <a:cs typeface="Lato Regular"/>
            </a:endParaRPr>
          </a:p>
        </p:txBody>
      </p:sp>
      <p:sp>
        <p:nvSpPr>
          <p:cNvPr id="35" name="TextBox 55"/>
          <p:cNvSpPr txBox="1">
            <a:spLocks noChangeArrowheads="1"/>
          </p:cNvSpPr>
          <p:nvPr/>
        </p:nvSpPr>
        <p:spPr bwMode="auto">
          <a:xfrm>
            <a:off x="1027940" y="1726586"/>
            <a:ext cx="3376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CO" altLang="en-US" sz="1300" b="1" dirty="0" smtClean="0">
                <a:solidFill>
                  <a:schemeClr val="bg1"/>
                </a:solidFill>
                <a:latin typeface="+mn-lt"/>
              </a:rPr>
              <a:t>Áreas de Enfoque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n-lt"/>
              </a:rPr>
              <a:t>Minimizar Provisiones</a:t>
            </a:r>
            <a:endParaRPr lang="es-CO" altLang="en-US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Box 55"/>
          <p:cNvSpPr txBox="1">
            <a:spLocks noChangeArrowheads="1"/>
          </p:cNvSpPr>
          <p:nvPr/>
        </p:nvSpPr>
        <p:spPr bwMode="auto">
          <a:xfrm>
            <a:off x="1027940" y="2366530"/>
            <a:ext cx="3376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CO" altLang="en-US" sz="1300" b="1" dirty="0" smtClean="0">
                <a:solidFill>
                  <a:schemeClr val="bg1"/>
                </a:solidFill>
                <a:latin typeface="+mn-lt"/>
              </a:rPr>
              <a:t>Data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n-lt"/>
              </a:rPr>
              <a:t>Uso limitado</a:t>
            </a:r>
            <a:endParaRPr lang="es-CO" altLang="en-US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55"/>
          <p:cNvSpPr txBox="1">
            <a:spLocks noChangeArrowheads="1"/>
          </p:cNvSpPr>
          <p:nvPr/>
        </p:nvSpPr>
        <p:spPr bwMode="auto">
          <a:xfrm>
            <a:off x="1027940" y="3006965"/>
            <a:ext cx="3376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CO" altLang="en-US" sz="1300" b="1" dirty="0" smtClean="0">
                <a:solidFill>
                  <a:schemeClr val="bg1"/>
                </a:solidFill>
                <a:latin typeface="+mn-lt"/>
              </a:rPr>
              <a:t>Política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n-lt"/>
              </a:rPr>
              <a:t>“Una Talla para Todos”</a:t>
            </a:r>
            <a:endParaRPr lang="es-CO" altLang="en-US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Box 55"/>
          <p:cNvSpPr txBox="1">
            <a:spLocks noChangeArrowheads="1"/>
          </p:cNvSpPr>
          <p:nvPr/>
        </p:nvSpPr>
        <p:spPr bwMode="auto">
          <a:xfrm>
            <a:off x="1027941" y="3639880"/>
            <a:ext cx="3182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CO" altLang="en-US" sz="1300" b="1" dirty="0" smtClean="0">
                <a:solidFill>
                  <a:schemeClr val="bg1"/>
                </a:solidFill>
                <a:latin typeface="+mn-lt"/>
              </a:rPr>
              <a:t>Estrategia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n-lt"/>
              </a:rPr>
              <a:t>Gestión Reactiva</a:t>
            </a:r>
            <a:endParaRPr lang="es-CO" altLang="en-US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27940" y="4346890"/>
            <a:ext cx="3376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s-CO" altLang="en-US" sz="1300" b="1" dirty="0" smtClean="0">
                <a:solidFill>
                  <a:schemeClr val="bg1"/>
                </a:solidFill>
                <a:latin typeface="+mn-lt"/>
              </a:rPr>
              <a:t>Modelos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n-lt"/>
              </a:rPr>
              <a:t>Regresión logística</a:t>
            </a:r>
            <a:endParaRPr lang="es-CO" altLang="en-US" sz="13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722" y="1407964"/>
            <a:ext cx="597471" cy="2436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767942">
              <a:lnSpc>
                <a:spcPts val="1904"/>
              </a:lnSpc>
              <a:spcAft>
                <a:spcPts val="672"/>
              </a:spcAft>
              <a:defRPr/>
            </a:pPr>
            <a:r>
              <a:rPr lang="es-CO" sz="1400" b="1" spc="22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Lato Regular"/>
              </a:rPr>
              <a:t>BEFORE</a:t>
            </a:r>
            <a:endParaRPr lang="es-CO" sz="1400" b="1" spc="22" dirty="0">
              <a:solidFill>
                <a:schemeClr val="bg1">
                  <a:lumMod val="75000"/>
                </a:schemeClr>
              </a:solidFill>
              <a:latin typeface="+mj-lt"/>
              <a:cs typeface="Lato Regular"/>
            </a:endParaRPr>
          </a:p>
        </p:txBody>
      </p:sp>
      <p:sp>
        <p:nvSpPr>
          <p:cNvPr id="54" name="TextBox 55"/>
          <p:cNvSpPr txBox="1">
            <a:spLocks noChangeArrowheads="1"/>
          </p:cNvSpPr>
          <p:nvPr/>
        </p:nvSpPr>
        <p:spPr bwMode="auto">
          <a:xfrm>
            <a:off x="4784981" y="4346890"/>
            <a:ext cx="4025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marL="192024" indent="-192024" eaLnBrk="1" hangingPunct="1">
              <a:buFont typeface="Wingdings" panose="05000000000000000000" pitchFamily="2" charset="2"/>
              <a:buChar char="ü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j-lt"/>
              </a:rPr>
              <a:t>Herramientas dinámicas de riesgo y asociaciones utilizando datos no tradicionales</a:t>
            </a:r>
            <a:endParaRPr lang="es-CO" altLang="en-US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Box 55"/>
          <p:cNvSpPr txBox="1">
            <a:spLocks noChangeArrowheads="1"/>
          </p:cNvSpPr>
          <p:nvPr/>
        </p:nvSpPr>
        <p:spPr bwMode="auto">
          <a:xfrm>
            <a:off x="4784981" y="2366530"/>
            <a:ext cx="3994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marL="192024" indent="-192024" eaLnBrk="1" hangingPunct="1">
              <a:buFont typeface="Wingdings" panose="05000000000000000000" pitchFamily="2" charset="2"/>
              <a:buChar char="ü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j-lt"/>
              </a:rPr>
              <a:t>Mayor inteligencia utilizando data no tradicional con análisis avanzado</a:t>
            </a:r>
            <a:endParaRPr lang="es-CO" altLang="en-US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784981" y="3106993"/>
            <a:ext cx="388006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marL="192024" indent="-192024" eaLnBrk="1" hangingPunct="1">
              <a:buFont typeface="Wingdings" panose="05000000000000000000" pitchFamily="2" charset="2"/>
              <a:buChar char="ü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j-lt"/>
              </a:rPr>
              <a:t>Abordaje personalizado utilizando análisis predictiva</a:t>
            </a:r>
            <a:endParaRPr lang="es-CO" altLang="en-US" sz="1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Box 55"/>
          <p:cNvSpPr txBox="1">
            <a:spLocks noChangeArrowheads="1"/>
          </p:cNvSpPr>
          <p:nvPr/>
        </p:nvSpPr>
        <p:spPr bwMode="auto">
          <a:xfrm>
            <a:off x="4784981" y="3739908"/>
            <a:ext cx="4101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MS PGothic" pitchFamily="34" charset="-128"/>
              </a:defRPr>
            </a:lvl9pPr>
          </a:lstStyle>
          <a:p>
            <a:pPr marL="192024" indent="-192024" eaLnBrk="1" hangingPunct="1">
              <a:buFont typeface="Wingdings" panose="05000000000000000000" pitchFamily="2" charset="2"/>
              <a:buChar char="ü"/>
              <a:defRPr/>
            </a:pPr>
            <a:r>
              <a:rPr lang="es-CO" altLang="en-US" sz="1300" dirty="0" smtClean="0">
                <a:solidFill>
                  <a:schemeClr val="bg1"/>
                </a:solidFill>
                <a:latin typeface="+mj-lt"/>
              </a:rPr>
              <a:t>Mirando hacia adelante, equilibrando crecimiento y riesgo</a:t>
            </a:r>
            <a:endParaRPr lang="es-CO" altLang="en-US" sz="13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4431442" y="1471305"/>
            <a:ext cx="0" cy="337692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47124" y="1726001"/>
            <a:ext cx="444143" cy="401281"/>
            <a:chOff x="323299" y="1568838"/>
            <a:chExt cx="444143" cy="401281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323299" y="1568838"/>
              <a:ext cx="444143" cy="40128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300" dirty="0">
                <a:latin typeface="+mj-lt"/>
              </a:endParaRPr>
            </a:p>
          </p:txBody>
        </p:sp>
        <p:grpSp>
          <p:nvGrpSpPr>
            <p:cNvPr id="63" name="Group 62"/>
            <p:cNvGrpSpPr>
              <a:grpSpLocks noChangeAspect="1"/>
            </p:cNvGrpSpPr>
            <p:nvPr/>
          </p:nvGrpSpPr>
          <p:grpSpPr>
            <a:xfrm>
              <a:off x="453957" y="1641004"/>
              <a:ext cx="187568" cy="250714"/>
              <a:chOff x="4765168" y="2849875"/>
              <a:chExt cx="221259" cy="310563"/>
            </a:xfrm>
          </p:grpSpPr>
          <p:sp>
            <p:nvSpPr>
              <p:cNvPr id="64" name="Line 447"/>
              <p:cNvSpPr>
                <a:spLocks noChangeShapeType="1"/>
              </p:cNvSpPr>
              <p:nvPr/>
            </p:nvSpPr>
            <p:spPr bwMode="auto">
              <a:xfrm>
                <a:off x="4838432" y="2967068"/>
                <a:ext cx="109897" cy="1465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65" name="Line 448"/>
              <p:cNvSpPr>
                <a:spLocks noChangeShapeType="1"/>
              </p:cNvSpPr>
              <p:nvPr/>
            </p:nvSpPr>
            <p:spPr bwMode="auto">
              <a:xfrm>
                <a:off x="4838432" y="3007797"/>
                <a:ext cx="109897" cy="1466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66" name="Line 449"/>
              <p:cNvSpPr>
                <a:spLocks noChangeShapeType="1"/>
              </p:cNvSpPr>
              <p:nvPr/>
            </p:nvSpPr>
            <p:spPr bwMode="auto">
              <a:xfrm>
                <a:off x="4838432" y="3066682"/>
                <a:ext cx="109897" cy="1465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67" name="Line 450"/>
              <p:cNvSpPr>
                <a:spLocks noChangeShapeType="1"/>
              </p:cNvSpPr>
              <p:nvPr/>
            </p:nvSpPr>
            <p:spPr bwMode="auto">
              <a:xfrm>
                <a:off x="4838432" y="3116490"/>
                <a:ext cx="109897" cy="1465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68" name="Line 451"/>
              <p:cNvSpPr>
                <a:spLocks noChangeShapeType="1"/>
              </p:cNvSpPr>
              <p:nvPr/>
            </p:nvSpPr>
            <p:spPr bwMode="auto">
              <a:xfrm flipH="1">
                <a:off x="4797403" y="2967068"/>
                <a:ext cx="23444" cy="1465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69" name="Line 452"/>
              <p:cNvSpPr>
                <a:spLocks noChangeShapeType="1"/>
              </p:cNvSpPr>
              <p:nvPr/>
            </p:nvSpPr>
            <p:spPr bwMode="auto">
              <a:xfrm flipH="1">
                <a:off x="4797403" y="3016876"/>
                <a:ext cx="23444" cy="1465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70" name="Line 453"/>
              <p:cNvSpPr>
                <a:spLocks noChangeShapeType="1"/>
              </p:cNvSpPr>
              <p:nvPr/>
            </p:nvSpPr>
            <p:spPr bwMode="auto">
              <a:xfrm flipH="1">
                <a:off x="4797403" y="3066682"/>
                <a:ext cx="23444" cy="1465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71" name="Line 454"/>
              <p:cNvSpPr>
                <a:spLocks noChangeShapeType="1"/>
              </p:cNvSpPr>
              <p:nvPr/>
            </p:nvSpPr>
            <p:spPr bwMode="auto">
              <a:xfrm flipH="1">
                <a:off x="4797403" y="3116490"/>
                <a:ext cx="23444" cy="1465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72" name="Freeform 455"/>
              <p:cNvSpPr>
                <a:spLocks noChangeArrowheads="1"/>
              </p:cNvSpPr>
              <p:nvPr/>
            </p:nvSpPr>
            <p:spPr bwMode="auto">
              <a:xfrm>
                <a:off x="4765168" y="2887964"/>
                <a:ext cx="221259" cy="272474"/>
              </a:xfrm>
              <a:custGeom>
                <a:avLst/>
                <a:gdLst>
                  <a:gd name="T0" fmla="*/ 194 w 665"/>
                  <a:gd name="T1" fmla="*/ 0 h 822"/>
                  <a:gd name="T2" fmla="*/ 0 w 665"/>
                  <a:gd name="T3" fmla="*/ 0 h 822"/>
                  <a:gd name="T4" fmla="*/ 0 w 665"/>
                  <a:gd name="T5" fmla="*/ 821 h 822"/>
                  <a:gd name="T6" fmla="*/ 664 w 665"/>
                  <a:gd name="T7" fmla="*/ 821 h 822"/>
                  <a:gd name="T8" fmla="*/ 664 w 665"/>
                  <a:gd name="T9" fmla="*/ 0 h 822"/>
                  <a:gd name="T10" fmla="*/ 462 w 665"/>
                  <a:gd name="T11" fmla="*/ 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5" h="822">
                    <a:moveTo>
                      <a:pt x="194" y="0"/>
                    </a:moveTo>
                    <a:lnTo>
                      <a:pt x="0" y="0"/>
                    </a:lnTo>
                    <a:lnTo>
                      <a:pt x="0" y="821"/>
                    </a:lnTo>
                    <a:lnTo>
                      <a:pt x="664" y="821"/>
                    </a:lnTo>
                    <a:lnTo>
                      <a:pt x="664" y="0"/>
                    </a:lnTo>
                    <a:lnTo>
                      <a:pt x="462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45720" tIns="22860" rIns="45720" bIns="22860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73" name="Freeform 456"/>
              <p:cNvSpPr>
                <a:spLocks noChangeArrowheads="1"/>
              </p:cNvSpPr>
              <p:nvPr/>
            </p:nvSpPr>
            <p:spPr bwMode="auto">
              <a:xfrm>
                <a:off x="4823779" y="2849875"/>
                <a:ext cx="99640" cy="62991"/>
              </a:xfrm>
              <a:custGeom>
                <a:avLst/>
                <a:gdLst>
                  <a:gd name="T0" fmla="*/ 209 w 299"/>
                  <a:gd name="T1" fmla="*/ 67 h 188"/>
                  <a:gd name="T2" fmla="*/ 209 w 299"/>
                  <a:gd name="T3" fmla="*/ 0 h 188"/>
                  <a:gd name="T4" fmla="*/ 89 w 299"/>
                  <a:gd name="T5" fmla="*/ 0 h 188"/>
                  <a:gd name="T6" fmla="*/ 89 w 299"/>
                  <a:gd name="T7" fmla="*/ 67 h 188"/>
                  <a:gd name="T8" fmla="*/ 30 w 299"/>
                  <a:gd name="T9" fmla="*/ 67 h 188"/>
                  <a:gd name="T10" fmla="*/ 0 w 299"/>
                  <a:gd name="T11" fmla="*/ 187 h 188"/>
                  <a:gd name="T12" fmla="*/ 298 w 299"/>
                  <a:gd name="T13" fmla="*/ 187 h 188"/>
                  <a:gd name="T14" fmla="*/ 268 w 299"/>
                  <a:gd name="T15" fmla="*/ 67 h 188"/>
                  <a:gd name="T16" fmla="*/ 209 w 299"/>
                  <a:gd name="T17" fmla="*/ 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188">
                    <a:moveTo>
                      <a:pt x="209" y="67"/>
                    </a:moveTo>
                    <a:lnTo>
                      <a:pt x="209" y="0"/>
                    </a:lnTo>
                    <a:lnTo>
                      <a:pt x="89" y="0"/>
                    </a:lnTo>
                    <a:lnTo>
                      <a:pt x="89" y="67"/>
                    </a:lnTo>
                    <a:lnTo>
                      <a:pt x="30" y="67"/>
                    </a:lnTo>
                    <a:lnTo>
                      <a:pt x="0" y="187"/>
                    </a:lnTo>
                    <a:lnTo>
                      <a:pt x="298" y="187"/>
                    </a:lnTo>
                    <a:lnTo>
                      <a:pt x="268" y="67"/>
                    </a:lnTo>
                    <a:lnTo>
                      <a:pt x="209" y="67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bevel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45720" tIns="22860" rIns="45720" bIns="22860" anchor="ctr"/>
              <a:lstStyle/>
              <a:p>
                <a:endParaRPr lang="es-CO" sz="1300" dirty="0">
                  <a:latin typeface="+mj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47124" y="3006380"/>
            <a:ext cx="444143" cy="401281"/>
            <a:chOff x="322383" y="3040486"/>
            <a:chExt cx="444143" cy="401281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22383" y="3040486"/>
              <a:ext cx="444143" cy="40128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300" dirty="0">
                <a:latin typeface="+mj-lt"/>
              </a:endParaRPr>
            </a:p>
          </p:txBody>
        </p:sp>
        <p:sp>
          <p:nvSpPr>
            <p:cNvPr id="76" name="Freeform 638"/>
            <p:cNvSpPr>
              <a:spLocks noChangeAspect="1" noChangeArrowheads="1"/>
            </p:cNvSpPr>
            <p:nvPr/>
          </p:nvSpPr>
          <p:spPr bwMode="auto">
            <a:xfrm>
              <a:off x="444038" y="3138811"/>
              <a:ext cx="206330" cy="211464"/>
            </a:xfrm>
            <a:custGeom>
              <a:avLst/>
              <a:gdLst>
                <a:gd name="T0" fmla="*/ 463 w 934"/>
                <a:gd name="T1" fmla="*/ 0 h 934"/>
                <a:gd name="T2" fmla="*/ 373 w 934"/>
                <a:gd name="T3" fmla="*/ 0 h 934"/>
                <a:gd name="T4" fmla="*/ 373 w 934"/>
                <a:gd name="T5" fmla="*/ 134 h 934"/>
                <a:gd name="T6" fmla="*/ 284 w 934"/>
                <a:gd name="T7" fmla="*/ 164 h 934"/>
                <a:gd name="T8" fmla="*/ 194 w 934"/>
                <a:gd name="T9" fmla="*/ 74 h 934"/>
                <a:gd name="T10" fmla="*/ 75 w 934"/>
                <a:gd name="T11" fmla="*/ 194 h 934"/>
                <a:gd name="T12" fmla="*/ 164 w 934"/>
                <a:gd name="T13" fmla="*/ 283 h 934"/>
                <a:gd name="T14" fmla="*/ 134 w 934"/>
                <a:gd name="T15" fmla="*/ 373 h 934"/>
                <a:gd name="T16" fmla="*/ 0 w 934"/>
                <a:gd name="T17" fmla="*/ 373 h 934"/>
                <a:gd name="T18" fmla="*/ 0 w 934"/>
                <a:gd name="T19" fmla="*/ 552 h 934"/>
                <a:gd name="T20" fmla="*/ 134 w 934"/>
                <a:gd name="T21" fmla="*/ 552 h 934"/>
                <a:gd name="T22" fmla="*/ 164 w 934"/>
                <a:gd name="T23" fmla="*/ 649 h 934"/>
                <a:gd name="T24" fmla="*/ 75 w 934"/>
                <a:gd name="T25" fmla="*/ 739 h 934"/>
                <a:gd name="T26" fmla="*/ 194 w 934"/>
                <a:gd name="T27" fmla="*/ 858 h 934"/>
                <a:gd name="T28" fmla="*/ 284 w 934"/>
                <a:gd name="T29" fmla="*/ 769 h 934"/>
                <a:gd name="T30" fmla="*/ 373 w 934"/>
                <a:gd name="T31" fmla="*/ 798 h 934"/>
                <a:gd name="T32" fmla="*/ 373 w 934"/>
                <a:gd name="T33" fmla="*/ 933 h 934"/>
                <a:gd name="T34" fmla="*/ 463 w 934"/>
                <a:gd name="T35" fmla="*/ 933 h 934"/>
                <a:gd name="T36" fmla="*/ 552 w 934"/>
                <a:gd name="T37" fmla="*/ 933 h 934"/>
                <a:gd name="T38" fmla="*/ 552 w 934"/>
                <a:gd name="T39" fmla="*/ 798 h 934"/>
                <a:gd name="T40" fmla="*/ 642 w 934"/>
                <a:gd name="T41" fmla="*/ 769 h 934"/>
                <a:gd name="T42" fmla="*/ 731 w 934"/>
                <a:gd name="T43" fmla="*/ 858 h 934"/>
                <a:gd name="T44" fmla="*/ 858 w 934"/>
                <a:gd name="T45" fmla="*/ 739 h 934"/>
                <a:gd name="T46" fmla="*/ 769 w 934"/>
                <a:gd name="T47" fmla="*/ 649 h 934"/>
                <a:gd name="T48" fmla="*/ 799 w 934"/>
                <a:gd name="T49" fmla="*/ 552 h 934"/>
                <a:gd name="T50" fmla="*/ 933 w 934"/>
                <a:gd name="T51" fmla="*/ 552 h 934"/>
                <a:gd name="T52" fmla="*/ 933 w 934"/>
                <a:gd name="T53" fmla="*/ 373 h 934"/>
                <a:gd name="T54" fmla="*/ 799 w 934"/>
                <a:gd name="T55" fmla="*/ 373 h 934"/>
                <a:gd name="T56" fmla="*/ 769 w 934"/>
                <a:gd name="T57" fmla="*/ 283 h 934"/>
                <a:gd name="T58" fmla="*/ 858 w 934"/>
                <a:gd name="T59" fmla="*/ 194 h 934"/>
                <a:gd name="T60" fmla="*/ 731 w 934"/>
                <a:gd name="T61" fmla="*/ 74 h 934"/>
                <a:gd name="T62" fmla="*/ 642 w 934"/>
                <a:gd name="T63" fmla="*/ 164 h 934"/>
                <a:gd name="T64" fmla="*/ 552 w 934"/>
                <a:gd name="T65" fmla="*/ 134 h 934"/>
                <a:gd name="T66" fmla="*/ 552 w 934"/>
                <a:gd name="T67" fmla="*/ 0 h 934"/>
                <a:gd name="T68" fmla="*/ 463 w 934"/>
                <a:gd name="T69" fmla="*/ 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4" h="934">
                  <a:moveTo>
                    <a:pt x="463" y="0"/>
                  </a:moveTo>
                  <a:lnTo>
                    <a:pt x="373" y="0"/>
                  </a:lnTo>
                  <a:lnTo>
                    <a:pt x="373" y="134"/>
                  </a:lnTo>
                  <a:lnTo>
                    <a:pt x="284" y="164"/>
                  </a:lnTo>
                  <a:lnTo>
                    <a:pt x="194" y="74"/>
                  </a:lnTo>
                  <a:lnTo>
                    <a:pt x="75" y="194"/>
                  </a:lnTo>
                  <a:lnTo>
                    <a:pt x="164" y="283"/>
                  </a:lnTo>
                  <a:lnTo>
                    <a:pt x="134" y="373"/>
                  </a:lnTo>
                  <a:lnTo>
                    <a:pt x="0" y="373"/>
                  </a:lnTo>
                  <a:lnTo>
                    <a:pt x="0" y="552"/>
                  </a:lnTo>
                  <a:lnTo>
                    <a:pt x="134" y="552"/>
                  </a:lnTo>
                  <a:lnTo>
                    <a:pt x="164" y="649"/>
                  </a:lnTo>
                  <a:lnTo>
                    <a:pt x="75" y="739"/>
                  </a:lnTo>
                  <a:lnTo>
                    <a:pt x="194" y="858"/>
                  </a:lnTo>
                  <a:lnTo>
                    <a:pt x="284" y="769"/>
                  </a:lnTo>
                  <a:lnTo>
                    <a:pt x="373" y="798"/>
                  </a:lnTo>
                  <a:lnTo>
                    <a:pt x="373" y="933"/>
                  </a:lnTo>
                  <a:lnTo>
                    <a:pt x="463" y="933"/>
                  </a:lnTo>
                  <a:lnTo>
                    <a:pt x="552" y="933"/>
                  </a:lnTo>
                  <a:lnTo>
                    <a:pt x="552" y="798"/>
                  </a:lnTo>
                  <a:lnTo>
                    <a:pt x="642" y="769"/>
                  </a:lnTo>
                  <a:lnTo>
                    <a:pt x="731" y="858"/>
                  </a:lnTo>
                  <a:lnTo>
                    <a:pt x="858" y="739"/>
                  </a:lnTo>
                  <a:lnTo>
                    <a:pt x="769" y="649"/>
                  </a:lnTo>
                  <a:lnTo>
                    <a:pt x="799" y="552"/>
                  </a:lnTo>
                  <a:lnTo>
                    <a:pt x="933" y="552"/>
                  </a:lnTo>
                  <a:lnTo>
                    <a:pt x="933" y="373"/>
                  </a:lnTo>
                  <a:lnTo>
                    <a:pt x="799" y="373"/>
                  </a:lnTo>
                  <a:lnTo>
                    <a:pt x="769" y="283"/>
                  </a:lnTo>
                  <a:lnTo>
                    <a:pt x="858" y="194"/>
                  </a:lnTo>
                  <a:lnTo>
                    <a:pt x="731" y="74"/>
                  </a:lnTo>
                  <a:lnTo>
                    <a:pt x="642" y="164"/>
                  </a:lnTo>
                  <a:lnTo>
                    <a:pt x="552" y="134"/>
                  </a:lnTo>
                  <a:lnTo>
                    <a:pt x="552" y="0"/>
                  </a:lnTo>
                  <a:lnTo>
                    <a:pt x="463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bevel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20" tIns="22860" rIns="45720" bIns="22860" anchor="ctr"/>
            <a:lstStyle/>
            <a:p>
              <a:endParaRPr lang="es-CO" sz="1300" dirty="0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7124" y="2365945"/>
            <a:ext cx="444143" cy="401281"/>
            <a:chOff x="321084" y="2308633"/>
            <a:chExt cx="444143" cy="401281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21084" y="2308633"/>
              <a:ext cx="444143" cy="40128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300" dirty="0">
                <a:latin typeface="+mj-lt"/>
              </a:endParaRPr>
            </a:p>
          </p:txBody>
        </p:sp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>
              <a:off x="455151" y="2401656"/>
              <a:ext cx="186567" cy="209689"/>
              <a:chOff x="15759151" y="8302288"/>
              <a:chExt cx="521508" cy="635771"/>
            </a:xfrm>
          </p:grpSpPr>
          <p:sp>
            <p:nvSpPr>
              <p:cNvPr id="80" name="Line 217"/>
              <p:cNvSpPr>
                <a:spLocks noChangeShapeType="1"/>
              </p:cNvSpPr>
              <p:nvPr/>
            </p:nvSpPr>
            <p:spPr bwMode="auto">
              <a:xfrm>
                <a:off x="15817747" y="8489798"/>
                <a:ext cx="2931" cy="445332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87" name="Line 218"/>
              <p:cNvSpPr>
                <a:spLocks noChangeShapeType="1"/>
              </p:cNvSpPr>
              <p:nvPr/>
            </p:nvSpPr>
            <p:spPr bwMode="auto">
              <a:xfrm>
                <a:off x="16219134" y="8302290"/>
                <a:ext cx="2929" cy="445332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88" name="Line 219"/>
              <p:cNvSpPr>
                <a:spLocks noChangeShapeType="1"/>
              </p:cNvSpPr>
              <p:nvPr/>
            </p:nvSpPr>
            <p:spPr bwMode="auto">
              <a:xfrm>
                <a:off x="16016975" y="8680235"/>
                <a:ext cx="2931" cy="257824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89" name="Line 220"/>
              <p:cNvSpPr>
                <a:spLocks noChangeShapeType="1"/>
              </p:cNvSpPr>
              <p:nvPr/>
            </p:nvSpPr>
            <p:spPr bwMode="auto">
              <a:xfrm>
                <a:off x="16016975" y="8302290"/>
                <a:ext cx="2931" cy="257824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90" name="Freeform 221"/>
              <p:cNvSpPr>
                <a:spLocks noChangeArrowheads="1"/>
              </p:cNvSpPr>
              <p:nvPr/>
            </p:nvSpPr>
            <p:spPr bwMode="auto">
              <a:xfrm>
                <a:off x="15759151" y="8372607"/>
                <a:ext cx="120124" cy="120122"/>
              </a:xfrm>
              <a:custGeom>
                <a:avLst/>
                <a:gdLst>
                  <a:gd name="T0" fmla="*/ 179 w 180"/>
                  <a:gd name="T1" fmla="*/ 90 h 180"/>
                  <a:gd name="T2" fmla="*/ 179 w 180"/>
                  <a:gd name="T3" fmla="*/ 90 h 180"/>
                  <a:gd name="T4" fmla="*/ 89 w 180"/>
                  <a:gd name="T5" fmla="*/ 179 h 180"/>
                  <a:gd name="T6" fmla="*/ 0 w 180"/>
                  <a:gd name="T7" fmla="*/ 90 h 180"/>
                  <a:gd name="T8" fmla="*/ 89 w 180"/>
                  <a:gd name="T9" fmla="*/ 0 h 180"/>
                  <a:gd name="T10" fmla="*/ 179 w 180"/>
                  <a:gd name="T11" fmla="*/ 9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80">
                    <a:moveTo>
                      <a:pt x="179" y="90"/>
                    </a:moveTo>
                    <a:lnTo>
                      <a:pt x="179" y="90"/>
                    </a:lnTo>
                    <a:cubicBezTo>
                      <a:pt x="179" y="134"/>
                      <a:pt x="142" y="179"/>
                      <a:pt x="89" y="179"/>
                    </a:cubicBezTo>
                    <a:cubicBezTo>
                      <a:pt x="37" y="179"/>
                      <a:pt x="0" y="134"/>
                      <a:pt x="0" y="90"/>
                    </a:cubicBezTo>
                    <a:cubicBezTo>
                      <a:pt x="0" y="37"/>
                      <a:pt x="37" y="0"/>
                      <a:pt x="89" y="0"/>
                    </a:cubicBezTo>
                    <a:cubicBezTo>
                      <a:pt x="142" y="0"/>
                      <a:pt x="179" y="37"/>
                      <a:pt x="179" y="9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91" name="Freeform 222"/>
              <p:cNvSpPr>
                <a:spLocks noChangeArrowheads="1"/>
              </p:cNvSpPr>
              <p:nvPr/>
            </p:nvSpPr>
            <p:spPr bwMode="auto">
              <a:xfrm>
                <a:off x="16154677" y="8747622"/>
                <a:ext cx="125982" cy="120122"/>
              </a:xfrm>
              <a:custGeom>
                <a:avLst/>
                <a:gdLst>
                  <a:gd name="T0" fmla="*/ 187 w 188"/>
                  <a:gd name="T1" fmla="*/ 89 h 180"/>
                  <a:gd name="T2" fmla="*/ 187 w 188"/>
                  <a:gd name="T3" fmla="*/ 89 h 180"/>
                  <a:gd name="T4" fmla="*/ 97 w 188"/>
                  <a:gd name="T5" fmla="*/ 179 h 180"/>
                  <a:gd name="T6" fmla="*/ 0 w 188"/>
                  <a:gd name="T7" fmla="*/ 89 h 180"/>
                  <a:gd name="T8" fmla="*/ 97 w 188"/>
                  <a:gd name="T9" fmla="*/ 0 h 180"/>
                  <a:gd name="T10" fmla="*/ 187 w 188"/>
                  <a:gd name="T11" fmla="*/ 8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180">
                    <a:moveTo>
                      <a:pt x="187" y="89"/>
                    </a:moveTo>
                    <a:lnTo>
                      <a:pt x="187" y="89"/>
                    </a:lnTo>
                    <a:cubicBezTo>
                      <a:pt x="187" y="141"/>
                      <a:pt x="142" y="179"/>
                      <a:pt x="97" y="179"/>
                    </a:cubicBezTo>
                    <a:cubicBezTo>
                      <a:pt x="45" y="179"/>
                      <a:pt x="0" y="141"/>
                      <a:pt x="0" y="89"/>
                    </a:cubicBezTo>
                    <a:cubicBezTo>
                      <a:pt x="0" y="37"/>
                      <a:pt x="45" y="0"/>
                      <a:pt x="97" y="0"/>
                    </a:cubicBezTo>
                    <a:cubicBezTo>
                      <a:pt x="142" y="0"/>
                      <a:pt x="187" y="37"/>
                      <a:pt x="187" y="89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92" name="Freeform 223"/>
              <p:cNvSpPr>
                <a:spLocks noChangeArrowheads="1"/>
              </p:cNvSpPr>
              <p:nvPr/>
            </p:nvSpPr>
            <p:spPr bwMode="auto">
              <a:xfrm>
                <a:off x="15955451" y="8560114"/>
                <a:ext cx="120122" cy="120122"/>
              </a:xfrm>
              <a:custGeom>
                <a:avLst/>
                <a:gdLst>
                  <a:gd name="T0" fmla="*/ 180 w 181"/>
                  <a:gd name="T1" fmla="*/ 89 h 180"/>
                  <a:gd name="T2" fmla="*/ 180 w 181"/>
                  <a:gd name="T3" fmla="*/ 89 h 180"/>
                  <a:gd name="T4" fmla="*/ 90 w 181"/>
                  <a:gd name="T5" fmla="*/ 179 h 180"/>
                  <a:gd name="T6" fmla="*/ 0 w 181"/>
                  <a:gd name="T7" fmla="*/ 89 h 180"/>
                  <a:gd name="T8" fmla="*/ 90 w 181"/>
                  <a:gd name="T9" fmla="*/ 0 h 180"/>
                  <a:gd name="T10" fmla="*/ 180 w 181"/>
                  <a:gd name="T11" fmla="*/ 8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80">
                    <a:moveTo>
                      <a:pt x="180" y="89"/>
                    </a:moveTo>
                    <a:lnTo>
                      <a:pt x="180" y="89"/>
                    </a:lnTo>
                    <a:cubicBezTo>
                      <a:pt x="180" y="142"/>
                      <a:pt x="142" y="179"/>
                      <a:pt x="90" y="179"/>
                    </a:cubicBezTo>
                    <a:cubicBezTo>
                      <a:pt x="45" y="179"/>
                      <a:pt x="0" y="142"/>
                      <a:pt x="0" y="89"/>
                    </a:cubicBezTo>
                    <a:cubicBezTo>
                      <a:pt x="0" y="37"/>
                      <a:pt x="45" y="0"/>
                      <a:pt x="90" y="0"/>
                    </a:cubicBezTo>
                    <a:cubicBezTo>
                      <a:pt x="142" y="0"/>
                      <a:pt x="180" y="37"/>
                      <a:pt x="180" y="89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93" name="Line 224"/>
              <p:cNvSpPr>
                <a:spLocks noChangeShapeType="1"/>
              </p:cNvSpPr>
              <p:nvPr/>
            </p:nvSpPr>
            <p:spPr bwMode="auto">
              <a:xfrm>
                <a:off x="15817747" y="8302288"/>
                <a:ext cx="2931" cy="70317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 sz="1300" dirty="0">
                  <a:latin typeface="+mj-lt"/>
                </a:endParaRPr>
              </a:p>
            </p:txBody>
          </p:sp>
          <p:sp>
            <p:nvSpPr>
              <p:cNvPr id="94" name="Line 225"/>
              <p:cNvSpPr>
                <a:spLocks noChangeShapeType="1"/>
              </p:cNvSpPr>
              <p:nvPr/>
            </p:nvSpPr>
            <p:spPr bwMode="auto">
              <a:xfrm>
                <a:off x="16219134" y="8867742"/>
                <a:ext cx="2929" cy="70317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 sz="1300" dirty="0">
                  <a:latin typeface="+mj-lt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47124" y="4346305"/>
            <a:ext cx="444143" cy="401281"/>
            <a:chOff x="321073" y="4442911"/>
            <a:chExt cx="444143" cy="401281"/>
          </a:xfrm>
        </p:grpSpPr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21073" y="4442911"/>
              <a:ext cx="444143" cy="40128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300" dirty="0">
                <a:latin typeface="+mj-lt"/>
              </a:endParaRPr>
            </a:p>
          </p:txBody>
        </p:sp>
        <p:sp>
          <p:nvSpPr>
            <p:cNvPr id="96" name="Shape 666"/>
            <p:cNvSpPr>
              <a:spLocks noChangeAspect="1"/>
            </p:cNvSpPr>
            <p:nvPr/>
          </p:nvSpPr>
          <p:spPr>
            <a:xfrm>
              <a:off x="392624" y="4519238"/>
              <a:ext cx="317379" cy="25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22860" tIns="22860" rIns="22860" bIns="22860" anchor="ctr"/>
            <a:lstStyle/>
            <a:p>
              <a:pPr defTabSz="228531">
                <a:defRPr sz="2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es-CO" sz="1300" dirty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7124" y="3639295"/>
            <a:ext cx="444143" cy="401281"/>
            <a:chOff x="323286" y="3740436"/>
            <a:chExt cx="444143" cy="401281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323286" y="3740436"/>
              <a:ext cx="444143" cy="4012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300" dirty="0">
                <a:latin typeface="+mj-lt"/>
              </a:endParaRPr>
            </a:p>
          </p:txBody>
        </p:sp>
        <p:sp>
          <p:nvSpPr>
            <p:cNvPr id="98" name="Shape 3619"/>
            <p:cNvSpPr>
              <a:spLocks noChangeAspect="1"/>
            </p:cNvSpPr>
            <p:nvPr/>
          </p:nvSpPr>
          <p:spPr>
            <a:xfrm>
              <a:off x="424185" y="3851519"/>
              <a:ext cx="244930" cy="17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lang="es-CO" sz="1300" baseline="-25000" dirty="0">
                <a:solidFill>
                  <a:prstClr val="black"/>
                </a:solidFill>
                <a:latin typeface="+mj-lt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420914" y="851789"/>
            <a:ext cx="8358963" cy="489228"/>
          </a:xfrm>
          <a:prstGeom prst="roundRect">
            <a:avLst>
              <a:gd name="adj" fmla="val 21312"/>
            </a:avLst>
          </a:prstGeom>
          <a:noFill/>
          <a:ln>
            <a:noFill/>
            <a:prstDash val="sysDot"/>
          </a:ln>
        </p:spPr>
        <p:txBody>
          <a:bodyPr wrap="square" lIns="180000" tIns="0" rIns="18000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s-CO" sz="1400" b="1" dirty="0" smtClean="0">
                <a:solidFill>
                  <a:schemeClr val="bg1"/>
                </a:solidFill>
              </a:rPr>
              <a:t>Global Risk Management en BNS continua a </a:t>
            </a:r>
            <a:r>
              <a:rPr lang="es-CO" sz="1400" b="1" dirty="0" smtClean="0">
                <a:solidFill>
                  <a:schemeClr val="bg1"/>
                </a:solidFill>
              </a:rPr>
              <a:t>mejorar la experiencia de nuestros clientes tomando mejor decisiones, mas rápidas y con mas información dado nuevas técnicas y fuentes de datos</a:t>
            </a:r>
            <a:endParaRPr lang="es-CO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17143" y="-2"/>
            <a:ext cx="4650156" cy="5143502"/>
            <a:chOff x="4752713" y="-2"/>
            <a:chExt cx="4614585" cy="5143502"/>
          </a:xfrm>
        </p:grpSpPr>
        <p:pic>
          <p:nvPicPr>
            <p:cNvPr id="58" name="Picture 8" descr="https://financialpostcom.files.wordpress.com/2018/12/scotiabank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3" t="12024" r="22644" b="5788"/>
            <a:stretch/>
          </p:blipFill>
          <p:spPr bwMode="auto">
            <a:xfrm>
              <a:off x="4752713" y="-1"/>
              <a:ext cx="4614585" cy="514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4752713" y="-2"/>
              <a:ext cx="4614584" cy="5143502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039" name="Picture 15" descr="C:\Users\WongM\AppData\Local\Microsoft\Windows\Temporary Internet Files\Content.IE5\474PAUI2\875px-Noun_Project_lightbulb_icon_1263005_cc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80" y="-329679"/>
            <a:ext cx="45719" cy="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21084" y="198337"/>
            <a:ext cx="4265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90" dirty="0" smtClean="0"/>
              <a:t>Modelo de Negocio - Auto</a:t>
            </a:r>
            <a:endParaRPr lang="es-CO" sz="2400" b="1" spc="9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22120" y="666438"/>
            <a:ext cx="2376264" cy="0"/>
          </a:xfrm>
          <a:prstGeom prst="line">
            <a:avLst/>
          </a:prstGeom>
          <a:ln w="57150"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6" name="Group 1035"/>
          <p:cNvGrpSpPr/>
          <p:nvPr/>
        </p:nvGrpSpPr>
        <p:grpSpPr>
          <a:xfrm>
            <a:off x="435431" y="1615491"/>
            <a:ext cx="3938007" cy="3388311"/>
            <a:chOff x="435431" y="1666291"/>
            <a:chExt cx="3938007" cy="3233388"/>
          </a:xfrm>
        </p:grpSpPr>
        <p:sp>
          <p:nvSpPr>
            <p:cNvPr id="17" name="Isosceles Triangle 16"/>
            <p:cNvSpPr/>
            <p:nvPr/>
          </p:nvSpPr>
          <p:spPr>
            <a:xfrm>
              <a:off x="435431" y="1666291"/>
              <a:ext cx="3938007" cy="31543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dirty="0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435431" y="1823958"/>
              <a:ext cx="3938007" cy="3075721"/>
            </a:xfrm>
            <a:prstGeom prst="triangle">
              <a:avLst/>
            </a:prstGeom>
            <a:solidFill>
              <a:schemeClr val="bg1">
                <a:lumMod val="8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210122" y="2187806"/>
            <a:ext cx="242753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900" dirty="0" smtClean="0"/>
          </a:p>
          <a:p>
            <a:pPr algn="ctr"/>
            <a:r>
              <a:rPr lang="es-CO" sz="1300" dirty="0" smtClean="0"/>
              <a:t>7 OEMs | 8 Marcas | 3 Exclusivos</a:t>
            </a:r>
          </a:p>
          <a:p>
            <a:pPr algn="ctr"/>
            <a:endParaRPr lang="es-CO" sz="2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1498478" y="2031515"/>
            <a:ext cx="1850822" cy="257966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FABRICANTES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0122" y="2997331"/>
            <a:ext cx="242753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900" dirty="0" smtClean="0"/>
          </a:p>
          <a:p>
            <a:pPr algn="ctr"/>
            <a:r>
              <a:rPr lang="es-CO" sz="1300" dirty="0" smtClean="0"/>
              <a:t>&gt;3500 Relaciones</a:t>
            </a:r>
          </a:p>
          <a:p>
            <a:pPr algn="ctr"/>
            <a:endParaRPr lang="es-CO" sz="200" dirty="0" smtClean="0"/>
          </a:p>
        </p:txBody>
      </p:sp>
      <p:sp>
        <p:nvSpPr>
          <p:cNvPr id="44" name="Rectangle 43"/>
          <p:cNvSpPr/>
          <p:nvPr/>
        </p:nvSpPr>
        <p:spPr>
          <a:xfrm>
            <a:off x="1498478" y="2841040"/>
            <a:ext cx="1850822" cy="257966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CONSECIONARIOS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10122" y="3858273"/>
            <a:ext cx="2427535" cy="38472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900" dirty="0" smtClean="0"/>
          </a:p>
          <a:p>
            <a:pPr algn="ctr"/>
            <a:r>
              <a:rPr lang="es-CO" sz="1300" dirty="0" smtClean="0"/>
              <a:t>&gt;1,500,000 Clientes</a:t>
            </a:r>
          </a:p>
          <a:p>
            <a:pPr algn="ctr"/>
            <a:endParaRPr lang="es-CO" sz="300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1498478" y="3701983"/>
            <a:ext cx="1850822" cy="257966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CLIENTES</a:t>
            </a:r>
            <a:endParaRPr lang="es-CO" sz="1400" b="1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53141" y="4479472"/>
            <a:ext cx="3585029" cy="355915"/>
            <a:chOff x="5933995" y="0"/>
            <a:chExt cx="2364295" cy="699461"/>
          </a:xfrm>
        </p:grpSpPr>
        <p:sp>
          <p:nvSpPr>
            <p:cNvPr id="51" name="Rounded Rectangle 50"/>
            <p:cNvSpPr/>
            <p:nvPr/>
          </p:nvSpPr>
          <p:spPr>
            <a:xfrm>
              <a:off x="5933995" y="0"/>
              <a:ext cx="2364295" cy="606037"/>
            </a:xfrm>
            <a:prstGeom prst="roundRect">
              <a:avLst>
                <a:gd name="adj" fmla="val 10000"/>
              </a:avLst>
            </a:prstGeom>
            <a:solidFill>
              <a:srgbClr val="91969B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5933995" y="4"/>
              <a:ext cx="2364295" cy="6994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Mas de 350,000 Clientes Personales Nuevos Anuales</a:t>
              </a:r>
              <a:endParaRPr lang="es-CO" sz="12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395576" y="830999"/>
            <a:ext cx="4190938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Distribución nacionales con centros de adjudicación regionales en: </a:t>
            </a:r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Ontario, Quebec y British Colombia</a:t>
            </a:r>
            <a:endParaRPr lang="es-CO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31" name="Chart 1030"/>
          <p:cNvGraphicFramePr/>
          <p:nvPr>
            <p:extLst>
              <p:ext uri="{D42A27DB-BD31-4B8C-83A1-F6EECF244321}">
                <p14:modId xmlns:p14="http://schemas.microsoft.com/office/powerpoint/2010/main" val="2717365039"/>
              </p:ext>
            </p:extLst>
          </p:nvPr>
        </p:nvGraphicFramePr>
        <p:xfrm>
          <a:off x="6533502" y="1788366"/>
          <a:ext cx="1055917" cy="95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4" name="Chart 73"/>
          <p:cNvGraphicFramePr/>
          <p:nvPr>
            <p:extLst>
              <p:ext uri="{D42A27DB-BD31-4B8C-83A1-F6EECF244321}">
                <p14:modId xmlns:p14="http://schemas.microsoft.com/office/powerpoint/2010/main" val="170544240"/>
              </p:ext>
            </p:extLst>
          </p:nvPr>
        </p:nvGraphicFramePr>
        <p:xfrm>
          <a:off x="6533502" y="2696648"/>
          <a:ext cx="1055917" cy="95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9" name="Chart 78"/>
          <p:cNvGraphicFramePr/>
          <p:nvPr>
            <p:extLst>
              <p:ext uri="{D42A27DB-BD31-4B8C-83A1-F6EECF244321}">
                <p14:modId xmlns:p14="http://schemas.microsoft.com/office/powerpoint/2010/main" val="18891078"/>
              </p:ext>
            </p:extLst>
          </p:nvPr>
        </p:nvGraphicFramePr>
        <p:xfrm>
          <a:off x="6533502" y="3643868"/>
          <a:ext cx="1055917" cy="95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33" name="Rectangle 1032"/>
          <p:cNvSpPr/>
          <p:nvPr/>
        </p:nvSpPr>
        <p:spPr>
          <a:xfrm>
            <a:off x="6505273" y="1014332"/>
            <a:ext cx="2005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Scotiabank es la opción </a:t>
            </a:r>
          </a:p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en Canada para financiar automotrices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451369" y="2088128"/>
            <a:ext cx="1480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38% Participación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451369" y="2982206"/>
            <a:ext cx="1480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31% Participación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451369" y="3934649"/>
            <a:ext cx="1480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31% Participación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559340" y="2114413"/>
            <a:ext cx="1066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Prime Retail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636059" y="3008491"/>
            <a:ext cx="9130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Comercial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160732" y="3960934"/>
            <a:ext cx="1425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Non-Prime Retail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5965204" y="966756"/>
            <a:ext cx="911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baseline="30000" dirty="0" smtClean="0">
                <a:solidFill>
                  <a:srgbClr val="FF3333"/>
                </a:solidFill>
              </a:rPr>
              <a:t>#</a:t>
            </a:r>
            <a:r>
              <a:rPr lang="es-CO" sz="4400" b="1" dirty="0" smtClean="0">
                <a:solidFill>
                  <a:srgbClr val="FF3333"/>
                </a:solidFill>
              </a:rPr>
              <a:t>1</a:t>
            </a:r>
            <a:endParaRPr lang="es-CO" sz="4400" b="1" dirty="0">
              <a:solidFill>
                <a:srgbClr val="FF3333"/>
              </a:solidFill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5737369" y="491251"/>
            <a:ext cx="262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solidFill>
                  <a:schemeClr val="bg1"/>
                </a:solidFill>
              </a:rPr>
              <a:t>Participación de Mercado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4178740" y="1300063"/>
            <a:ext cx="906241" cy="906005"/>
          </a:xfrm>
          <a:prstGeom prst="ellipse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CO" sz="1200" dirty="0"/>
          </a:p>
        </p:txBody>
      </p:sp>
      <p:sp>
        <p:nvSpPr>
          <p:cNvPr id="38" name="Oval 37"/>
          <p:cNvSpPr/>
          <p:nvPr/>
        </p:nvSpPr>
        <p:spPr>
          <a:xfrm>
            <a:off x="5079526" y="1808397"/>
            <a:ext cx="906241" cy="9060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7145" rtlCol="0" anchor="ctr"/>
          <a:lstStyle/>
          <a:p>
            <a:pPr algn="ctr"/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30438" y="2825066"/>
            <a:ext cx="906241" cy="9060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633616" y="3571024"/>
            <a:ext cx="906241" cy="9060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72030" y="3598095"/>
            <a:ext cx="906241" cy="9060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032373" y="2810027"/>
            <a:ext cx="906241" cy="9060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250189" y="1799374"/>
            <a:ext cx="906241" cy="90600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64247" y="2280950"/>
            <a:ext cx="1398792" cy="13264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b="1" dirty="0" smtClean="0">
                <a:latin typeface="Arial" pitchFamily="34" charset="0"/>
                <a:cs typeface="Arial" pitchFamily="34" charset="0"/>
              </a:rPr>
              <a:t>Mercado Objetivo</a:t>
            </a:r>
            <a:endParaRPr lang="es-CO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058764" y="2005422"/>
            <a:ext cx="2629585" cy="1191"/>
          </a:xfrm>
          <a:prstGeom prst="line">
            <a:avLst/>
          </a:prstGeom>
          <a:ln w="31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58918" y="3157736"/>
            <a:ext cx="2229431" cy="1191"/>
          </a:xfrm>
          <a:prstGeom prst="line">
            <a:avLst/>
          </a:prstGeom>
          <a:ln w="31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03037" y="4180935"/>
            <a:ext cx="3085312" cy="0"/>
          </a:xfrm>
          <a:prstGeom prst="line">
            <a:avLst/>
          </a:prstGeom>
          <a:ln w="31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71019" y="4130137"/>
            <a:ext cx="3103446" cy="1"/>
          </a:xfrm>
          <a:prstGeom prst="line">
            <a:avLst/>
          </a:prstGeom>
          <a:ln w="31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471020" y="1349933"/>
            <a:ext cx="3772883" cy="1191"/>
          </a:xfrm>
          <a:prstGeom prst="line">
            <a:avLst/>
          </a:prstGeom>
          <a:ln w="31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471019" y="2296711"/>
            <a:ext cx="2676310" cy="1191"/>
          </a:xfrm>
          <a:prstGeom prst="line">
            <a:avLst/>
          </a:prstGeom>
          <a:ln w="31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71019" y="3137360"/>
            <a:ext cx="2479314" cy="0"/>
          </a:xfrm>
          <a:prstGeom prst="line">
            <a:avLst/>
          </a:prstGeom>
          <a:ln w="317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71019" y="1332805"/>
            <a:ext cx="3607648" cy="357790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Scores de buro bajas, bancarrota previa</a:t>
            </a:r>
          </a:p>
          <a:p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Score de buro alto, menor utilización de crédito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1019" y="2296697"/>
            <a:ext cx="2458090" cy="357790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80% Vehículos Usados</a:t>
            </a:r>
          </a:p>
          <a:p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65% Vehículos Nuevos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1019" y="3142506"/>
            <a:ext cx="2639481" cy="519373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Vehículo se selecciona según capacidad del cliente</a:t>
            </a:r>
          </a:p>
          <a:p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Cliente selecciona vehículo y recibe aprobación</a:t>
            </a:r>
            <a:endParaRPr lang="es-CO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1019" y="4149283"/>
            <a:ext cx="3086907" cy="357790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Principalmente concesionarios independientes</a:t>
            </a:r>
          </a:p>
          <a:p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Principalmente concesionarios franquicias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30183" y="2041745"/>
            <a:ext cx="2658166" cy="357790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r"/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2 centros de adjudicación en BC &amp; QC</a:t>
            </a:r>
          </a:p>
          <a:p>
            <a:pPr algn="r"/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2 centros de adjudicación en ON &amp; QC 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02857" y="3213159"/>
            <a:ext cx="2185492" cy="680956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r"/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Adjudicación Manual, Mayor tiempo de aprobación</a:t>
            </a:r>
          </a:p>
          <a:p>
            <a:pPr algn="r"/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Automatizado, Menor tiempo de aprobación</a:t>
            </a:r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31208" y="4188769"/>
            <a:ext cx="2757141" cy="100412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r"/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5 clasificaciones de riesgo con tasas entre 7.9% </a:t>
            </a:r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y</a:t>
            </a:r>
            <a:r>
              <a:rPr lang="es-CO" sz="1050" dirty="0" smtClean="0">
                <a:solidFill>
                  <a:schemeClr val="accent2"/>
                </a:solidFill>
                <a:latin typeface="+mj-lt"/>
                <a:cs typeface="Arial" pitchFamily="34" charset="0"/>
              </a:rPr>
              <a:t> 29.9%</a:t>
            </a:r>
          </a:p>
          <a:p>
            <a:pPr algn="r"/>
            <a:r>
              <a:rPr lang="es-CO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5 clasificaciones de riesgo con tasas entre 0% y 9%</a:t>
            </a:r>
          </a:p>
          <a:p>
            <a:pPr algn="r"/>
            <a:endParaRPr lang="es-CO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  <a:p>
            <a:pPr algn="r"/>
            <a:endParaRPr lang="es-CO" sz="10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43696" y="1499000"/>
            <a:ext cx="367954" cy="425247"/>
            <a:chOff x="7923212" y="132844"/>
            <a:chExt cx="685800" cy="792790"/>
          </a:xfrm>
        </p:grpSpPr>
        <p:sp>
          <p:nvSpPr>
            <p:cNvPr id="26" name="Freeform 118"/>
            <p:cNvSpPr>
              <a:spLocks/>
            </p:cNvSpPr>
            <p:nvPr/>
          </p:nvSpPr>
          <p:spPr bwMode="auto">
            <a:xfrm>
              <a:off x="8089045" y="539403"/>
              <a:ext cx="519967" cy="386231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62" y="107"/>
                </a:cxn>
                <a:cxn ang="0">
                  <a:pos x="317" y="0"/>
                </a:cxn>
                <a:cxn ang="0">
                  <a:pos x="317" y="112"/>
                </a:cxn>
                <a:cxn ang="0">
                  <a:pos x="486" y="0"/>
                </a:cxn>
                <a:cxn ang="0">
                  <a:pos x="486" y="361"/>
                </a:cxn>
                <a:cxn ang="0">
                  <a:pos x="414" y="361"/>
                </a:cxn>
                <a:cxn ang="0">
                  <a:pos x="414" y="282"/>
                </a:cxn>
                <a:cxn ang="0">
                  <a:pos x="370" y="282"/>
                </a:cxn>
                <a:cxn ang="0">
                  <a:pos x="370" y="361"/>
                </a:cxn>
                <a:cxn ang="0">
                  <a:pos x="0" y="361"/>
                </a:cxn>
                <a:cxn ang="0">
                  <a:pos x="0" y="112"/>
                </a:cxn>
                <a:cxn ang="0">
                  <a:pos x="162" y="0"/>
                </a:cxn>
              </a:cxnLst>
              <a:rect l="0" t="0" r="r" b="b"/>
              <a:pathLst>
                <a:path w="486" h="361">
                  <a:moveTo>
                    <a:pt x="162" y="0"/>
                  </a:moveTo>
                  <a:lnTo>
                    <a:pt x="162" y="107"/>
                  </a:lnTo>
                  <a:lnTo>
                    <a:pt x="317" y="0"/>
                  </a:lnTo>
                  <a:lnTo>
                    <a:pt x="317" y="112"/>
                  </a:lnTo>
                  <a:lnTo>
                    <a:pt x="486" y="0"/>
                  </a:lnTo>
                  <a:lnTo>
                    <a:pt x="486" y="361"/>
                  </a:lnTo>
                  <a:lnTo>
                    <a:pt x="414" y="361"/>
                  </a:lnTo>
                  <a:lnTo>
                    <a:pt x="414" y="282"/>
                  </a:lnTo>
                  <a:lnTo>
                    <a:pt x="370" y="282"/>
                  </a:lnTo>
                  <a:lnTo>
                    <a:pt x="370" y="361"/>
                  </a:lnTo>
                  <a:lnTo>
                    <a:pt x="0" y="361"/>
                  </a:lnTo>
                  <a:lnTo>
                    <a:pt x="0" y="11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27" name="Freeform 119"/>
            <p:cNvSpPr>
              <a:spLocks/>
            </p:cNvSpPr>
            <p:nvPr/>
          </p:nvSpPr>
          <p:spPr bwMode="auto">
            <a:xfrm>
              <a:off x="7923212" y="333984"/>
              <a:ext cx="159414" cy="59165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49" y="0"/>
                </a:cxn>
                <a:cxn ang="0">
                  <a:pos x="141" y="553"/>
                </a:cxn>
                <a:cxn ang="0">
                  <a:pos x="0" y="553"/>
                </a:cxn>
                <a:cxn ang="0">
                  <a:pos x="75" y="0"/>
                </a:cxn>
              </a:cxnLst>
              <a:rect l="0" t="0" r="r" b="b"/>
              <a:pathLst>
                <a:path w="149" h="553">
                  <a:moveTo>
                    <a:pt x="75" y="0"/>
                  </a:moveTo>
                  <a:lnTo>
                    <a:pt x="149" y="0"/>
                  </a:lnTo>
                  <a:lnTo>
                    <a:pt x="141" y="553"/>
                  </a:lnTo>
                  <a:lnTo>
                    <a:pt x="0" y="55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31" name="Freeform 123"/>
            <p:cNvSpPr>
              <a:spLocks/>
            </p:cNvSpPr>
            <p:nvPr/>
          </p:nvSpPr>
          <p:spPr bwMode="auto">
            <a:xfrm>
              <a:off x="8025922" y="132844"/>
              <a:ext cx="284591" cy="176532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42" y="6"/>
                </a:cxn>
                <a:cxn ang="0">
                  <a:pos x="260" y="19"/>
                </a:cxn>
                <a:cxn ang="0">
                  <a:pos x="266" y="30"/>
                </a:cxn>
                <a:cxn ang="0">
                  <a:pos x="265" y="41"/>
                </a:cxn>
                <a:cxn ang="0">
                  <a:pos x="258" y="53"/>
                </a:cxn>
                <a:cxn ang="0">
                  <a:pos x="247" y="66"/>
                </a:cxn>
                <a:cxn ang="0">
                  <a:pos x="231" y="75"/>
                </a:cxn>
                <a:cxn ang="0">
                  <a:pos x="207" y="84"/>
                </a:cxn>
                <a:cxn ang="0">
                  <a:pos x="191" y="93"/>
                </a:cxn>
                <a:cxn ang="0">
                  <a:pos x="184" y="98"/>
                </a:cxn>
                <a:cxn ang="0">
                  <a:pos x="181" y="102"/>
                </a:cxn>
                <a:cxn ang="0">
                  <a:pos x="180" y="109"/>
                </a:cxn>
                <a:cxn ang="0">
                  <a:pos x="176" y="124"/>
                </a:cxn>
                <a:cxn ang="0">
                  <a:pos x="170" y="134"/>
                </a:cxn>
                <a:cxn ang="0">
                  <a:pos x="158" y="138"/>
                </a:cxn>
                <a:cxn ang="0">
                  <a:pos x="137" y="139"/>
                </a:cxn>
                <a:cxn ang="0">
                  <a:pos x="125" y="143"/>
                </a:cxn>
                <a:cxn ang="0">
                  <a:pos x="115" y="149"/>
                </a:cxn>
                <a:cxn ang="0">
                  <a:pos x="105" y="157"/>
                </a:cxn>
                <a:cxn ang="0">
                  <a:pos x="95" y="163"/>
                </a:cxn>
                <a:cxn ang="0">
                  <a:pos x="84" y="165"/>
                </a:cxn>
                <a:cxn ang="0">
                  <a:pos x="70" y="161"/>
                </a:cxn>
                <a:cxn ang="0">
                  <a:pos x="53" y="148"/>
                </a:cxn>
                <a:cxn ang="0">
                  <a:pos x="46" y="148"/>
                </a:cxn>
                <a:cxn ang="0">
                  <a:pos x="30" y="148"/>
                </a:cxn>
                <a:cxn ang="0">
                  <a:pos x="13" y="143"/>
                </a:cxn>
                <a:cxn ang="0">
                  <a:pos x="4" y="137"/>
                </a:cxn>
                <a:cxn ang="0">
                  <a:pos x="0" y="127"/>
                </a:cxn>
                <a:cxn ang="0">
                  <a:pos x="3" y="113"/>
                </a:cxn>
                <a:cxn ang="0">
                  <a:pos x="8" y="96"/>
                </a:cxn>
                <a:cxn ang="0">
                  <a:pos x="9" y="85"/>
                </a:cxn>
                <a:cxn ang="0">
                  <a:pos x="13" y="72"/>
                </a:cxn>
                <a:cxn ang="0">
                  <a:pos x="20" y="60"/>
                </a:cxn>
                <a:cxn ang="0">
                  <a:pos x="31" y="53"/>
                </a:cxn>
                <a:cxn ang="0">
                  <a:pos x="40" y="51"/>
                </a:cxn>
                <a:cxn ang="0">
                  <a:pos x="42" y="45"/>
                </a:cxn>
                <a:cxn ang="0">
                  <a:pos x="47" y="36"/>
                </a:cxn>
                <a:cxn ang="0">
                  <a:pos x="54" y="28"/>
                </a:cxn>
                <a:cxn ang="0">
                  <a:pos x="64" y="24"/>
                </a:cxn>
                <a:cxn ang="0">
                  <a:pos x="78" y="27"/>
                </a:cxn>
                <a:cxn ang="0">
                  <a:pos x="87" y="31"/>
                </a:cxn>
                <a:cxn ang="0">
                  <a:pos x="92" y="25"/>
                </a:cxn>
                <a:cxn ang="0">
                  <a:pos x="102" y="15"/>
                </a:cxn>
                <a:cxn ang="0">
                  <a:pos x="117" y="8"/>
                </a:cxn>
                <a:cxn ang="0">
                  <a:pos x="137" y="6"/>
                </a:cxn>
                <a:cxn ang="0">
                  <a:pos x="159" y="12"/>
                </a:cxn>
                <a:cxn ang="0">
                  <a:pos x="178" y="11"/>
                </a:cxn>
                <a:cxn ang="0">
                  <a:pos x="201" y="3"/>
                </a:cxn>
                <a:cxn ang="0">
                  <a:pos x="216" y="0"/>
                </a:cxn>
              </a:cxnLst>
              <a:rect l="0" t="0" r="r" b="b"/>
              <a:pathLst>
                <a:path w="266" h="165">
                  <a:moveTo>
                    <a:pt x="216" y="0"/>
                  </a:moveTo>
                  <a:lnTo>
                    <a:pt x="224" y="0"/>
                  </a:lnTo>
                  <a:lnTo>
                    <a:pt x="233" y="2"/>
                  </a:lnTo>
                  <a:lnTo>
                    <a:pt x="242" y="6"/>
                  </a:lnTo>
                  <a:lnTo>
                    <a:pt x="253" y="13"/>
                  </a:lnTo>
                  <a:lnTo>
                    <a:pt x="260" y="19"/>
                  </a:lnTo>
                  <a:lnTo>
                    <a:pt x="264" y="25"/>
                  </a:lnTo>
                  <a:lnTo>
                    <a:pt x="266" y="30"/>
                  </a:lnTo>
                  <a:lnTo>
                    <a:pt x="266" y="36"/>
                  </a:lnTo>
                  <a:lnTo>
                    <a:pt x="265" y="41"/>
                  </a:lnTo>
                  <a:lnTo>
                    <a:pt x="262" y="47"/>
                  </a:lnTo>
                  <a:lnTo>
                    <a:pt x="258" y="53"/>
                  </a:lnTo>
                  <a:lnTo>
                    <a:pt x="253" y="59"/>
                  </a:lnTo>
                  <a:lnTo>
                    <a:pt x="247" y="66"/>
                  </a:lnTo>
                  <a:lnTo>
                    <a:pt x="239" y="71"/>
                  </a:lnTo>
                  <a:lnTo>
                    <a:pt x="231" y="75"/>
                  </a:lnTo>
                  <a:lnTo>
                    <a:pt x="215" y="81"/>
                  </a:lnTo>
                  <a:lnTo>
                    <a:pt x="207" y="84"/>
                  </a:lnTo>
                  <a:lnTo>
                    <a:pt x="198" y="89"/>
                  </a:lnTo>
                  <a:lnTo>
                    <a:pt x="191" y="93"/>
                  </a:lnTo>
                  <a:lnTo>
                    <a:pt x="187" y="96"/>
                  </a:lnTo>
                  <a:lnTo>
                    <a:pt x="184" y="98"/>
                  </a:lnTo>
                  <a:lnTo>
                    <a:pt x="183" y="99"/>
                  </a:lnTo>
                  <a:lnTo>
                    <a:pt x="181" y="102"/>
                  </a:lnTo>
                  <a:lnTo>
                    <a:pt x="180" y="104"/>
                  </a:lnTo>
                  <a:lnTo>
                    <a:pt x="180" y="109"/>
                  </a:lnTo>
                  <a:lnTo>
                    <a:pt x="178" y="116"/>
                  </a:lnTo>
                  <a:lnTo>
                    <a:pt x="176" y="124"/>
                  </a:lnTo>
                  <a:lnTo>
                    <a:pt x="173" y="130"/>
                  </a:lnTo>
                  <a:lnTo>
                    <a:pt x="170" y="134"/>
                  </a:lnTo>
                  <a:lnTo>
                    <a:pt x="165" y="136"/>
                  </a:lnTo>
                  <a:lnTo>
                    <a:pt x="158" y="138"/>
                  </a:lnTo>
                  <a:lnTo>
                    <a:pt x="149" y="139"/>
                  </a:lnTo>
                  <a:lnTo>
                    <a:pt x="137" y="139"/>
                  </a:lnTo>
                  <a:lnTo>
                    <a:pt x="131" y="141"/>
                  </a:lnTo>
                  <a:lnTo>
                    <a:pt x="125" y="143"/>
                  </a:lnTo>
                  <a:lnTo>
                    <a:pt x="120" y="146"/>
                  </a:lnTo>
                  <a:lnTo>
                    <a:pt x="115" y="149"/>
                  </a:lnTo>
                  <a:lnTo>
                    <a:pt x="110" y="153"/>
                  </a:lnTo>
                  <a:lnTo>
                    <a:pt x="105" y="157"/>
                  </a:lnTo>
                  <a:lnTo>
                    <a:pt x="100" y="160"/>
                  </a:lnTo>
                  <a:lnTo>
                    <a:pt x="95" y="163"/>
                  </a:lnTo>
                  <a:lnTo>
                    <a:pt x="89" y="165"/>
                  </a:lnTo>
                  <a:lnTo>
                    <a:pt x="84" y="165"/>
                  </a:lnTo>
                  <a:lnTo>
                    <a:pt x="77" y="164"/>
                  </a:lnTo>
                  <a:lnTo>
                    <a:pt x="70" y="161"/>
                  </a:lnTo>
                  <a:lnTo>
                    <a:pt x="62" y="155"/>
                  </a:lnTo>
                  <a:lnTo>
                    <a:pt x="53" y="148"/>
                  </a:lnTo>
                  <a:lnTo>
                    <a:pt x="50" y="148"/>
                  </a:lnTo>
                  <a:lnTo>
                    <a:pt x="46" y="148"/>
                  </a:lnTo>
                  <a:lnTo>
                    <a:pt x="36" y="148"/>
                  </a:lnTo>
                  <a:lnTo>
                    <a:pt x="30" y="148"/>
                  </a:lnTo>
                  <a:lnTo>
                    <a:pt x="18" y="145"/>
                  </a:lnTo>
                  <a:lnTo>
                    <a:pt x="13" y="143"/>
                  </a:lnTo>
                  <a:lnTo>
                    <a:pt x="8" y="141"/>
                  </a:lnTo>
                  <a:lnTo>
                    <a:pt x="4" y="137"/>
                  </a:lnTo>
                  <a:lnTo>
                    <a:pt x="1" y="133"/>
                  </a:lnTo>
                  <a:lnTo>
                    <a:pt x="0" y="127"/>
                  </a:lnTo>
                  <a:lnTo>
                    <a:pt x="1" y="121"/>
                  </a:lnTo>
                  <a:lnTo>
                    <a:pt x="3" y="113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91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3" y="72"/>
                  </a:lnTo>
                  <a:lnTo>
                    <a:pt x="16" y="66"/>
                  </a:lnTo>
                  <a:lnTo>
                    <a:pt x="20" y="60"/>
                  </a:lnTo>
                  <a:lnTo>
                    <a:pt x="25" y="56"/>
                  </a:lnTo>
                  <a:lnTo>
                    <a:pt x="31" y="53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1" y="49"/>
                  </a:lnTo>
                  <a:lnTo>
                    <a:pt x="42" y="45"/>
                  </a:lnTo>
                  <a:lnTo>
                    <a:pt x="44" y="41"/>
                  </a:lnTo>
                  <a:lnTo>
                    <a:pt x="47" y="36"/>
                  </a:lnTo>
                  <a:lnTo>
                    <a:pt x="50" y="31"/>
                  </a:lnTo>
                  <a:lnTo>
                    <a:pt x="54" y="28"/>
                  </a:lnTo>
                  <a:lnTo>
                    <a:pt x="59" y="25"/>
                  </a:lnTo>
                  <a:lnTo>
                    <a:pt x="64" y="24"/>
                  </a:lnTo>
                  <a:lnTo>
                    <a:pt x="70" y="24"/>
                  </a:lnTo>
                  <a:lnTo>
                    <a:pt x="78" y="27"/>
                  </a:lnTo>
                  <a:lnTo>
                    <a:pt x="86" y="32"/>
                  </a:lnTo>
                  <a:lnTo>
                    <a:pt x="87" y="31"/>
                  </a:lnTo>
                  <a:lnTo>
                    <a:pt x="89" y="29"/>
                  </a:lnTo>
                  <a:lnTo>
                    <a:pt x="92" y="25"/>
                  </a:lnTo>
                  <a:lnTo>
                    <a:pt x="97" y="20"/>
                  </a:lnTo>
                  <a:lnTo>
                    <a:pt x="102" y="15"/>
                  </a:lnTo>
                  <a:lnTo>
                    <a:pt x="109" y="12"/>
                  </a:lnTo>
                  <a:lnTo>
                    <a:pt x="117" y="8"/>
                  </a:lnTo>
                  <a:lnTo>
                    <a:pt x="127" y="6"/>
                  </a:lnTo>
                  <a:lnTo>
                    <a:pt x="137" y="6"/>
                  </a:lnTo>
                  <a:lnTo>
                    <a:pt x="149" y="9"/>
                  </a:lnTo>
                  <a:lnTo>
                    <a:pt x="159" y="12"/>
                  </a:lnTo>
                  <a:lnTo>
                    <a:pt x="169" y="12"/>
                  </a:lnTo>
                  <a:lnTo>
                    <a:pt x="178" y="11"/>
                  </a:lnTo>
                  <a:lnTo>
                    <a:pt x="186" y="9"/>
                  </a:lnTo>
                  <a:lnTo>
                    <a:pt x="201" y="3"/>
                  </a:lnTo>
                  <a:lnTo>
                    <a:pt x="208" y="1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1019" y="1158041"/>
            <a:ext cx="3380338" cy="21929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Cliente</a:t>
            </a:r>
            <a:endParaRPr 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019" y="2068050"/>
            <a:ext cx="2170358" cy="21929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Producto</a:t>
            </a:r>
            <a:endParaRPr 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443634" y="1986319"/>
            <a:ext cx="515443" cy="503727"/>
            <a:chOff x="7946959" y="4191000"/>
            <a:chExt cx="1008997" cy="986321"/>
          </a:xfrm>
          <a:solidFill>
            <a:schemeClr val="bg1"/>
          </a:solidFill>
        </p:grpSpPr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8230385" y="4474426"/>
              <a:ext cx="443278" cy="521503"/>
            </a:xfrm>
            <a:custGeom>
              <a:avLst/>
              <a:gdLst/>
              <a:ahLst/>
              <a:cxnLst>
                <a:cxn ang="0">
                  <a:pos x="221" y="2"/>
                </a:cxn>
                <a:cxn ang="0">
                  <a:pos x="271" y="15"/>
                </a:cxn>
                <a:cxn ang="0">
                  <a:pos x="315" y="40"/>
                </a:cxn>
                <a:cxn ang="0">
                  <a:pos x="350" y="76"/>
                </a:cxn>
                <a:cxn ang="0">
                  <a:pos x="376" y="120"/>
                </a:cxn>
                <a:cxn ang="0">
                  <a:pos x="389" y="169"/>
                </a:cxn>
                <a:cxn ang="0">
                  <a:pos x="390" y="217"/>
                </a:cxn>
                <a:cxn ang="0">
                  <a:pos x="381" y="257"/>
                </a:cxn>
                <a:cxn ang="0">
                  <a:pos x="370" y="283"/>
                </a:cxn>
                <a:cxn ang="0">
                  <a:pos x="363" y="296"/>
                </a:cxn>
                <a:cxn ang="0">
                  <a:pos x="360" y="302"/>
                </a:cxn>
                <a:cxn ang="0">
                  <a:pos x="343" y="326"/>
                </a:cxn>
                <a:cxn ang="0">
                  <a:pos x="326" y="350"/>
                </a:cxn>
                <a:cxn ang="0">
                  <a:pos x="313" y="370"/>
                </a:cxn>
                <a:cxn ang="0">
                  <a:pos x="302" y="388"/>
                </a:cxn>
                <a:cxn ang="0">
                  <a:pos x="295" y="405"/>
                </a:cxn>
                <a:cxn ang="0">
                  <a:pos x="293" y="446"/>
                </a:cxn>
                <a:cxn ang="0">
                  <a:pos x="289" y="456"/>
                </a:cxn>
                <a:cxn ang="0">
                  <a:pos x="279" y="460"/>
                </a:cxn>
                <a:cxn ang="0">
                  <a:pos x="103" y="459"/>
                </a:cxn>
                <a:cxn ang="0">
                  <a:pos x="95" y="451"/>
                </a:cxn>
                <a:cxn ang="0">
                  <a:pos x="94" y="399"/>
                </a:cxn>
                <a:cxn ang="0">
                  <a:pos x="81" y="374"/>
                </a:cxn>
                <a:cxn ang="0">
                  <a:pos x="63" y="345"/>
                </a:cxn>
                <a:cxn ang="0">
                  <a:pos x="41" y="316"/>
                </a:cxn>
                <a:cxn ang="0">
                  <a:pos x="21" y="284"/>
                </a:cxn>
                <a:cxn ang="0">
                  <a:pos x="6" y="242"/>
                </a:cxn>
                <a:cxn ang="0">
                  <a:pos x="0" y="195"/>
                </a:cxn>
                <a:cxn ang="0">
                  <a:pos x="7" y="143"/>
                </a:cxn>
                <a:cxn ang="0">
                  <a:pos x="26" y="97"/>
                </a:cxn>
                <a:cxn ang="0">
                  <a:pos x="57" y="57"/>
                </a:cxn>
                <a:cxn ang="0">
                  <a:pos x="97" y="26"/>
                </a:cxn>
                <a:cxn ang="0">
                  <a:pos x="143" y="7"/>
                </a:cxn>
                <a:cxn ang="0">
                  <a:pos x="195" y="0"/>
                </a:cxn>
              </a:cxnLst>
              <a:rect l="0" t="0" r="r" b="b"/>
              <a:pathLst>
                <a:path w="391" h="460">
                  <a:moveTo>
                    <a:pt x="195" y="0"/>
                  </a:moveTo>
                  <a:lnTo>
                    <a:pt x="221" y="2"/>
                  </a:lnTo>
                  <a:lnTo>
                    <a:pt x="247" y="7"/>
                  </a:lnTo>
                  <a:lnTo>
                    <a:pt x="271" y="15"/>
                  </a:lnTo>
                  <a:lnTo>
                    <a:pt x="294" y="26"/>
                  </a:lnTo>
                  <a:lnTo>
                    <a:pt x="315" y="40"/>
                  </a:lnTo>
                  <a:lnTo>
                    <a:pt x="334" y="57"/>
                  </a:lnTo>
                  <a:lnTo>
                    <a:pt x="350" y="76"/>
                  </a:lnTo>
                  <a:lnTo>
                    <a:pt x="364" y="97"/>
                  </a:lnTo>
                  <a:lnTo>
                    <a:pt x="376" y="120"/>
                  </a:lnTo>
                  <a:lnTo>
                    <a:pt x="384" y="143"/>
                  </a:lnTo>
                  <a:lnTo>
                    <a:pt x="389" y="169"/>
                  </a:lnTo>
                  <a:lnTo>
                    <a:pt x="391" y="195"/>
                  </a:lnTo>
                  <a:lnTo>
                    <a:pt x="390" y="217"/>
                  </a:lnTo>
                  <a:lnTo>
                    <a:pt x="386" y="237"/>
                  </a:lnTo>
                  <a:lnTo>
                    <a:pt x="381" y="257"/>
                  </a:lnTo>
                  <a:lnTo>
                    <a:pt x="374" y="275"/>
                  </a:lnTo>
                  <a:lnTo>
                    <a:pt x="370" y="283"/>
                  </a:lnTo>
                  <a:lnTo>
                    <a:pt x="365" y="293"/>
                  </a:lnTo>
                  <a:lnTo>
                    <a:pt x="363" y="296"/>
                  </a:lnTo>
                  <a:lnTo>
                    <a:pt x="362" y="298"/>
                  </a:lnTo>
                  <a:lnTo>
                    <a:pt x="360" y="302"/>
                  </a:lnTo>
                  <a:lnTo>
                    <a:pt x="352" y="314"/>
                  </a:lnTo>
                  <a:lnTo>
                    <a:pt x="343" y="326"/>
                  </a:lnTo>
                  <a:lnTo>
                    <a:pt x="335" y="338"/>
                  </a:lnTo>
                  <a:lnTo>
                    <a:pt x="326" y="350"/>
                  </a:lnTo>
                  <a:lnTo>
                    <a:pt x="319" y="360"/>
                  </a:lnTo>
                  <a:lnTo>
                    <a:pt x="313" y="370"/>
                  </a:lnTo>
                  <a:lnTo>
                    <a:pt x="309" y="377"/>
                  </a:lnTo>
                  <a:lnTo>
                    <a:pt x="302" y="388"/>
                  </a:lnTo>
                  <a:lnTo>
                    <a:pt x="298" y="398"/>
                  </a:lnTo>
                  <a:lnTo>
                    <a:pt x="295" y="405"/>
                  </a:lnTo>
                  <a:lnTo>
                    <a:pt x="293" y="410"/>
                  </a:lnTo>
                  <a:lnTo>
                    <a:pt x="293" y="446"/>
                  </a:lnTo>
                  <a:lnTo>
                    <a:pt x="292" y="451"/>
                  </a:lnTo>
                  <a:lnTo>
                    <a:pt x="289" y="456"/>
                  </a:lnTo>
                  <a:lnTo>
                    <a:pt x="285" y="459"/>
                  </a:lnTo>
                  <a:lnTo>
                    <a:pt x="279" y="460"/>
                  </a:lnTo>
                  <a:lnTo>
                    <a:pt x="108" y="460"/>
                  </a:lnTo>
                  <a:lnTo>
                    <a:pt x="103" y="459"/>
                  </a:lnTo>
                  <a:lnTo>
                    <a:pt x="98" y="456"/>
                  </a:lnTo>
                  <a:lnTo>
                    <a:pt x="95" y="451"/>
                  </a:lnTo>
                  <a:lnTo>
                    <a:pt x="94" y="446"/>
                  </a:lnTo>
                  <a:lnTo>
                    <a:pt x="94" y="399"/>
                  </a:lnTo>
                  <a:lnTo>
                    <a:pt x="89" y="387"/>
                  </a:lnTo>
                  <a:lnTo>
                    <a:pt x="81" y="374"/>
                  </a:lnTo>
                  <a:lnTo>
                    <a:pt x="73" y="360"/>
                  </a:lnTo>
                  <a:lnTo>
                    <a:pt x="63" y="345"/>
                  </a:lnTo>
                  <a:lnTo>
                    <a:pt x="53" y="330"/>
                  </a:lnTo>
                  <a:lnTo>
                    <a:pt x="41" y="316"/>
                  </a:lnTo>
                  <a:lnTo>
                    <a:pt x="30" y="301"/>
                  </a:lnTo>
                  <a:lnTo>
                    <a:pt x="21" y="284"/>
                  </a:lnTo>
                  <a:lnTo>
                    <a:pt x="12" y="264"/>
                  </a:lnTo>
                  <a:lnTo>
                    <a:pt x="6" y="242"/>
                  </a:lnTo>
                  <a:lnTo>
                    <a:pt x="1" y="219"/>
                  </a:lnTo>
                  <a:lnTo>
                    <a:pt x="0" y="195"/>
                  </a:lnTo>
                  <a:lnTo>
                    <a:pt x="2" y="169"/>
                  </a:lnTo>
                  <a:lnTo>
                    <a:pt x="7" y="143"/>
                  </a:lnTo>
                  <a:lnTo>
                    <a:pt x="15" y="120"/>
                  </a:lnTo>
                  <a:lnTo>
                    <a:pt x="26" y="97"/>
                  </a:lnTo>
                  <a:lnTo>
                    <a:pt x="40" y="76"/>
                  </a:lnTo>
                  <a:lnTo>
                    <a:pt x="57" y="57"/>
                  </a:lnTo>
                  <a:lnTo>
                    <a:pt x="76" y="40"/>
                  </a:lnTo>
                  <a:lnTo>
                    <a:pt x="97" y="26"/>
                  </a:lnTo>
                  <a:lnTo>
                    <a:pt x="119" y="15"/>
                  </a:lnTo>
                  <a:lnTo>
                    <a:pt x="143" y="7"/>
                  </a:lnTo>
                  <a:lnTo>
                    <a:pt x="168" y="2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7946959" y="4661486"/>
              <a:ext cx="201799" cy="7029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47" y="0"/>
                </a:cxn>
                <a:cxn ang="0">
                  <a:pos x="157" y="1"/>
                </a:cxn>
                <a:cxn ang="0">
                  <a:pos x="165" y="6"/>
                </a:cxn>
                <a:cxn ang="0">
                  <a:pos x="172" y="12"/>
                </a:cxn>
                <a:cxn ang="0">
                  <a:pos x="176" y="21"/>
                </a:cxn>
                <a:cxn ang="0">
                  <a:pos x="178" y="30"/>
                </a:cxn>
                <a:cxn ang="0">
                  <a:pos x="176" y="40"/>
                </a:cxn>
                <a:cxn ang="0">
                  <a:pos x="172" y="49"/>
                </a:cxn>
                <a:cxn ang="0">
                  <a:pos x="165" y="56"/>
                </a:cxn>
                <a:cxn ang="0">
                  <a:pos x="157" y="60"/>
                </a:cxn>
                <a:cxn ang="0">
                  <a:pos x="147" y="62"/>
                </a:cxn>
                <a:cxn ang="0">
                  <a:pos x="31" y="62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6" y="49"/>
                </a:cxn>
                <a:cxn ang="0">
                  <a:pos x="2" y="40"/>
                </a:cxn>
                <a:cxn ang="0">
                  <a:pos x="0" y="30"/>
                </a:cxn>
                <a:cxn ang="0">
                  <a:pos x="2" y="21"/>
                </a:cxn>
                <a:cxn ang="0">
                  <a:pos x="6" y="12"/>
                </a:cxn>
                <a:cxn ang="0">
                  <a:pos x="13" y="6"/>
                </a:cxn>
                <a:cxn ang="0">
                  <a:pos x="21" y="1"/>
                </a:cxn>
                <a:cxn ang="0">
                  <a:pos x="31" y="0"/>
                </a:cxn>
              </a:cxnLst>
              <a:rect l="0" t="0" r="r" b="b"/>
              <a:pathLst>
                <a:path w="178" h="62">
                  <a:moveTo>
                    <a:pt x="31" y="0"/>
                  </a:moveTo>
                  <a:lnTo>
                    <a:pt x="147" y="0"/>
                  </a:lnTo>
                  <a:lnTo>
                    <a:pt x="157" y="1"/>
                  </a:lnTo>
                  <a:lnTo>
                    <a:pt x="165" y="6"/>
                  </a:lnTo>
                  <a:lnTo>
                    <a:pt x="172" y="12"/>
                  </a:lnTo>
                  <a:lnTo>
                    <a:pt x="176" y="21"/>
                  </a:lnTo>
                  <a:lnTo>
                    <a:pt x="178" y="30"/>
                  </a:lnTo>
                  <a:lnTo>
                    <a:pt x="176" y="40"/>
                  </a:lnTo>
                  <a:lnTo>
                    <a:pt x="172" y="49"/>
                  </a:lnTo>
                  <a:lnTo>
                    <a:pt x="165" y="56"/>
                  </a:lnTo>
                  <a:lnTo>
                    <a:pt x="157" y="60"/>
                  </a:lnTo>
                  <a:lnTo>
                    <a:pt x="147" y="62"/>
                  </a:lnTo>
                  <a:lnTo>
                    <a:pt x="31" y="62"/>
                  </a:lnTo>
                  <a:lnTo>
                    <a:pt x="21" y="60"/>
                  </a:lnTo>
                  <a:lnTo>
                    <a:pt x="13" y="56"/>
                  </a:lnTo>
                  <a:lnTo>
                    <a:pt x="6" y="49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2" y="21"/>
                  </a:lnTo>
                  <a:lnTo>
                    <a:pt x="6" y="12"/>
                  </a:lnTo>
                  <a:lnTo>
                    <a:pt x="13" y="6"/>
                  </a:lnTo>
                  <a:lnTo>
                    <a:pt x="21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8086405" y="4327044"/>
              <a:ext cx="162120" cy="16325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6" y="0"/>
                </a:cxn>
                <a:cxn ang="0">
                  <a:pos x="45" y="3"/>
                </a:cxn>
                <a:cxn ang="0">
                  <a:pos x="53" y="9"/>
                </a:cxn>
                <a:cxn ang="0">
                  <a:pos x="135" y="92"/>
                </a:cxn>
                <a:cxn ang="0">
                  <a:pos x="140" y="100"/>
                </a:cxn>
                <a:cxn ang="0">
                  <a:pos x="143" y="109"/>
                </a:cxn>
                <a:cxn ang="0">
                  <a:pos x="143" y="118"/>
                </a:cxn>
                <a:cxn ang="0">
                  <a:pos x="140" y="127"/>
                </a:cxn>
                <a:cxn ang="0">
                  <a:pos x="135" y="135"/>
                </a:cxn>
                <a:cxn ang="0">
                  <a:pos x="127" y="141"/>
                </a:cxn>
                <a:cxn ang="0">
                  <a:pos x="117" y="144"/>
                </a:cxn>
                <a:cxn ang="0">
                  <a:pos x="108" y="144"/>
                </a:cxn>
                <a:cxn ang="0">
                  <a:pos x="99" y="141"/>
                </a:cxn>
                <a:cxn ang="0">
                  <a:pos x="91" y="135"/>
                </a:cxn>
                <a:cxn ang="0">
                  <a:pos x="9" y="52"/>
                </a:cxn>
                <a:cxn ang="0">
                  <a:pos x="3" y="44"/>
                </a:cxn>
                <a:cxn ang="0">
                  <a:pos x="0" y="35"/>
                </a:cxn>
                <a:cxn ang="0">
                  <a:pos x="1" y="25"/>
                </a:cxn>
                <a:cxn ang="0">
                  <a:pos x="4" y="17"/>
                </a:cxn>
                <a:cxn ang="0">
                  <a:pos x="10" y="9"/>
                </a:cxn>
                <a:cxn ang="0">
                  <a:pos x="18" y="3"/>
                </a:cxn>
                <a:cxn ang="0">
                  <a:pos x="26" y="0"/>
                </a:cxn>
              </a:cxnLst>
              <a:rect l="0" t="0" r="r" b="b"/>
              <a:pathLst>
                <a:path w="143" h="144">
                  <a:moveTo>
                    <a:pt x="26" y="0"/>
                  </a:moveTo>
                  <a:lnTo>
                    <a:pt x="36" y="0"/>
                  </a:lnTo>
                  <a:lnTo>
                    <a:pt x="45" y="3"/>
                  </a:lnTo>
                  <a:lnTo>
                    <a:pt x="53" y="9"/>
                  </a:lnTo>
                  <a:lnTo>
                    <a:pt x="135" y="92"/>
                  </a:lnTo>
                  <a:lnTo>
                    <a:pt x="140" y="100"/>
                  </a:lnTo>
                  <a:lnTo>
                    <a:pt x="143" y="109"/>
                  </a:lnTo>
                  <a:lnTo>
                    <a:pt x="143" y="118"/>
                  </a:lnTo>
                  <a:lnTo>
                    <a:pt x="140" y="127"/>
                  </a:lnTo>
                  <a:lnTo>
                    <a:pt x="135" y="135"/>
                  </a:lnTo>
                  <a:lnTo>
                    <a:pt x="127" y="141"/>
                  </a:lnTo>
                  <a:lnTo>
                    <a:pt x="117" y="144"/>
                  </a:lnTo>
                  <a:lnTo>
                    <a:pt x="108" y="144"/>
                  </a:lnTo>
                  <a:lnTo>
                    <a:pt x="99" y="141"/>
                  </a:lnTo>
                  <a:lnTo>
                    <a:pt x="91" y="135"/>
                  </a:lnTo>
                  <a:lnTo>
                    <a:pt x="9" y="52"/>
                  </a:lnTo>
                  <a:lnTo>
                    <a:pt x="3" y="44"/>
                  </a:lnTo>
                  <a:lnTo>
                    <a:pt x="0" y="35"/>
                  </a:lnTo>
                  <a:lnTo>
                    <a:pt x="1" y="25"/>
                  </a:lnTo>
                  <a:lnTo>
                    <a:pt x="4" y="17"/>
                  </a:lnTo>
                  <a:lnTo>
                    <a:pt x="10" y="9"/>
                  </a:lnTo>
                  <a:lnTo>
                    <a:pt x="18" y="3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8420847" y="4191000"/>
              <a:ext cx="71424" cy="20179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2" y="2"/>
                </a:cxn>
                <a:cxn ang="0">
                  <a:pos x="51" y="6"/>
                </a:cxn>
                <a:cxn ang="0">
                  <a:pos x="57" y="13"/>
                </a:cxn>
                <a:cxn ang="0">
                  <a:pos x="62" y="22"/>
                </a:cxn>
                <a:cxn ang="0">
                  <a:pos x="63" y="31"/>
                </a:cxn>
                <a:cxn ang="0">
                  <a:pos x="61" y="147"/>
                </a:cxn>
                <a:cxn ang="0">
                  <a:pos x="60" y="157"/>
                </a:cxn>
                <a:cxn ang="0">
                  <a:pos x="55" y="165"/>
                </a:cxn>
                <a:cxn ang="0">
                  <a:pos x="49" y="172"/>
                </a:cxn>
                <a:cxn ang="0">
                  <a:pos x="40" y="177"/>
                </a:cxn>
                <a:cxn ang="0">
                  <a:pos x="30" y="178"/>
                </a:cxn>
                <a:cxn ang="0">
                  <a:pos x="21" y="177"/>
                </a:cxn>
                <a:cxn ang="0">
                  <a:pos x="12" y="172"/>
                </a:cxn>
                <a:cxn ang="0">
                  <a:pos x="6" y="165"/>
                </a:cxn>
                <a:cxn ang="0">
                  <a:pos x="2" y="157"/>
                </a:cxn>
                <a:cxn ang="0">
                  <a:pos x="0" y="147"/>
                </a:cxn>
                <a:cxn ang="0">
                  <a:pos x="2" y="30"/>
                </a:cxn>
                <a:cxn ang="0">
                  <a:pos x="3" y="21"/>
                </a:cxn>
                <a:cxn ang="0">
                  <a:pos x="8" y="12"/>
                </a:cxn>
                <a:cxn ang="0">
                  <a:pos x="14" y="6"/>
                </a:cxn>
                <a:cxn ang="0">
                  <a:pos x="23" y="2"/>
                </a:cxn>
                <a:cxn ang="0">
                  <a:pos x="33" y="0"/>
                </a:cxn>
              </a:cxnLst>
              <a:rect l="0" t="0" r="r" b="b"/>
              <a:pathLst>
                <a:path w="63" h="178">
                  <a:moveTo>
                    <a:pt x="33" y="0"/>
                  </a:moveTo>
                  <a:lnTo>
                    <a:pt x="42" y="2"/>
                  </a:lnTo>
                  <a:lnTo>
                    <a:pt x="51" y="6"/>
                  </a:lnTo>
                  <a:lnTo>
                    <a:pt x="57" y="13"/>
                  </a:lnTo>
                  <a:lnTo>
                    <a:pt x="62" y="22"/>
                  </a:lnTo>
                  <a:lnTo>
                    <a:pt x="63" y="31"/>
                  </a:lnTo>
                  <a:lnTo>
                    <a:pt x="61" y="147"/>
                  </a:lnTo>
                  <a:lnTo>
                    <a:pt x="60" y="157"/>
                  </a:lnTo>
                  <a:lnTo>
                    <a:pt x="55" y="165"/>
                  </a:lnTo>
                  <a:lnTo>
                    <a:pt x="49" y="172"/>
                  </a:lnTo>
                  <a:lnTo>
                    <a:pt x="40" y="177"/>
                  </a:lnTo>
                  <a:lnTo>
                    <a:pt x="30" y="178"/>
                  </a:lnTo>
                  <a:lnTo>
                    <a:pt x="21" y="177"/>
                  </a:lnTo>
                  <a:lnTo>
                    <a:pt x="12" y="172"/>
                  </a:lnTo>
                  <a:lnTo>
                    <a:pt x="6" y="165"/>
                  </a:lnTo>
                  <a:lnTo>
                    <a:pt x="2" y="157"/>
                  </a:lnTo>
                  <a:lnTo>
                    <a:pt x="0" y="147"/>
                  </a:lnTo>
                  <a:lnTo>
                    <a:pt x="2" y="30"/>
                  </a:lnTo>
                  <a:lnTo>
                    <a:pt x="3" y="21"/>
                  </a:lnTo>
                  <a:lnTo>
                    <a:pt x="8" y="12"/>
                  </a:lnTo>
                  <a:lnTo>
                    <a:pt x="14" y="6"/>
                  </a:lnTo>
                  <a:lnTo>
                    <a:pt x="23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8661192" y="4334980"/>
              <a:ext cx="163253" cy="160986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19" y="0"/>
                </a:cxn>
                <a:cxn ang="0">
                  <a:pos x="128" y="4"/>
                </a:cxn>
                <a:cxn ang="0">
                  <a:pos x="136" y="10"/>
                </a:cxn>
                <a:cxn ang="0">
                  <a:pos x="142" y="18"/>
                </a:cxn>
                <a:cxn ang="0">
                  <a:pos x="144" y="26"/>
                </a:cxn>
                <a:cxn ang="0">
                  <a:pos x="144" y="36"/>
                </a:cxn>
                <a:cxn ang="0">
                  <a:pos x="141" y="45"/>
                </a:cxn>
                <a:cxn ang="0">
                  <a:pos x="135" y="53"/>
                </a:cxn>
                <a:cxn ang="0">
                  <a:pos x="51" y="134"/>
                </a:cxn>
                <a:cxn ang="0">
                  <a:pos x="43" y="139"/>
                </a:cxn>
                <a:cxn ang="0">
                  <a:pos x="34" y="142"/>
                </a:cxn>
                <a:cxn ang="0">
                  <a:pos x="25" y="142"/>
                </a:cxn>
                <a:cxn ang="0">
                  <a:pos x="16" y="139"/>
                </a:cxn>
                <a:cxn ang="0">
                  <a:pos x="8" y="133"/>
                </a:cxn>
                <a:cxn ang="0">
                  <a:pos x="2" y="125"/>
                </a:cxn>
                <a:cxn ang="0">
                  <a:pos x="0" y="116"/>
                </a:cxn>
                <a:cxn ang="0">
                  <a:pos x="0" y="106"/>
                </a:cxn>
                <a:cxn ang="0">
                  <a:pos x="2" y="98"/>
                </a:cxn>
                <a:cxn ang="0">
                  <a:pos x="8" y="90"/>
                </a:cxn>
                <a:cxn ang="0">
                  <a:pos x="92" y="9"/>
                </a:cxn>
                <a:cxn ang="0">
                  <a:pos x="100" y="3"/>
                </a:cxn>
                <a:cxn ang="0">
                  <a:pos x="109" y="0"/>
                </a:cxn>
              </a:cxnLst>
              <a:rect l="0" t="0" r="r" b="b"/>
              <a:pathLst>
                <a:path w="144" h="142">
                  <a:moveTo>
                    <a:pt x="109" y="0"/>
                  </a:moveTo>
                  <a:lnTo>
                    <a:pt x="119" y="0"/>
                  </a:lnTo>
                  <a:lnTo>
                    <a:pt x="128" y="4"/>
                  </a:lnTo>
                  <a:lnTo>
                    <a:pt x="136" y="10"/>
                  </a:lnTo>
                  <a:lnTo>
                    <a:pt x="142" y="18"/>
                  </a:lnTo>
                  <a:lnTo>
                    <a:pt x="144" y="26"/>
                  </a:lnTo>
                  <a:lnTo>
                    <a:pt x="144" y="36"/>
                  </a:lnTo>
                  <a:lnTo>
                    <a:pt x="141" y="45"/>
                  </a:lnTo>
                  <a:lnTo>
                    <a:pt x="135" y="53"/>
                  </a:lnTo>
                  <a:lnTo>
                    <a:pt x="51" y="134"/>
                  </a:lnTo>
                  <a:lnTo>
                    <a:pt x="43" y="139"/>
                  </a:lnTo>
                  <a:lnTo>
                    <a:pt x="34" y="142"/>
                  </a:lnTo>
                  <a:lnTo>
                    <a:pt x="25" y="142"/>
                  </a:lnTo>
                  <a:lnTo>
                    <a:pt x="16" y="139"/>
                  </a:lnTo>
                  <a:lnTo>
                    <a:pt x="8" y="133"/>
                  </a:lnTo>
                  <a:lnTo>
                    <a:pt x="2" y="125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2" y="98"/>
                  </a:lnTo>
                  <a:lnTo>
                    <a:pt x="8" y="90"/>
                  </a:lnTo>
                  <a:lnTo>
                    <a:pt x="92" y="9"/>
                  </a:lnTo>
                  <a:lnTo>
                    <a:pt x="100" y="3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69" name="Freeform 17"/>
            <p:cNvSpPr>
              <a:spLocks/>
            </p:cNvSpPr>
            <p:nvPr/>
          </p:nvSpPr>
          <p:spPr bwMode="auto">
            <a:xfrm>
              <a:off x="8755290" y="4669423"/>
              <a:ext cx="200666" cy="7369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47" y="3"/>
                </a:cxn>
                <a:cxn ang="0">
                  <a:pos x="157" y="5"/>
                </a:cxn>
                <a:cxn ang="0">
                  <a:pos x="165" y="9"/>
                </a:cxn>
                <a:cxn ang="0">
                  <a:pos x="172" y="17"/>
                </a:cxn>
                <a:cxn ang="0">
                  <a:pos x="176" y="25"/>
                </a:cxn>
                <a:cxn ang="0">
                  <a:pos x="177" y="35"/>
                </a:cxn>
                <a:cxn ang="0">
                  <a:pos x="175" y="45"/>
                </a:cxn>
                <a:cxn ang="0">
                  <a:pos x="170" y="53"/>
                </a:cxn>
                <a:cxn ang="0">
                  <a:pos x="164" y="59"/>
                </a:cxn>
                <a:cxn ang="0">
                  <a:pos x="155" y="63"/>
                </a:cxn>
                <a:cxn ang="0">
                  <a:pos x="146" y="65"/>
                </a:cxn>
                <a:cxn ang="0">
                  <a:pos x="30" y="62"/>
                </a:cxn>
                <a:cxn ang="0">
                  <a:pos x="20" y="60"/>
                </a:cxn>
                <a:cxn ang="0">
                  <a:pos x="12" y="55"/>
                </a:cxn>
                <a:cxn ang="0">
                  <a:pos x="5" y="49"/>
                </a:cxn>
                <a:cxn ang="0">
                  <a:pos x="1" y="40"/>
                </a:cxn>
                <a:cxn ang="0">
                  <a:pos x="0" y="31"/>
                </a:cxn>
                <a:cxn ang="0">
                  <a:pos x="1" y="21"/>
                </a:cxn>
                <a:cxn ang="0">
                  <a:pos x="6" y="13"/>
                </a:cxn>
                <a:cxn ang="0">
                  <a:pos x="13" y="6"/>
                </a:cxn>
                <a:cxn ang="0">
                  <a:pos x="22" y="1"/>
                </a:cxn>
                <a:cxn ang="0">
                  <a:pos x="31" y="0"/>
                </a:cxn>
              </a:cxnLst>
              <a:rect l="0" t="0" r="r" b="b"/>
              <a:pathLst>
                <a:path w="177" h="65">
                  <a:moveTo>
                    <a:pt x="31" y="0"/>
                  </a:moveTo>
                  <a:lnTo>
                    <a:pt x="147" y="3"/>
                  </a:lnTo>
                  <a:lnTo>
                    <a:pt x="157" y="5"/>
                  </a:lnTo>
                  <a:lnTo>
                    <a:pt x="165" y="9"/>
                  </a:lnTo>
                  <a:lnTo>
                    <a:pt x="172" y="17"/>
                  </a:lnTo>
                  <a:lnTo>
                    <a:pt x="176" y="25"/>
                  </a:lnTo>
                  <a:lnTo>
                    <a:pt x="177" y="35"/>
                  </a:lnTo>
                  <a:lnTo>
                    <a:pt x="175" y="45"/>
                  </a:lnTo>
                  <a:lnTo>
                    <a:pt x="170" y="53"/>
                  </a:lnTo>
                  <a:lnTo>
                    <a:pt x="164" y="59"/>
                  </a:lnTo>
                  <a:lnTo>
                    <a:pt x="155" y="63"/>
                  </a:lnTo>
                  <a:lnTo>
                    <a:pt x="146" y="65"/>
                  </a:lnTo>
                  <a:lnTo>
                    <a:pt x="30" y="62"/>
                  </a:lnTo>
                  <a:lnTo>
                    <a:pt x="20" y="60"/>
                  </a:lnTo>
                  <a:lnTo>
                    <a:pt x="12" y="55"/>
                  </a:lnTo>
                  <a:lnTo>
                    <a:pt x="5" y="49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6" y="13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70" name="Freeform 18"/>
            <p:cNvSpPr>
              <a:spLocks/>
            </p:cNvSpPr>
            <p:nvPr/>
          </p:nvSpPr>
          <p:spPr bwMode="auto">
            <a:xfrm>
              <a:off x="8647588" y="4907500"/>
              <a:ext cx="160986" cy="16665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7" y="1"/>
                </a:cxn>
                <a:cxn ang="0">
                  <a:pos x="46" y="4"/>
                </a:cxn>
                <a:cxn ang="0">
                  <a:pos x="53" y="10"/>
                </a:cxn>
                <a:cxn ang="0">
                  <a:pos x="133" y="95"/>
                </a:cxn>
                <a:cxn ang="0">
                  <a:pos x="139" y="103"/>
                </a:cxn>
                <a:cxn ang="0">
                  <a:pos x="142" y="112"/>
                </a:cxn>
                <a:cxn ang="0">
                  <a:pos x="141" y="121"/>
                </a:cxn>
                <a:cxn ang="0">
                  <a:pos x="138" y="131"/>
                </a:cxn>
                <a:cxn ang="0">
                  <a:pos x="132" y="139"/>
                </a:cxn>
                <a:cxn ang="0">
                  <a:pos x="124" y="144"/>
                </a:cxn>
                <a:cxn ang="0">
                  <a:pos x="115" y="147"/>
                </a:cxn>
                <a:cxn ang="0">
                  <a:pos x="105" y="146"/>
                </a:cxn>
                <a:cxn ang="0">
                  <a:pos x="96" y="143"/>
                </a:cxn>
                <a:cxn ang="0">
                  <a:pos x="89" y="137"/>
                </a:cxn>
                <a:cxn ang="0">
                  <a:pos x="9" y="52"/>
                </a:cxn>
                <a:cxn ang="0">
                  <a:pos x="3" y="44"/>
                </a:cxn>
                <a:cxn ang="0">
                  <a:pos x="0" y="35"/>
                </a:cxn>
                <a:cxn ang="0">
                  <a:pos x="1" y="26"/>
                </a:cxn>
                <a:cxn ang="0">
                  <a:pos x="4" y="17"/>
                </a:cxn>
                <a:cxn ang="0">
                  <a:pos x="10" y="9"/>
                </a:cxn>
                <a:cxn ang="0">
                  <a:pos x="18" y="3"/>
                </a:cxn>
                <a:cxn ang="0">
                  <a:pos x="28" y="0"/>
                </a:cxn>
              </a:cxnLst>
              <a:rect l="0" t="0" r="r" b="b"/>
              <a:pathLst>
                <a:path w="142" h="147">
                  <a:moveTo>
                    <a:pt x="28" y="0"/>
                  </a:moveTo>
                  <a:lnTo>
                    <a:pt x="37" y="1"/>
                  </a:lnTo>
                  <a:lnTo>
                    <a:pt x="46" y="4"/>
                  </a:lnTo>
                  <a:lnTo>
                    <a:pt x="53" y="10"/>
                  </a:lnTo>
                  <a:lnTo>
                    <a:pt x="133" y="95"/>
                  </a:lnTo>
                  <a:lnTo>
                    <a:pt x="139" y="103"/>
                  </a:lnTo>
                  <a:lnTo>
                    <a:pt x="142" y="112"/>
                  </a:lnTo>
                  <a:lnTo>
                    <a:pt x="141" y="121"/>
                  </a:lnTo>
                  <a:lnTo>
                    <a:pt x="138" y="131"/>
                  </a:lnTo>
                  <a:lnTo>
                    <a:pt x="132" y="139"/>
                  </a:lnTo>
                  <a:lnTo>
                    <a:pt x="124" y="144"/>
                  </a:lnTo>
                  <a:lnTo>
                    <a:pt x="115" y="147"/>
                  </a:lnTo>
                  <a:lnTo>
                    <a:pt x="105" y="146"/>
                  </a:lnTo>
                  <a:lnTo>
                    <a:pt x="96" y="143"/>
                  </a:lnTo>
                  <a:lnTo>
                    <a:pt x="89" y="137"/>
                  </a:lnTo>
                  <a:lnTo>
                    <a:pt x="9" y="52"/>
                  </a:lnTo>
                  <a:lnTo>
                    <a:pt x="3" y="44"/>
                  </a:lnTo>
                  <a:lnTo>
                    <a:pt x="0" y="35"/>
                  </a:lnTo>
                  <a:lnTo>
                    <a:pt x="1" y="26"/>
                  </a:lnTo>
                  <a:lnTo>
                    <a:pt x="4" y="17"/>
                  </a:lnTo>
                  <a:lnTo>
                    <a:pt x="10" y="9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8070533" y="4889361"/>
              <a:ext cx="166655" cy="159852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22" y="1"/>
                </a:cxn>
                <a:cxn ang="0">
                  <a:pos x="131" y="4"/>
                </a:cxn>
                <a:cxn ang="0">
                  <a:pos x="139" y="10"/>
                </a:cxn>
                <a:cxn ang="0">
                  <a:pos x="145" y="18"/>
                </a:cxn>
                <a:cxn ang="0">
                  <a:pos x="147" y="28"/>
                </a:cxn>
                <a:cxn ang="0">
                  <a:pos x="147" y="37"/>
                </a:cxn>
                <a:cxn ang="0">
                  <a:pos x="143" y="46"/>
                </a:cxn>
                <a:cxn ang="0">
                  <a:pos x="137" y="54"/>
                </a:cxn>
                <a:cxn ang="0">
                  <a:pos x="52" y="133"/>
                </a:cxn>
                <a:cxn ang="0">
                  <a:pos x="44" y="138"/>
                </a:cxn>
                <a:cxn ang="0">
                  <a:pos x="34" y="141"/>
                </a:cxn>
                <a:cxn ang="0">
                  <a:pos x="25" y="140"/>
                </a:cxn>
                <a:cxn ang="0">
                  <a:pos x="16" y="137"/>
                </a:cxn>
                <a:cxn ang="0">
                  <a:pos x="8" y="131"/>
                </a:cxn>
                <a:cxn ang="0">
                  <a:pos x="2" y="123"/>
                </a:cxn>
                <a:cxn ang="0">
                  <a:pos x="0" y="113"/>
                </a:cxn>
                <a:cxn ang="0">
                  <a:pos x="0" y="104"/>
                </a:cxn>
                <a:cxn ang="0">
                  <a:pos x="4" y="95"/>
                </a:cxn>
                <a:cxn ang="0">
                  <a:pos x="10" y="87"/>
                </a:cxn>
                <a:cxn ang="0">
                  <a:pos x="95" y="8"/>
                </a:cxn>
                <a:cxn ang="0">
                  <a:pos x="103" y="3"/>
                </a:cxn>
                <a:cxn ang="0">
                  <a:pos x="113" y="0"/>
                </a:cxn>
              </a:cxnLst>
              <a:rect l="0" t="0" r="r" b="b"/>
              <a:pathLst>
                <a:path w="147" h="141">
                  <a:moveTo>
                    <a:pt x="113" y="0"/>
                  </a:moveTo>
                  <a:lnTo>
                    <a:pt x="122" y="1"/>
                  </a:lnTo>
                  <a:lnTo>
                    <a:pt x="131" y="4"/>
                  </a:lnTo>
                  <a:lnTo>
                    <a:pt x="139" y="10"/>
                  </a:lnTo>
                  <a:lnTo>
                    <a:pt x="145" y="18"/>
                  </a:lnTo>
                  <a:lnTo>
                    <a:pt x="147" y="28"/>
                  </a:lnTo>
                  <a:lnTo>
                    <a:pt x="147" y="37"/>
                  </a:lnTo>
                  <a:lnTo>
                    <a:pt x="143" y="46"/>
                  </a:lnTo>
                  <a:lnTo>
                    <a:pt x="137" y="54"/>
                  </a:lnTo>
                  <a:lnTo>
                    <a:pt x="52" y="133"/>
                  </a:lnTo>
                  <a:lnTo>
                    <a:pt x="44" y="138"/>
                  </a:lnTo>
                  <a:lnTo>
                    <a:pt x="34" y="141"/>
                  </a:lnTo>
                  <a:lnTo>
                    <a:pt x="25" y="140"/>
                  </a:lnTo>
                  <a:lnTo>
                    <a:pt x="16" y="137"/>
                  </a:lnTo>
                  <a:lnTo>
                    <a:pt x="8" y="131"/>
                  </a:lnTo>
                  <a:lnTo>
                    <a:pt x="2" y="123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4" y="95"/>
                  </a:lnTo>
                  <a:lnTo>
                    <a:pt x="10" y="87"/>
                  </a:lnTo>
                  <a:lnTo>
                    <a:pt x="95" y="8"/>
                  </a:lnTo>
                  <a:lnTo>
                    <a:pt x="103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72" name="Freeform 20"/>
            <p:cNvSpPr>
              <a:spLocks/>
            </p:cNvSpPr>
            <p:nvPr/>
          </p:nvSpPr>
          <p:spPr bwMode="auto">
            <a:xfrm>
              <a:off x="8335820" y="5017469"/>
              <a:ext cx="225607" cy="15985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68" y="0"/>
                </a:cxn>
                <a:cxn ang="0">
                  <a:pos x="178" y="1"/>
                </a:cxn>
                <a:cxn ang="0">
                  <a:pos x="186" y="6"/>
                </a:cxn>
                <a:cxn ang="0">
                  <a:pos x="193" y="12"/>
                </a:cxn>
                <a:cxn ang="0">
                  <a:pos x="198" y="21"/>
                </a:cxn>
                <a:cxn ang="0">
                  <a:pos x="199" y="31"/>
                </a:cxn>
                <a:cxn ang="0">
                  <a:pos x="199" y="64"/>
                </a:cxn>
                <a:cxn ang="0">
                  <a:pos x="198" y="77"/>
                </a:cxn>
                <a:cxn ang="0">
                  <a:pos x="193" y="88"/>
                </a:cxn>
                <a:cxn ang="0">
                  <a:pos x="186" y="97"/>
                </a:cxn>
                <a:cxn ang="0">
                  <a:pos x="176" y="105"/>
                </a:cxn>
                <a:cxn ang="0">
                  <a:pos x="165" y="109"/>
                </a:cxn>
                <a:cxn ang="0">
                  <a:pos x="152" y="111"/>
                </a:cxn>
                <a:cxn ang="0">
                  <a:pos x="146" y="111"/>
                </a:cxn>
                <a:cxn ang="0">
                  <a:pos x="144" y="121"/>
                </a:cxn>
                <a:cxn ang="0">
                  <a:pos x="139" y="129"/>
                </a:cxn>
                <a:cxn ang="0">
                  <a:pos x="132" y="135"/>
                </a:cxn>
                <a:cxn ang="0">
                  <a:pos x="124" y="140"/>
                </a:cxn>
                <a:cxn ang="0">
                  <a:pos x="114" y="141"/>
                </a:cxn>
                <a:cxn ang="0">
                  <a:pos x="85" y="141"/>
                </a:cxn>
                <a:cxn ang="0">
                  <a:pos x="75" y="140"/>
                </a:cxn>
                <a:cxn ang="0">
                  <a:pos x="66" y="135"/>
                </a:cxn>
                <a:cxn ang="0">
                  <a:pos x="59" y="129"/>
                </a:cxn>
                <a:cxn ang="0">
                  <a:pos x="54" y="121"/>
                </a:cxn>
                <a:cxn ang="0">
                  <a:pos x="52" y="111"/>
                </a:cxn>
                <a:cxn ang="0">
                  <a:pos x="46" y="111"/>
                </a:cxn>
                <a:cxn ang="0">
                  <a:pos x="34" y="109"/>
                </a:cxn>
                <a:cxn ang="0">
                  <a:pos x="23" y="105"/>
                </a:cxn>
                <a:cxn ang="0">
                  <a:pos x="14" y="97"/>
                </a:cxn>
                <a:cxn ang="0">
                  <a:pos x="6" y="88"/>
                </a:cxn>
                <a:cxn ang="0">
                  <a:pos x="2" y="77"/>
                </a:cxn>
                <a:cxn ang="0">
                  <a:pos x="0" y="64"/>
                </a:cxn>
                <a:cxn ang="0">
                  <a:pos x="0" y="31"/>
                </a:cxn>
                <a:cxn ang="0">
                  <a:pos x="1" y="21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21" y="1"/>
                </a:cxn>
                <a:cxn ang="0">
                  <a:pos x="31" y="0"/>
                </a:cxn>
              </a:cxnLst>
              <a:rect l="0" t="0" r="r" b="b"/>
              <a:pathLst>
                <a:path w="199" h="141">
                  <a:moveTo>
                    <a:pt x="31" y="0"/>
                  </a:moveTo>
                  <a:lnTo>
                    <a:pt x="168" y="0"/>
                  </a:lnTo>
                  <a:lnTo>
                    <a:pt x="178" y="1"/>
                  </a:lnTo>
                  <a:lnTo>
                    <a:pt x="186" y="6"/>
                  </a:lnTo>
                  <a:lnTo>
                    <a:pt x="193" y="12"/>
                  </a:lnTo>
                  <a:lnTo>
                    <a:pt x="198" y="21"/>
                  </a:lnTo>
                  <a:lnTo>
                    <a:pt x="199" y="31"/>
                  </a:lnTo>
                  <a:lnTo>
                    <a:pt x="199" y="64"/>
                  </a:lnTo>
                  <a:lnTo>
                    <a:pt x="198" y="77"/>
                  </a:lnTo>
                  <a:lnTo>
                    <a:pt x="193" y="88"/>
                  </a:lnTo>
                  <a:lnTo>
                    <a:pt x="186" y="97"/>
                  </a:lnTo>
                  <a:lnTo>
                    <a:pt x="176" y="105"/>
                  </a:lnTo>
                  <a:lnTo>
                    <a:pt x="165" y="109"/>
                  </a:lnTo>
                  <a:lnTo>
                    <a:pt x="152" y="111"/>
                  </a:lnTo>
                  <a:lnTo>
                    <a:pt x="146" y="111"/>
                  </a:lnTo>
                  <a:lnTo>
                    <a:pt x="144" y="121"/>
                  </a:lnTo>
                  <a:lnTo>
                    <a:pt x="139" y="129"/>
                  </a:lnTo>
                  <a:lnTo>
                    <a:pt x="132" y="135"/>
                  </a:lnTo>
                  <a:lnTo>
                    <a:pt x="124" y="140"/>
                  </a:lnTo>
                  <a:lnTo>
                    <a:pt x="114" y="141"/>
                  </a:lnTo>
                  <a:lnTo>
                    <a:pt x="85" y="141"/>
                  </a:lnTo>
                  <a:lnTo>
                    <a:pt x="75" y="140"/>
                  </a:lnTo>
                  <a:lnTo>
                    <a:pt x="66" y="135"/>
                  </a:lnTo>
                  <a:lnTo>
                    <a:pt x="59" y="129"/>
                  </a:lnTo>
                  <a:lnTo>
                    <a:pt x="54" y="121"/>
                  </a:lnTo>
                  <a:lnTo>
                    <a:pt x="52" y="111"/>
                  </a:lnTo>
                  <a:lnTo>
                    <a:pt x="46" y="111"/>
                  </a:lnTo>
                  <a:lnTo>
                    <a:pt x="34" y="109"/>
                  </a:lnTo>
                  <a:lnTo>
                    <a:pt x="23" y="105"/>
                  </a:lnTo>
                  <a:lnTo>
                    <a:pt x="14" y="97"/>
                  </a:lnTo>
                  <a:lnTo>
                    <a:pt x="6" y="88"/>
                  </a:lnTo>
                  <a:lnTo>
                    <a:pt x="2" y="77"/>
                  </a:lnTo>
                  <a:lnTo>
                    <a:pt x="0" y="64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1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71019" y="2909286"/>
            <a:ext cx="2330666" cy="21929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Proceso de Compra</a:t>
            </a:r>
            <a:endParaRPr 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1019" y="3892631"/>
            <a:ext cx="2330666" cy="21929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r>
              <a:rPr lang="es-CO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Modelo de Distribución</a:t>
            </a:r>
            <a:endParaRPr lang="es-CO" sz="1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Freeform 23"/>
          <p:cNvSpPr>
            <a:spLocks noEditPoints="1"/>
          </p:cNvSpPr>
          <p:nvPr/>
        </p:nvSpPr>
        <p:spPr bwMode="auto">
          <a:xfrm>
            <a:off x="3913890" y="3882420"/>
            <a:ext cx="452522" cy="316344"/>
          </a:xfrm>
          <a:custGeom>
            <a:avLst/>
            <a:gdLst/>
            <a:ahLst/>
            <a:cxnLst>
              <a:cxn ang="0">
                <a:pos x="310" y="209"/>
              </a:cxn>
              <a:cxn ang="0">
                <a:pos x="328" y="228"/>
              </a:cxn>
              <a:cxn ang="0">
                <a:pos x="328" y="256"/>
              </a:cxn>
              <a:cxn ang="0">
                <a:pos x="310" y="276"/>
              </a:cxn>
              <a:cxn ang="0">
                <a:pos x="281" y="276"/>
              </a:cxn>
              <a:cxn ang="0">
                <a:pos x="261" y="256"/>
              </a:cxn>
              <a:cxn ang="0">
                <a:pos x="261" y="228"/>
              </a:cxn>
              <a:cxn ang="0">
                <a:pos x="281" y="209"/>
              </a:cxn>
              <a:cxn ang="0">
                <a:pos x="87" y="207"/>
              </a:cxn>
              <a:cxn ang="0">
                <a:pos x="113" y="217"/>
              </a:cxn>
              <a:cxn ang="0">
                <a:pos x="124" y="242"/>
              </a:cxn>
              <a:cxn ang="0">
                <a:pos x="113" y="268"/>
              </a:cxn>
              <a:cxn ang="0">
                <a:pos x="87" y="279"/>
              </a:cxn>
              <a:cxn ang="0">
                <a:pos x="62" y="268"/>
              </a:cxn>
              <a:cxn ang="0">
                <a:pos x="51" y="242"/>
              </a:cxn>
              <a:cxn ang="0">
                <a:pos x="62" y="217"/>
              </a:cxn>
              <a:cxn ang="0">
                <a:pos x="87" y="207"/>
              </a:cxn>
              <a:cxn ang="0">
                <a:pos x="322" y="123"/>
              </a:cxn>
              <a:cxn ang="0">
                <a:pos x="351" y="64"/>
              </a:cxn>
              <a:cxn ang="0">
                <a:pos x="276" y="40"/>
              </a:cxn>
              <a:cxn ang="0">
                <a:pos x="399" y="119"/>
              </a:cxn>
              <a:cxn ang="0">
                <a:pos x="352" y="229"/>
              </a:cxn>
              <a:cxn ang="0">
                <a:pos x="332" y="196"/>
              </a:cxn>
              <a:cxn ang="0">
                <a:pos x="295" y="183"/>
              </a:cxn>
              <a:cxn ang="0">
                <a:pos x="281" y="184"/>
              </a:cxn>
              <a:cxn ang="0">
                <a:pos x="276" y="40"/>
              </a:cxn>
              <a:cxn ang="0">
                <a:pos x="228" y="0"/>
              </a:cxn>
              <a:cxn ang="0">
                <a:pos x="248" y="12"/>
              </a:cxn>
              <a:cxn ang="0">
                <a:pos x="250" y="203"/>
              </a:cxn>
              <a:cxn ang="0">
                <a:pos x="237" y="229"/>
              </a:cxn>
              <a:cxn ang="0">
                <a:pos x="138" y="211"/>
              </a:cxn>
              <a:cxn ang="0">
                <a:pos x="108" y="187"/>
              </a:cxn>
              <a:cxn ang="0">
                <a:pos x="67" y="187"/>
              </a:cxn>
              <a:cxn ang="0">
                <a:pos x="37" y="211"/>
              </a:cxn>
              <a:cxn ang="0">
                <a:pos x="0" y="229"/>
              </a:cxn>
              <a:cxn ang="0">
                <a:pos x="3" y="12"/>
              </a:cxn>
              <a:cxn ang="0">
                <a:pos x="22" y="0"/>
              </a:cxn>
            </a:cxnLst>
            <a:rect l="0" t="0" r="r" b="b"/>
            <a:pathLst>
              <a:path w="399" h="279">
                <a:moveTo>
                  <a:pt x="295" y="207"/>
                </a:moveTo>
                <a:lnTo>
                  <a:pt x="310" y="209"/>
                </a:lnTo>
                <a:lnTo>
                  <a:pt x="320" y="217"/>
                </a:lnTo>
                <a:lnTo>
                  <a:pt x="328" y="228"/>
                </a:lnTo>
                <a:lnTo>
                  <a:pt x="331" y="242"/>
                </a:lnTo>
                <a:lnTo>
                  <a:pt x="328" y="256"/>
                </a:lnTo>
                <a:lnTo>
                  <a:pt x="320" y="268"/>
                </a:lnTo>
                <a:lnTo>
                  <a:pt x="310" y="276"/>
                </a:lnTo>
                <a:lnTo>
                  <a:pt x="295" y="279"/>
                </a:lnTo>
                <a:lnTo>
                  <a:pt x="281" y="276"/>
                </a:lnTo>
                <a:lnTo>
                  <a:pt x="269" y="268"/>
                </a:lnTo>
                <a:lnTo>
                  <a:pt x="261" y="256"/>
                </a:lnTo>
                <a:lnTo>
                  <a:pt x="258" y="242"/>
                </a:lnTo>
                <a:lnTo>
                  <a:pt x="261" y="228"/>
                </a:lnTo>
                <a:lnTo>
                  <a:pt x="269" y="217"/>
                </a:lnTo>
                <a:lnTo>
                  <a:pt x="281" y="209"/>
                </a:lnTo>
                <a:lnTo>
                  <a:pt x="295" y="207"/>
                </a:lnTo>
                <a:close/>
                <a:moveTo>
                  <a:pt x="87" y="207"/>
                </a:moveTo>
                <a:lnTo>
                  <a:pt x="101" y="209"/>
                </a:lnTo>
                <a:lnTo>
                  <a:pt x="113" y="217"/>
                </a:lnTo>
                <a:lnTo>
                  <a:pt x="121" y="228"/>
                </a:lnTo>
                <a:lnTo>
                  <a:pt x="124" y="242"/>
                </a:lnTo>
                <a:lnTo>
                  <a:pt x="121" y="256"/>
                </a:lnTo>
                <a:lnTo>
                  <a:pt x="113" y="268"/>
                </a:lnTo>
                <a:lnTo>
                  <a:pt x="101" y="276"/>
                </a:lnTo>
                <a:lnTo>
                  <a:pt x="87" y="279"/>
                </a:lnTo>
                <a:lnTo>
                  <a:pt x="72" y="276"/>
                </a:lnTo>
                <a:lnTo>
                  <a:pt x="62" y="268"/>
                </a:lnTo>
                <a:lnTo>
                  <a:pt x="54" y="256"/>
                </a:lnTo>
                <a:lnTo>
                  <a:pt x="51" y="242"/>
                </a:lnTo>
                <a:lnTo>
                  <a:pt x="54" y="228"/>
                </a:lnTo>
                <a:lnTo>
                  <a:pt x="62" y="217"/>
                </a:lnTo>
                <a:lnTo>
                  <a:pt x="72" y="209"/>
                </a:lnTo>
                <a:lnTo>
                  <a:pt x="87" y="207"/>
                </a:lnTo>
                <a:close/>
                <a:moveTo>
                  <a:pt x="299" y="64"/>
                </a:moveTo>
                <a:lnTo>
                  <a:pt x="322" y="123"/>
                </a:lnTo>
                <a:lnTo>
                  <a:pt x="376" y="123"/>
                </a:lnTo>
                <a:lnTo>
                  <a:pt x="351" y="64"/>
                </a:lnTo>
                <a:lnTo>
                  <a:pt x="299" y="64"/>
                </a:lnTo>
                <a:close/>
                <a:moveTo>
                  <a:pt x="276" y="40"/>
                </a:moveTo>
                <a:lnTo>
                  <a:pt x="367" y="40"/>
                </a:lnTo>
                <a:lnTo>
                  <a:pt x="399" y="119"/>
                </a:lnTo>
                <a:lnTo>
                  <a:pt x="399" y="229"/>
                </a:lnTo>
                <a:lnTo>
                  <a:pt x="352" y="229"/>
                </a:lnTo>
                <a:lnTo>
                  <a:pt x="344" y="211"/>
                </a:lnTo>
                <a:lnTo>
                  <a:pt x="332" y="196"/>
                </a:lnTo>
                <a:lnTo>
                  <a:pt x="315" y="187"/>
                </a:lnTo>
                <a:lnTo>
                  <a:pt x="295" y="183"/>
                </a:lnTo>
                <a:lnTo>
                  <a:pt x="287" y="183"/>
                </a:lnTo>
                <a:lnTo>
                  <a:pt x="281" y="184"/>
                </a:lnTo>
                <a:lnTo>
                  <a:pt x="276" y="187"/>
                </a:lnTo>
                <a:lnTo>
                  <a:pt x="276" y="40"/>
                </a:lnTo>
                <a:close/>
                <a:moveTo>
                  <a:pt x="22" y="0"/>
                </a:moveTo>
                <a:lnTo>
                  <a:pt x="228" y="0"/>
                </a:lnTo>
                <a:lnTo>
                  <a:pt x="240" y="2"/>
                </a:lnTo>
                <a:lnTo>
                  <a:pt x="248" y="12"/>
                </a:lnTo>
                <a:lnTo>
                  <a:pt x="250" y="22"/>
                </a:lnTo>
                <a:lnTo>
                  <a:pt x="250" y="203"/>
                </a:lnTo>
                <a:lnTo>
                  <a:pt x="243" y="215"/>
                </a:lnTo>
                <a:lnTo>
                  <a:pt x="237" y="229"/>
                </a:lnTo>
                <a:lnTo>
                  <a:pt x="145" y="229"/>
                </a:lnTo>
                <a:lnTo>
                  <a:pt x="138" y="211"/>
                </a:lnTo>
                <a:lnTo>
                  <a:pt x="125" y="196"/>
                </a:lnTo>
                <a:lnTo>
                  <a:pt x="108" y="187"/>
                </a:lnTo>
                <a:lnTo>
                  <a:pt x="87" y="183"/>
                </a:lnTo>
                <a:lnTo>
                  <a:pt x="67" y="187"/>
                </a:lnTo>
                <a:lnTo>
                  <a:pt x="50" y="196"/>
                </a:lnTo>
                <a:lnTo>
                  <a:pt x="37" y="211"/>
                </a:lnTo>
                <a:lnTo>
                  <a:pt x="29" y="229"/>
                </a:lnTo>
                <a:lnTo>
                  <a:pt x="0" y="229"/>
                </a:lnTo>
                <a:lnTo>
                  <a:pt x="0" y="22"/>
                </a:lnTo>
                <a:lnTo>
                  <a:pt x="3" y="12"/>
                </a:lnTo>
                <a:lnTo>
                  <a:pt x="12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CO" sz="27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3212094" y="3099592"/>
            <a:ext cx="527457" cy="339840"/>
            <a:chOff x="4176713" y="3917951"/>
            <a:chExt cx="1549400" cy="998538"/>
          </a:xfrm>
          <a:solidFill>
            <a:schemeClr val="bg1"/>
          </a:solidFill>
        </p:grpSpPr>
        <p:sp>
          <p:nvSpPr>
            <p:cNvPr id="77" name="Freeform 32"/>
            <p:cNvSpPr>
              <a:spLocks/>
            </p:cNvSpPr>
            <p:nvPr/>
          </p:nvSpPr>
          <p:spPr bwMode="auto">
            <a:xfrm>
              <a:off x="4176713" y="4151313"/>
              <a:ext cx="342900" cy="182563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16" y="84"/>
                </a:cxn>
                <a:cxn ang="0">
                  <a:pos x="13" y="115"/>
                </a:cxn>
                <a:cxn ang="0">
                  <a:pos x="0" y="39"/>
                </a:cxn>
                <a:cxn ang="0">
                  <a:pos x="216" y="0"/>
                </a:cxn>
              </a:cxnLst>
              <a:rect l="0" t="0" r="r" b="b"/>
              <a:pathLst>
                <a:path w="216" h="115">
                  <a:moveTo>
                    <a:pt x="216" y="0"/>
                  </a:moveTo>
                  <a:lnTo>
                    <a:pt x="216" y="84"/>
                  </a:lnTo>
                  <a:lnTo>
                    <a:pt x="13" y="115"/>
                  </a:lnTo>
                  <a:lnTo>
                    <a:pt x="0" y="39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78" name="Freeform 33"/>
            <p:cNvSpPr>
              <a:spLocks/>
            </p:cNvSpPr>
            <p:nvPr/>
          </p:nvSpPr>
          <p:spPr bwMode="auto">
            <a:xfrm>
              <a:off x="4222750" y="4422776"/>
              <a:ext cx="1028700" cy="493713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87" y="176"/>
                </a:cxn>
                <a:cxn ang="0">
                  <a:pos x="641" y="176"/>
                </a:cxn>
                <a:cxn ang="0">
                  <a:pos x="648" y="205"/>
                </a:cxn>
                <a:cxn ang="0">
                  <a:pos x="206" y="284"/>
                </a:cxn>
                <a:cxn ang="0">
                  <a:pos x="187" y="287"/>
                </a:cxn>
                <a:cxn ang="0">
                  <a:pos x="50" y="311"/>
                </a:cxn>
                <a:cxn ang="0">
                  <a:pos x="26" y="176"/>
                </a:cxn>
                <a:cxn ang="0">
                  <a:pos x="23" y="157"/>
                </a:cxn>
                <a:cxn ang="0">
                  <a:pos x="0" y="28"/>
                </a:cxn>
                <a:cxn ang="0">
                  <a:pos x="187" y="0"/>
                </a:cxn>
              </a:cxnLst>
              <a:rect l="0" t="0" r="r" b="b"/>
              <a:pathLst>
                <a:path w="648" h="311">
                  <a:moveTo>
                    <a:pt x="187" y="0"/>
                  </a:moveTo>
                  <a:lnTo>
                    <a:pt x="187" y="176"/>
                  </a:lnTo>
                  <a:lnTo>
                    <a:pt x="641" y="176"/>
                  </a:lnTo>
                  <a:lnTo>
                    <a:pt x="648" y="205"/>
                  </a:lnTo>
                  <a:lnTo>
                    <a:pt x="206" y="284"/>
                  </a:lnTo>
                  <a:lnTo>
                    <a:pt x="187" y="287"/>
                  </a:lnTo>
                  <a:lnTo>
                    <a:pt x="50" y="311"/>
                  </a:lnTo>
                  <a:lnTo>
                    <a:pt x="26" y="176"/>
                  </a:lnTo>
                  <a:lnTo>
                    <a:pt x="23" y="157"/>
                  </a:lnTo>
                  <a:lnTo>
                    <a:pt x="0" y="28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4883150" y="4254501"/>
              <a:ext cx="381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11" y="3"/>
                </a:cxn>
                <a:cxn ang="0">
                  <a:pos x="16" y="6"/>
                </a:cxn>
                <a:cxn ang="0">
                  <a:pos x="22" y="13"/>
                </a:cxn>
                <a:cxn ang="0">
                  <a:pos x="24" y="17"/>
                </a:cxn>
                <a:cxn ang="0">
                  <a:pos x="24" y="27"/>
                </a:cxn>
                <a:cxn ang="0">
                  <a:pos x="21" y="37"/>
                </a:cxn>
                <a:cxn ang="0">
                  <a:pos x="17" y="40"/>
                </a:cxn>
                <a:cxn ang="0">
                  <a:pos x="14" y="42"/>
                </a:cxn>
                <a:cxn ang="0">
                  <a:pos x="9" y="45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lnTo>
                    <a:pt x="6" y="1"/>
                  </a:lnTo>
                  <a:lnTo>
                    <a:pt x="11" y="3"/>
                  </a:lnTo>
                  <a:lnTo>
                    <a:pt x="16" y="6"/>
                  </a:lnTo>
                  <a:lnTo>
                    <a:pt x="22" y="13"/>
                  </a:lnTo>
                  <a:lnTo>
                    <a:pt x="24" y="17"/>
                  </a:lnTo>
                  <a:lnTo>
                    <a:pt x="24" y="27"/>
                  </a:lnTo>
                  <a:lnTo>
                    <a:pt x="21" y="37"/>
                  </a:lnTo>
                  <a:lnTo>
                    <a:pt x="17" y="40"/>
                  </a:lnTo>
                  <a:lnTo>
                    <a:pt x="14" y="42"/>
                  </a:lnTo>
                  <a:lnTo>
                    <a:pt x="9" y="45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4821238" y="4121151"/>
              <a:ext cx="28575" cy="6826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43"/>
                </a:cxn>
                <a:cxn ang="0">
                  <a:pos x="13" y="42"/>
                </a:cxn>
                <a:cxn ang="0">
                  <a:pos x="8" y="38"/>
                </a:cxn>
                <a:cxn ang="0">
                  <a:pos x="5" y="34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13"/>
                </a:cxn>
                <a:cxn ang="0">
                  <a:pos x="8" y="6"/>
                </a:cxn>
                <a:cxn ang="0">
                  <a:pos x="11" y="5"/>
                </a:cxn>
                <a:cxn ang="0">
                  <a:pos x="15" y="1"/>
                </a:cxn>
                <a:cxn ang="0">
                  <a:pos x="18" y="0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lnTo>
                    <a:pt x="18" y="43"/>
                  </a:lnTo>
                  <a:lnTo>
                    <a:pt x="13" y="42"/>
                  </a:lnTo>
                  <a:lnTo>
                    <a:pt x="8" y="38"/>
                  </a:lnTo>
                  <a:lnTo>
                    <a:pt x="5" y="3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81" name="Freeform 36"/>
            <p:cNvSpPr>
              <a:spLocks noEditPoints="1"/>
            </p:cNvSpPr>
            <p:nvPr/>
          </p:nvSpPr>
          <p:spPr bwMode="auto">
            <a:xfrm>
              <a:off x="4578350" y="3917951"/>
              <a:ext cx="1147763" cy="730250"/>
            </a:xfrm>
            <a:custGeom>
              <a:avLst/>
              <a:gdLst/>
              <a:ahLst/>
              <a:cxnLst>
                <a:cxn ang="0">
                  <a:pos x="171" y="89"/>
                </a:cxn>
                <a:cxn ang="0">
                  <a:pos x="171" y="102"/>
                </a:cxn>
                <a:cxn ang="0">
                  <a:pos x="148" y="107"/>
                </a:cxn>
                <a:cxn ang="0">
                  <a:pos x="132" y="118"/>
                </a:cxn>
                <a:cxn ang="0">
                  <a:pos x="121" y="133"/>
                </a:cxn>
                <a:cxn ang="0">
                  <a:pos x="118" y="152"/>
                </a:cxn>
                <a:cxn ang="0">
                  <a:pos x="121" y="170"/>
                </a:cxn>
                <a:cxn ang="0">
                  <a:pos x="131" y="186"/>
                </a:cxn>
                <a:cxn ang="0">
                  <a:pos x="140" y="194"/>
                </a:cxn>
                <a:cxn ang="0">
                  <a:pos x="155" y="202"/>
                </a:cxn>
                <a:cxn ang="0">
                  <a:pos x="171" y="207"/>
                </a:cxn>
                <a:cxn ang="0">
                  <a:pos x="171" y="258"/>
                </a:cxn>
                <a:cxn ang="0">
                  <a:pos x="161" y="252"/>
                </a:cxn>
                <a:cxn ang="0">
                  <a:pos x="158" y="247"/>
                </a:cxn>
                <a:cxn ang="0">
                  <a:pos x="151" y="241"/>
                </a:cxn>
                <a:cxn ang="0">
                  <a:pos x="148" y="231"/>
                </a:cxn>
                <a:cxn ang="0">
                  <a:pos x="111" y="234"/>
                </a:cxn>
                <a:cxn ang="0">
                  <a:pos x="116" y="249"/>
                </a:cxn>
                <a:cxn ang="0">
                  <a:pos x="123" y="262"/>
                </a:cxn>
                <a:cxn ang="0">
                  <a:pos x="132" y="271"/>
                </a:cxn>
                <a:cxn ang="0">
                  <a:pos x="148" y="283"/>
                </a:cxn>
                <a:cxn ang="0">
                  <a:pos x="171" y="287"/>
                </a:cxn>
                <a:cxn ang="0">
                  <a:pos x="171" y="310"/>
                </a:cxn>
                <a:cxn ang="0">
                  <a:pos x="192" y="310"/>
                </a:cxn>
                <a:cxn ang="0">
                  <a:pos x="192" y="287"/>
                </a:cxn>
                <a:cxn ang="0">
                  <a:pos x="209" y="284"/>
                </a:cxn>
                <a:cxn ang="0">
                  <a:pos x="224" y="278"/>
                </a:cxn>
                <a:cxn ang="0">
                  <a:pos x="235" y="268"/>
                </a:cxn>
                <a:cxn ang="0">
                  <a:pos x="245" y="257"/>
                </a:cxn>
                <a:cxn ang="0">
                  <a:pos x="250" y="245"/>
                </a:cxn>
                <a:cxn ang="0">
                  <a:pos x="251" y="231"/>
                </a:cxn>
                <a:cxn ang="0">
                  <a:pos x="248" y="213"/>
                </a:cxn>
                <a:cxn ang="0">
                  <a:pos x="238" y="199"/>
                </a:cxn>
                <a:cxn ang="0">
                  <a:pos x="227" y="191"/>
                </a:cxn>
                <a:cxn ang="0">
                  <a:pos x="213" y="183"/>
                </a:cxn>
                <a:cxn ang="0">
                  <a:pos x="192" y="178"/>
                </a:cxn>
                <a:cxn ang="0">
                  <a:pos x="192" y="129"/>
                </a:cxn>
                <a:cxn ang="0">
                  <a:pos x="198" y="133"/>
                </a:cxn>
                <a:cxn ang="0">
                  <a:pos x="208" y="142"/>
                </a:cxn>
                <a:cxn ang="0">
                  <a:pos x="209" y="149"/>
                </a:cxn>
                <a:cxn ang="0">
                  <a:pos x="245" y="144"/>
                </a:cxn>
                <a:cxn ang="0">
                  <a:pos x="238" y="128"/>
                </a:cxn>
                <a:cxn ang="0">
                  <a:pos x="229" y="115"/>
                </a:cxn>
                <a:cxn ang="0">
                  <a:pos x="213" y="107"/>
                </a:cxn>
                <a:cxn ang="0">
                  <a:pos x="192" y="102"/>
                </a:cxn>
                <a:cxn ang="0">
                  <a:pos x="192" y="89"/>
                </a:cxn>
                <a:cxn ang="0">
                  <a:pos x="171" y="89"/>
                </a:cxn>
                <a:cxn ang="0">
                  <a:pos x="0" y="0"/>
                </a:cxn>
                <a:cxn ang="0">
                  <a:pos x="723" y="0"/>
                </a:cxn>
                <a:cxn ang="0">
                  <a:pos x="723" y="460"/>
                </a:cxn>
                <a:cxn ang="0">
                  <a:pos x="0" y="460"/>
                </a:cxn>
                <a:cxn ang="0">
                  <a:pos x="0" y="0"/>
                </a:cxn>
              </a:cxnLst>
              <a:rect l="0" t="0" r="r" b="b"/>
              <a:pathLst>
                <a:path w="723" h="460">
                  <a:moveTo>
                    <a:pt x="171" y="89"/>
                  </a:moveTo>
                  <a:lnTo>
                    <a:pt x="171" y="102"/>
                  </a:lnTo>
                  <a:lnTo>
                    <a:pt x="148" y="107"/>
                  </a:lnTo>
                  <a:lnTo>
                    <a:pt x="132" y="118"/>
                  </a:lnTo>
                  <a:lnTo>
                    <a:pt x="121" y="133"/>
                  </a:lnTo>
                  <a:lnTo>
                    <a:pt x="118" y="152"/>
                  </a:lnTo>
                  <a:lnTo>
                    <a:pt x="121" y="170"/>
                  </a:lnTo>
                  <a:lnTo>
                    <a:pt x="131" y="186"/>
                  </a:lnTo>
                  <a:lnTo>
                    <a:pt x="140" y="194"/>
                  </a:lnTo>
                  <a:lnTo>
                    <a:pt x="155" y="202"/>
                  </a:lnTo>
                  <a:lnTo>
                    <a:pt x="171" y="207"/>
                  </a:lnTo>
                  <a:lnTo>
                    <a:pt x="171" y="258"/>
                  </a:lnTo>
                  <a:lnTo>
                    <a:pt x="161" y="252"/>
                  </a:lnTo>
                  <a:lnTo>
                    <a:pt x="158" y="247"/>
                  </a:lnTo>
                  <a:lnTo>
                    <a:pt x="151" y="241"/>
                  </a:lnTo>
                  <a:lnTo>
                    <a:pt x="148" y="231"/>
                  </a:lnTo>
                  <a:lnTo>
                    <a:pt x="111" y="234"/>
                  </a:lnTo>
                  <a:lnTo>
                    <a:pt x="116" y="249"/>
                  </a:lnTo>
                  <a:lnTo>
                    <a:pt x="123" y="262"/>
                  </a:lnTo>
                  <a:lnTo>
                    <a:pt x="132" y="271"/>
                  </a:lnTo>
                  <a:lnTo>
                    <a:pt x="148" y="283"/>
                  </a:lnTo>
                  <a:lnTo>
                    <a:pt x="171" y="287"/>
                  </a:lnTo>
                  <a:lnTo>
                    <a:pt x="171" y="310"/>
                  </a:lnTo>
                  <a:lnTo>
                    <a:pt x="192" y="310"/>
                  </a:lnTo>
                  <a:lnTo>
                    <a:pt x="192" y="287"/>
                  </a:lnTo>
                  <a:lnTo>
                    <a:pt x="209" y="284"/>
                  </a:lnTo>
                  <a:lnTo>
                    <a:pt x="224" y="278"/>
                  </a:lnTo>
                  <a:lnTo>
                    <a:pt x="235" y="268"/>
                  </a:lnTo>
                  <a:lnTo>
                    <a:pt x="245" y="257"/>
                  </a:lnTo>
                  <a:lnTo>
                    <a:pt x="250" y="245"/>
                  </a:lnTo>
                  <a:lnTo>
                    <a:pt x="251" y="231"/>
                  </a:lnTo>
                  <a:lnTo>
                    <a:pt x="248" y="213"/>
                  </a:lnTo>
                  <a:lnTo>
                    <a:pt x="238" y="199"/>
                  </a:lnTo>
                  <a:lnTo>
                    <a:pt x="227" y="191"/>
                  </a:lnTo>
                  <a:lnTo>
                    <a:pt x="213" y="183"/>
                  </a:lnTo>
                  <a:lnTo>
                    <a:pt x="192" y="178"/>
                  </a:lnTo>
                  <a:lnTo>
                    <a:pt x="192" y="129"/>
                  </a:lnTo>
                  <a:lnTo>
                    <a:pt x="198" y="133"/>
                  </a:lnTo>
                  <a:lnTo>
                    <a:pt x="208" y="142"/>
                  </a:lnTo>
                  <a:lnTo>
                    <a:pt x="209" y="149"/>
                  </a:lnTo>
                  <a:lnTo>
                    <a:pt x="245" y="144"/>
                  </a:lnTo>
                  <a:lnTo>
                    <a:pt x="238" y="128"/>
                  </a:lnTo>
                  <a:lnTo>
                    <a:pt x="229" y="115"/>
                  </a:lnTo>
                  <a:lnTo>
                    <a:pt x="213" y="107"/>
                  </a:lnTo>
                  <a:lnTo>
                    <a:pt x="192" y="102"/>
                  </a:lnTo>
                  <a:lnTo>
                    <a:pt x="192" y="89"/>
                  </a:lnTo>
                  <a:lnTo>
                    <a:pt x="171" y="89"/>
                  </a:lnTo>
                  <a:close/>
                  <a:moveTo>
                    <a:pt x="0" y="0"/>
                  </a:moveTo>
                  <a:lnTo>
                    <a:pt x="723" y="0"/>
                  </a:lnTo>
                  <a:lnTo>
                    <a:pt x="723" y="460"/>
                  </a:lnTo>
                  <a:lnTo>
                    <a:pt x="0" y="4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885900" y="3840833"/>
            <a:ext cx="387251" cy="380509"/>
            <a:chOff x="2851150" y="828676"/>
            <a:chExt cx="925513" cy="909638"/>
          </a:xfrm>
          <a:solidFill>
            <a:schemeClr val="bg1"/>
          </a:solidFill>
        </p:grpSpPr>
        <p:sp>
          <p:nvSpPr>
            <p:cNvPr id="83" name="Freeform 20"/>
            <p:cNvSpPr>
              <a:spLocks/>
            </p:cNvSpPr>
            <p:nvPr/>
          </p:nvSpPr>
          <p:spPr bwMode="auto">
            <a:xfrm>
              <a:off x="3422650" y="828676"/>
              <a:ext cx="354013" cy="341313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60" y="0"/>
                </a:cxn>
                <a:cxn ang="0">
                  <a:pos x="77" y="4"/>
                </a:cxn>
                <a:cxn ang="0">
                  <a:pos x="91" y="14"/>
                </a:cxn>
                <a:cxn ang="0">
                  <a:pos x="206" y="120"/>
                </a:cxn>
                <a:cxn ang="0">
                  <a:pos x="217" y="135"/>
                </a:cxn>
                <a:cxn ang="0">
                  <a:pos x="223" y="150"/>
                </a:cxn>
                <a:cxn ang="0">
                  <a:pos x="223" y="167"/>
                </a:cxn>
                <a:cxn ang="0">
                  <a:pos x="219" y="183"/>
                </a:cxn>
                <a:cxn ang="0">
                  <a:pos x="209" y="197"/>
                </a:cxn>
                <a:cxn ang="0">
                  <a:pos x="195" y="209"/>
                </a:cxn>
                <a:cxn ang="0">
                  <a:pos x="180" y="214"/>
                </a:cxn>
                <a:cxn ang="0">
                  <a:pos x="163" y="215"/>
                </a:cxn>
                <a:cxn ang="0">
                  <a:pos x="146" y="211"/>
                </a:cxn>
                <a:cxn ang="0">
                  <a:pos x="132" y="201"/>
                </a:cxn>
                <a:cxn ang="0">
                  <a:pos x="130" y="199"/>
                </a:cxn>
                <a:cxn ang="0">
                  <a:pos x="119" y="210"/>
                </a:cxn>
                <a:cxn ang="0">
                  <a:pos x="11" y="105"/>
                </a:cxn>
                <a:cxn ang="0">
                  <a:pos x="18" y="96"/>
                </a:cxn>
                <a:cxn ang="0">
                  <a:pos x="17" y="94"/>
                </a:cxn>
                <a:cxn ang="0">
                  <a:pos x="7" y="80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4" y="31"/>
                </a:cxn>
                <a:cxn ang="0">
                  <a:pos x="14" y="17"/>
                </a:cxn>
                <a:cxn ang="0">
                  <a:pos x="28" y="7"/>
                </a:cxn>
                <a:cxn ang="0">
                  <a:pos x="44" y="0"/>
                </a:cxn>
              </a:cxnLst>
              <a:rect l="0" t="0" r="r" b="b"/>
              <a:pathLst>
                <a:path w="223" h="215">
                  <a:moveTo>
                    <a:pt x="44" y="0"/>
                  </a:moveTo>
                  <a:lnTo>
                    <a:pt x="60" y="0"/>
                  </a:lnTo>
                  <a:lnTo>
                    <a:pt x="77" y="4"/>
                  </a:lnTo>
                  <a:lnTo>
                    <a:pt x="91" y="14"/>
                  </a:lnTo>
                  <a:lnTo>
                    <a:pt x="206" y="120"/>
                  </a:lnTo>
                  <a:lnTo>
                    <a:pt x="217" y="135"/>
                  </a:lnTo>
                  <a:lnTo>
                    <a:pt x="223" y="150"/>
                  </a:lnTo>
                  <a:lnTo>
                    <a:pt x="223" y="167"/>
                  </a:lnTo>
                  <a:lnTo>
                    <a:pt x="219" y="183"/>
                  </a:lnTo>
                  <a:lnTo>
                    <a:pt x="209" y="197"/>
                  </a:lnTo>
                  <a:lnTo>
                    <a:pt x="195" y="209"/>
                  </a:lnTo>
                  <a:lnTo>
                    <a:pt x="180" y="214"/>
                  </a:lnTo>
                  <a:lnTo>
                    <a:pt x="163" y="215"/>
                  </a:lnTo>
                  <a:lnTo>
                    <a:pt x="146" y="211"/>
                  </a:lnTo>
                  <a:lnTo>
                    <a:pt x="132" y="201"/>
                  </a:lnTo>
                  <a:lnTo>
                    <a:pt x="130" y="199"/>
                  </a:lnTo>
                  <a:lnTo>
                    <a:pt x="119" y="210"/>
                  </a:lnTo>
                  <a:lnTo>
                    <a:pt x="11" y="105"/>
                  </a:lnTo>
                  <a:lnTo>
                    <a:pt x="18" y="96"/>
                  </a:lnTo>
                  <a:lnTo>
                    <a:pt x="17" y="94"/>
                  </a:lnTo>
                  <a:lnTo>
                    <a:pt x="7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4" y="31"/>
                  </a:lnTo>
                  <a:lnTo>
                    <a:pt x="14" y="17"/>
                  </a:lnTo>
                  <a:lnTo>
                    <a:pt x="28" y="7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84" name="Freeform 21"/>
            <p:cNvSpPr>
              <a:spLocks/>
            </p:cNvSpPr>
            <p:nvPr/>
          </p:nvSpPr>
          <p:spPr bwMode="auto">
            <a:xfrm>
              <a:off x="2851150" y="1473201"/>
              <a:ext cx="277813" cy="265113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75" y="35"/>
                </a:cxn>
                <a:cxn ang="0">
                  <a:pos x="62" y="135"/>
                </a:cxn>
                <a:cxn ang="0">
                  <a:pos x="0" y="167"/>
                </a:cxn>
                <a:cxn ang="0">
                  <a:pos x="27" y="103"/>
                </a:cxn>
                <a:cxn ang="0">
                  <a:pos x="140" y="0"/>
                </a:cxn>
              </a:cxnLst>
              <a:rect l="0" t="0" r="r" b="b"/>
              <a:pathLst>
                <a:path w="175" h="167">
                  <a:moveTo>
                    <a:pt x="140" y="0"/>
                  </a:moveTo>
                  <a:lnTo>
                    <a:pt x="175" y="35"/>
                  </a:lnTo>
                  <a:lnTo>
                    <a:pt x="62" y="135"/>
                  </a:lnTo>
                  <a:lnTo>
                    <a:pt x="0" y="167"/>
                  </a:lnTo>
                  <a:lnTo>
                    <a:pt x="27" y="10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85" name="Freeform 22"/>
            <p:cNvSpPr>
              <a:spLocks/>
            </p:cNvSpPr>
            <p:nvPr/>
          </p:nvSpPr>
          <p:spPr bwMode="auto">
            <a:xfrm>
              <a:off x="2900363" y="1022351"/>
              <a:ext cx="685800" cy="661988"/>
            </a:xfrm>
            <a:custGeom>
              <a:avLst/>
              <a:gdLst/>
              <a:ahLst/>
              <a:cxnLst>
                <a:cxn ang="0">
                  <a:pos x="432" y="110"/>
                </a:cxn>
                <a:cxn ang="0">
                  <a:pos x="424" y="119"/>
                </a:cxn>
                <a:cxn ang="0">
                  <a:pos x="405" y="139"/>
                </a:cxn>
                <a:cxn ang="0">
                  <a:pos x="379" y="169"/>
                </a:cxn>
                <a:cxn ang="0">
                  <a:pos x="351" y="201"/>
                </a:cxn>
                <a:cxn ang="0">
                  <a:pos x="329" y="238"/>
                </a:cxn>
                <a:cxn ang="0">
                  <a:pos x="324" y="266"/>
                </a:cxn>
                <a:cxn ang="0">
                  <a:pos x="325" y="311"/>
                </a:cxn>
                <a:cxn ang="0">
                  <a:pos x="315" y="361"/>
                </a:cxn>
                <a:cxn ang="0">
                  <a:pos x="299" y="394"/>
                </a:cxn>
                <a:cxn ang="0">
                  <a:pos x="278" y="416"/>
                </a:cxn>
                <a:cxn ang="0">
                  <a:pos x="55" y="197"/>
                </a:cxn>
                <a:cxn ang="0">
                  <a:pos x="73" y="183"/>
                </a:cxn>
                <a:cxn ang="0">
                  <a:pos x="106" y="169"/>
                </a:cxn>
                <a:cxn ang="0">
                  <a:pos x="179" y="164"/>
                </a:cxn>
                <a:cxn ang="0">
                  <a:pos x="222" y="152"/>
                </a:cxn>
                <a:cxn ang="0">
                  <a:pos x="250" y="137"/>
                </a:cxn>
                <a:cxn ang="0">
                  <a:pos x="263" y="127"/>
                </a:cxn>
                <a:cxn ang="0">
                  <a:pos x="297" y="55"/>
                </a:cxn>
                <a:cxn ang="0">
                  <a:pos x="241" y="105"/>
                </a:cxn>
                <a:cxn ang="0">
                  <a:pos x="233" y="111"/>
                </a:cxn>
                <a:cxn ang="0">
                  <a:pos x="211" y="124"/>
                </a:cxn>
                <a:cxn ang="0">
                  <a:pos x="177" y="133"/>
                </a:cxn>
                <a:cxn ang="0">
                  <a:pos x="105" y="137"/>
                </a:cxn>
                <a:cxn ang="0">
                  <a:pos x="67" y="152"/>
                </a:cxn>
                <a:cxn ang="0">
                  <a:pos x="41" y="169"/>
                </a:cxn>
                <a:cxn ang="0">
                  <a:pos x="0" y="142"/>
                </a:cxn>
                <a:cxn ang="0">
                  <a:pos x="50" y="112"/>
                </a:cxn>
                <a:cxn ang="0">
                  <a:pos x="99" y="100"/>
                </a:cxn>
                <a:cxn ang="0">
                  <a:pos x="149" y="97"/>
                </a:cxn>
                <a:cxn ang="0">
                  <a:pos x="182" y="97"/>
                </a:cxn>
                <a:cxn ang="0">
                  <a:pos x="208" y="88"/>
                </a:cxn>
                <a:cxn ang="0">
                  <a:pos x="222" y="78"/>
                </a:cxn>
                <a:cxn ang="0">
                  <a:pos x="319" y="0"/>
                </a:cxn>
              </a:cxnLst>
              <a:rect l="0" t="0" r="r" b="b"/>
              <a:pathLst>
                <a:path w="432" h="417">
                  <a:moveTo>
                    <a:pt x="319" y="0"/>
                  </a:moveTo>
                  <a:lnTo>
                    <a:pt x="432" y="110"/>
                  </a:lnTo>
                  <a:lnTo>
                    <a:pt x="429" y="112"/>
                  </a:lnTo>
                  <a:lnTo>
                    <a:pt x="424" y="119"/>
                  </a:lnTo>
                  <a:lnTo>
                    <a:pt x="415" y="128"/>
                  </a:lnTo>
                  <a:lnTo>
                    <a:pt x="405" y="139"/>
                  </a:lnTo>
                  <a:lnTo>
                    <a:pt x="392" y="153"/>
                  </a:lnTo>
                  <a:lnTo>
                    <a:pt x="379" y="169"/>
                  </a:lnTo>
                  <a:lnTo>
                    <a:pt x="365" y="185"/>
                  </a:lnTo>
                  <a:lnTo>
                    <a:pt x="351" y="201"/>
                  </a:lnTo>
                  <a:lnTo>
                    <a:pt x="337" y="220"/>
                  </a:lnTo>
                  <a:lnTo>
                    <a:pt x="329" y="238"/>
                  </a:lnTo>
                  <a:lnTo>
                    <a:pt x="325" y="255"/>
                  </a:lnTo>
                  <a:lnTo>
                    <a:pt x="324" y="266"/>
                  </a:lnTo>
                  <a:lnTo>
                    <a:pt x="325" y="275"/>
                  </a:lnTo>
                  <a:lnTo>
                    <a:pt x="325" y="311"/>
                  </a:lnTo>
                  <a:lnTo>
                    <a:pt x="322" y="338"/>
                  </a:lnTo>
                  <a:lnTo>
                    <a:pt x="315" y="361"/>
                  </a:lnTo>
                  <a:lnTo>
                    <a:pt x="308" y="380"/>
                  </a:lnTo>
                  <a:lnTo>
                    <a:pt x="299" y="394"/>
                  </a:lnTo>
                  <a:lnTo>
                    <a:pt x="290" y="404"/>
                  </a:lnTo>
                  <a:lnTo>
                    <a:pt x="278" y="416"/>
                  </a:lnTo>
                  <a:lnTo>
                    <a:pt x="276" y="417"/>
                  </a:lnTo>
                  <a:lnTo>
                    <a:pt x="55" y="197"/>
                  </a:lnTo>
                  <a:lnTo>
                    <a:pt x="63" y="191"/>
                  </a:lnTo>
                  <a:lnTo>
                    <a:pt x="73" y="183"/>
                  </a:lnTo>
                  <a:lnTo>
                    <a:pt x="89" y="175"/>
                  </a:lnTo>
                  <a:lnTo>
                    <a:pt x="106" y="169"/>
                  </a:lnTo>
                  <a:lnTo>
                    <a:pt x="128" y="164"/>
                  </a:lnTo>
                  <a:lnTo>
                    <a:pt x="179" y="164"/>
                  </a:lnTo>
                  <a:lnTo>
                    <a:pt x="203" y="159"/>
                  </a:lnTo>
                  <a:lnTo>
                    <a:pt x="222" y="152"/>
                  </a:lnTo>
                  <a:lnTo>
                    <a:pt x="238" y="144"/>
                  </a:lnTo>
                  <a:lnTo>
                    <a:pt x="250" y="137"/>
                  </a:lnTo>
                  <a:lnTo>
                    <a:pt x="259" y="130"/>
                  </a:lnTo>
                  <a:lnTo>
                    <a:pt x="263" y="127"/>
                  </a:lnTo>
                  <a:lnTo>
                    <a:pt x="318" y="78"/>
                  </a:lnTo>
                  <a:lnTo>
                    <a:pt x="297" y="55"/>
                  </a:lnTo>
                  <a:lnTo>
                    <a:pt x="242" y="104"/>
                  </a:lnTo>
                  <a:lnTo>
                    <a:pt x="241" y="105"/>
                  </a:lnTo>
                  <a:lnTo>
                    <a:pt x="238" y="106"/>
                  </a:lnTo>
                  <a:lnTo>
                    <a:pt x="233" y="111"/>
                  </a:lnTo>
                  <a:lnTo>
                    <a:pt x="224" y="118"/>
                  </a:lnTo>
                  <a:lnTo>
                    <a:pt x="211" y="124"/>
                  </a:lnTo>
                  <a:lnTo>
                    <a:pt x="196" y="129"/>
                  </a:lnTo>
                  <a:lnTo>
                    <a:pt x="177" y="133"/>
                  </a:lnTo>
                  <a:lnTo>
                    <a:pt x="128" y="133"/>
                  </a:lnTo>
                  <a:lnTo>
                    <a:pt x="105" y="137"/>
                  </a:lnTo>
                  <a:lnTo>
                    <a:pt x="83" y="143"/>
                  </a:lnTo>
                  <a:lnTo>
                    <a:pt x="67" y="152"/>
                  </a:lnTo>
                  <a:lnTo>
                    <a:pt x="51" y="161"/>
                  </a:lnTo>
                  <a:lnTo>
                    <a:pt x="41" y="169"/>
                  </a:lnTo>
                  <a:lnTo>
                    <a:pt x="33" y="175"/>
                  </a:lnTo>
                  <a:lnTo>
                    <a:pt x="0" y="142"/>
                  </a:lnTo>
                  <a:lnTo>
                    <a:pt x="25" y="125"/>
                  </a:lnTo>
                  <a:lnTo>
                    <a:pt x="50" y="112"/>
                  </a:lnTo>
                  <a:lnTo>
                    <a:pt x="76" y="105"/>
                  </a:lnTo>
                  <a:lnTo>
                    <a:pt x="99" y="100"/>
                  </a:lnTo>
                  <a:lnTo>
                    <a:pt x="118" y="97"/>
                  </a:lnTo>
                  <a:lnTo>
                    <a:pt x="149" y="97"/>
                  </a:lnTo>
                  <a:lnTo>
                    <a:pt x="165" y="98"/>
                  </a:lnTo>
                  <a:lnTo>
                    <a:pt x="182" y="97"/>
                  </a:lnTo>
                  <a:lnTo>
                    <a:pt x="196" y="93"/>
                  </a:lnTo>
                  <a:lnTo>
                    <a:pt x="208" y="88"/>
                  </a:lnTo>
                  <a:lnTo>
                    <a:pt x="217" y="82"/>
                  </a:lnTo>
                  <a:lnTo>
                    <a:pt x="222" y="78"/>
                  </a:lnTo>
                  <a:lnTo>
                    <a:pt x="224" y="77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357683" y="3937960"/>
            <a:ext cx="2330666" cy="21929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r"/>
            <a:r>
              <a:rPr lang="es-C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Tasas</a:t>
            </a:r>
            <a:endParaRPr lang="es-C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57683" y="2938445"/>
            <a:ext cx="2330666" cy="21929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r"/>
            <a:r>
              <a:rPr lang="es-C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Adopción de Tecnología</a:t>
            </a:r>
            <a:endParaRPr lang="es-C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568793" y="3067921"/>
            <a:ext cx="416974" cy="420294"/>
            <a:chOff x="12787313" y="2351088"/>
            <a:chExt cx="1350963" cy="1362075"/>
          </a:xfrm>
          <a:solidFill>
            <a:schemeClr val="bg1"/>
          </a:solidFill>
        </p:grpSpPr>
        <p:sp>
          <p:nvSpPr>
            <p:cNvPr id="89" name="Freeform 11"/>
            <p:cNvSpPr>
              <a:spLocks noEditPoints="1"/>
            </p:cNvSpPr>
            <p:nvPr/>
          </p:nvSpPr>
          <p:spPr bwMode="auto">
            <a:xfrm>
              <a:off x="12787313" y="2351088"/>
              <a:ext cx="1350963" cy="1362075"/>
            </a:xfrm>
            <a:custGeom>
              <a:avLst/>
              <a:gdLst/>
              <a:ahLst/>
              <a:cxnLst>
                <a:cxn ang="0">
                  <a:pos x="288" y="198"/>
                </a:cxn>
                <a:cxn ang="0">
                  <a:pos x="173" y="336"/>
                </a:cxn>
                <a:cxn ang="0">
                  <a:pos x="173" y="522"/>
                </a:cxn>
                <a:cxn ang="0">
                  <a:pos x="288" y="658"/>
                </a:cxn>
                <a:cxn ang="0">
                  <a:pos x="470" y="690"/>
                </a:cxn>
                <a:cxn ang="0">
                  <a:pos x="625" y="600"/>
                </a:cxn>
                <a:cxn ang="0">
                  <a:pos x="688" y="429"/>
                </a:cxn>
                <a:cxn ang="0">
                  <a:pos x="625" y="256"/>
                </a:cxn>
                <a:cxn ang="0">
                  <a:pos x="470" y="166"/>
                </a:cxn>
                <a:cxn ang="0">
                  <a:pos x="596" y="36"/>
                </a:cxn>
                <a:cxn ang="0">
                  <a:pos x="622" y="47"/>
                </a:cxn>
                <a:cxn ang="0">
                  <a:pos x="631" y="111"/>
                </a:cxn>
                <a:cxn ang="0">
                  <a:pos x="630" y="154"/>
                </a:cxn>
                <a:cxn ang="0">
                  <a:pos x="679" y="203"/>
                </a:cxn>
                <a:cxn ang="0">
                  <a:pos x="774" y="218"/>
                </a:cxn>
                <a:cxn ang="0">
                  <a:pos x="805" y="232"/>
                </a:cxn>
                <a:cxn ang="0">
                  <a:pos x="826" y="294"/>
                </a:cxn>
                <a:cxn ang="0">
                  <a:pos x="846" y="368"/>
                </a:cxn>
                <a:cxn ang="0">
                  <a:pos x="846" y="421"/>
                </a:cxn>
                <a:cxn ang="0">
                  <a:pos x="782" y="459"/>
                </a:cxn>
                <a:cxn ang="0">
                  <a:pos x="738" y="564"/>
                </a:cxn>
                <a:cxn ang="0">
                  <a:pos x="764" y="603"/>
                </a:cxn>
                <a:cxn ang="0">
                  <a:pos x="782" y="662"/>
                </a:cxn>
                <a:cxn ang="0">
                  <a:pos x="682" y="768"/>
                </a:cxn>
                <a:cxn ang="0">
                  <a:pos x="662" y="786"/>
                </a:cxn>
                <a:cxn ang="0">
                  <a:pos x="615" y="777"/>
                </a:cxn>
                <a:cxn ang="0">
                  <a:pos x="574" y="748"/>
                </a:cxn>
                <a:cxn ang="0">
                  <a:pos x="554" y="745"/>
                </a:cxn>
                <a:cxn ang="0">
                  <a:pos x="481" y="760"/>
                </a:cxn>
                <a:cxn ang="0">
                  <a:pos x="461" y="771"/>
                </a:cxn>
                <a:cxn ang="0">
                  <a:pos x="438" y="822"/>
                </a:cxn>
                <a:cxn ang="0">
                  <a:pos x="242" y="815"/>
                </a:cxn>
                <a:cxn ang="0">
                  <a:pos x="224" y="798"/>
                </a:cxn>
                <a:cxn ang="0">
                  <a:pos x="224" y="722"/>
                </a:cxn>
                <a:cxn ang="0">
                  <a:pos x="202" y="677"/>
                </a:cxn>
                <a:cxn ang="0">
                  <a:pos x="155" y="630"/>
                </a:cxn>
                <a:cxn ang="0">
                  <a:pos x="119" y="630"/>
                </a:cxn>
                <a:cxn ang="0">
                  <a:pos x="52" y="627"/>
                </a:cxn>
                <a:cxn ang="0">
                  <a:pos x="21" y="539"/>
                </a:cxn>
                <a:cxn ang="0">
                  <a:pos x="8" y="487"/>
                </a:cxn>
                <a:cxn ang="0">
                  <a:pos x="1" y="444"/>
                </a:cxn>
                <a:cxn ang="0">
                  <a:pos x="73" y="400"/>
                </a:cxn>
                <a:cxn ang="0">
                  <a:pos x="99" y="352"/>
                </a:cxn>
                <a:cxn ang="0">
                  <a:pos x="114" y="294"/>
                </a:cxn>
                <a:cxn ang="0">
                  <a:pos x="68" y="226"/>
                </a:cxn>
                <a:cxn ang="0">
                  <a:pos x="64" y="201"/>
                </a:cxn>
                <a:cxn ang="0">
                  <a:pos x="189" y="70"/>
                </a:cxn>
                <a:cxn ang="0">
                  <a:pos x="227" y="73"/>
                </a:cxn>
                <a:cxn ang="0">
                  <a:pos x="297" y="116"/>
                </a:cxn>
                <a:cxn ang="0">
                  <a:pos x="373" y="96"/>
                </a:cxn>
                <a:cxn ang="0">
                  <a:pos x="399" y="73"/>
                </a:cxn>
                <a:cxn ang="0">
                  <a:pos x="412" y="41"/>
                </a:cxn>
                <a:cxn ang="0">
                  <a:pos x="431" y="6"/>
                </a:cxn>
              </a:cxnLst>
              <a:rect l="0" t="0" r="r" b="b"/>
              <a:pathLst>
                <a:path w="851" h="858">
                  <a:moveTo>
                    <a:pt x="421" y="161"/>
                  </a:moveTo>
                  <a:lnTo>
                    <a:pt x="374" y="166"/>
                  </a:lnTo>
                  <a:lnTo>
                    <a:pt x="329" y="178"/>
                  </a:lnTo>
                  <a:lnTo>
                    <a:pt x="288" y="198"/>
                  </a:lnTo>
                  <a:lnTo>
                    <a:pt x="251" y="224"/>
                  </a:lnTo>
                  <a:lnTo>
                    <a:pt x="219" y="256"/>
                  </a:lnTo>
                  <a:lnTo>
                    <a:pt x="193" y="294"/>
                  </a:lnTo>
                  <a:lnTo>
                    <a:pt x="173" y="336"/>
                  </a:lnTo>
                  <a:lnTo>
                    <a:pt x="161" y="380"/>
                  </a:lnTo>
                  <a:lnTo>
                    <a:pt x="157" y="429"/>
                  </a:lnTo>
                  <a:lnTo>
                    <a:pt x="161" y="476"/>
                  </a:lnTo>
                  <a:lnTo>
                    <a:pt x="173" y="522"/>
                  </a:lnTo>
                  <a:lnTo>
                    <a:pt x="193" y="563"/>
                  </a:lnTo>
                  <a:lnTo>
                    <a:pt x="219" y="600"/>
                  </a:lnTo>
                  <a:lnTo>
                    <a:pt x="251" y="632"/>
                  </a:lnTo>
                  <a:lnTo>
                    <a:pt x="288" y="658"/>
                  </a:lnTo>
                  <a:lnTo>
                    <a:pt x="329" y="677"/>
                  </a:lnTo>
                  <a:lnTo>
                    <a:pt x="374" y="690"/>
                  </a:lnTo>
                  <a:lnTo>
                    <a:pt x="421" y="694"/>
                  </a:lnTo>
                  <a:lnTo>
                    <a:pt x="470" y="690"/>
                  </a:lnTo>
                  <a:lnTo>
                    <a:pt x="514" y="677"/>
                  </a:lnTo>
                  <a:lnTo>
                    <a:pt x="555" y="658"/>
                  </a:lnTo>
                  <a:lnTo>
                    <a:pt x="593" y="632"/>
                  </a:lnTo>
                  <a:lnTo>
                    <a:pt x="625" y="600"/>
                  </a:lnTo>
                  <a:lnTo>
                    <a:pt x="651" y="563"/>
                  </a:lnTo>
                  <a:lnTo>
                    <a:pt x="671" y="522"/>
                  </a:lnTo>
                  <a:lnTo>
                    <a:pt x="683" y="476"/>
                  </a:lnTo>
                  <a:lnTo>
                    <a:pt x="688" y="429"/>
                  </a:lnTo>
                  <a:lnTo>
                    <a:pt x="683" y="380"/>
                  </a:lnTo>
                  <a:lnTo>
                    <a:pt x="671" y="336"/>
                  </a:lnTo>
                  <a:lnTo>
                    <a:pt x="651" y="294"/>
                  </a:lnTo>
                  <a:lnTo>
                    <a:pt x="625" y="256"/>
                  </a:lnTo>
                  <a:lnTo>
                    <a:pt x="593" y="224"/>
                  </a:lnTo>
                  <a:lnTo>
                    <a:pt x="555" y="198"/>
                  </a:lnTo>
                  <a:lnTo>
                    <a:pt x="514" y="178"/>
                  </a:lnTo>
                  <a:lnTo>
                    <a:pt x="470" y="166"/>
                  </a:lnTo>
                  <a:lnTo>
                    <a:pt x="421" y="161"/>
                  </a:lnTo>
                  <a:close/>
                  <a:moveTo>
                    <a:pt x="452" y="0"/>
                  </a:moveTo>
                  <a:lnTo>
                    <a:pt x="467" y="1"/>
                  </a:lnTo>
                  <a:lnTo>
                    <a:pt x="596" y="36"/>
                  </a:lnTo>
                  <a:lnTo>
                    <a:pt x="599" y="36"/>
                  </a:lnTo>
                  <a:lnTo>
                    <a:pt x="606" y="38"/>
                  </a:lnTo>
                  <a:lnTo>
                    <a:pt x="613" y="41"/>
                  </a:lnTo>
                  <a:lnTo>
                    <a:pt x="622" y="47"/>
                  </a:lnTo>
                  <a:lnTo>
                    <a:pt x="630" y="58"/>
                  </a:lnTo>
                  <a:lnTo>
                    <a:pt x="633" y="71"/>
                  </a:lnTo>
                  <a:lnTo>
                    <a:pt x="633" y="91"/>
                  </a:lnTo>
                  <a:lnTo>
                    <a:pt x="631" y="111"/>
                  </a:lnTo>
                  <a:lnTo>
                    <a:pt x="630" y="128"/>
                  </a:lnTo>
                  <a:lnTo>
                    <a:pt x="628" y="139"/>
                  </a:lnTo>
                  <a:lnTo>
                    <a:pt x="628" y="146"/>
                  </a:lnTo>
                  <a:lnTo>
                    <a:pt x="630" y="154"/>
                  </a:lnTo>
                  <a:lnTo>
                    <a:pt x="634" y="163"/>
                  </a:lnTo>
                  <a:lnTo>
                    <a:pt x="656" y="181"/>
                  </a:lnTo>
                  <a:lnTo>
                    <a:pt x="666" y="192"/>
                  </a:lnTo>
                  <a:lnTo>
                    <a:pt x="679" y="203"/>
                  </a:lnTo>
                  <a:lnTo>
                    <a:pt x="688" y="213"/>
                  </a:lnTo>
                  <a:lnTo>
                    <a:pt x="694" y="221"/>
                  </a:lnTo>
                  <a:lnTo>
                    <a:pt x="697" y="224"/>
                  </a:lnTo>
                  <a:lnTo>
                    <a:pt x="774" y="218"/>
                  </a:lnTo>
                  <a:lnTo>
                    <a:pt x="778" y="218"/>
                  </a:lnTo>
                  <a:lnTo>
                    <a:pt x="785" y="220"/>
                  </a:lnTo>
                  <a:lnTo>
                    <a:pt x="796" y="223"/>
                  </a:lnTo>
                  <a:lnTo>
                    <a:pt x="805" y="232"/>
                  </a:lnTo>
                  <a:lnTo>
                    <a:pt x="813" y="245"/>
                  </a:lnTo>
                  <a:lnTo>
                    <a:pt x="816" y="258"/>
                  </a:lnTo>
                  <a:lnTo>
                    <a:pt x="820" y="274"/>
                  </a:lnTo>
                  <a:lnTo>
                    <a:pt x="826" y="294"/>
                  </a:lnTo>
                  <a:lnTo>
                    <a:pt x="831" y="314"/>
                  </a:lnTo>
                  <a:lnTo>
                    <a:pt x="837" y="334"/>
                  </a:lnTo>
                  <a:lnTo>
                    <a:pt x="841" y="352"/>
                  </a:lnTo>
                  <a:lnTo>
                    <a:pt x="846" y="368"/>
                  </a:lnTo>
                  <a:lnTo>
                    <a:pt x="848" y="378"/>
                  </a:lnTo>
                  <a:lnTo>
                    <a:pt x="851" y="384"/>
                  </a:lnTo>
                  <a:lnTo>
                    <a:pt x="851" y="407"/>
                  </a:lnTo>
                  <a:lnTo>
                    <a:pt x="846" y="421"/>
                  </a:lnTo>
                  <a:lnTo>
                    <a:pt x="835" y="433"/>
                  </a:lnTo>
                  <a:lnTo>
                    <a:pt x="808" y="448"/>
                  </a:lnTo>
                  <a:lnTo>
                    <a:pt x="794" y="455"/>
                  </a:lnTo>
                  <a:lnTo>
                    <a:pt x="782" y="459"/>
                  </a:lnTo>
                  <a:lnTo>
                    <a:pt x="773" y="462"/>
                  </a:lnTo>
                  <a:lnTo>
                    <a:pt x="770" y="464"/>
                  </a:lnTo>
                  <a:lnTo>
                    <a:pt x="738" y="560"/>
                  </a:lnTo>
                  <a:lnTo>
                    <a:pt x="738" y="564"/>
                  </a:lnTo>
                  <a:lnTo>
                    <a:pt x="741" y="569"/>
                  </a:lnTo>
                  <a:lnTo>
                    <a:pt x="746" y="578"/>
                  </a:lnTo>
                  <a:lnTo>
                    <a:pt x="753" y="590"/>
                  </a:lnTo>
                  <a:lnTo>
                    <a:pt x="764" y="603"/>
                  </a:lnTo>
                  <a:lnTo>
                    <a:pt x="773" y="615"/>
                  </a:lnTo>
                  <a:lnTo>
                    <a:pt x="781" y="630"/>
                  </a:lnTo>
                  <a:lnTo>
                    <a:pt x="785" y="645"/>
                  </a:lnTo>
                  <a:lnTo>
                    <a:pt x="782" y="662"/>
                  </a:lnTo>
                  <a:lnTo>
                    <a:pt x="771" y="679"/>
                  </a:lnTo>
                  <a:lnTo>
                    <a:pt x="703" y="748"/>
                  </a:lnTo>
                  <a:lnTo>
                    <a:pt x="691" y="758"/>
                  </a:lnTo>
                  <a:lnTo>
                    <a:pt x="682" y="768"/>
                  </a:lnTo>
                  <a:lnTo>
                    <a:pt x="676" y="775"/>
                  </a:lnTo>
                  <a:lnTo>
                    <a:pt x="673" y="777"/>
                  </a:lnTo>
                  <a:lnTo>
                    <a:pt x="668" y="781"/>
                  </a:lnTo>
                  <a:lnTo>
                    <a:pt x="662" y="786"/>
                  </a:lnTo>
                  <a:lnTo>
                    <a:pt x="654" y="789"/>
                  </a:lnTo>
                  <a:lnTo>
                    <a:pt x="644" y="789"/>
                  </a:lnTo>
                  <a:lnTo>
                    <a:pt x="630" y="786"/>
                  </a:lnTo>
                  <a:lnTo>
                    <a:pt x="615" y="777"/>
                  </a:lnTo>
                  <a:lnTo>
                    <a:pt x="598" y="764"/>
                  </a:lnTo>
                  <a:lnTo>
                    <a:pt x="586" y="755"/>
                  </a:lnTo>
                  <a:lnTo>
                    <a:pt x="578" y="751"/>
                  </a:lnTo>
                  <a:lnTo>
                    <a:pt x="574" y="748"/>
                  </a:lnTo>
                  <a:lnTo>
                    <a:pt x="571" y="746"/>
                  </a:lnTo>
                  <a:lnTo>
                    <a:pt x="568" y="746"/>
                  </a:lnTo>
                  <a:lnTo>
                    <a:pt x="561" y="745"/>
                  </a:lnTo>
                  <a:lnTo>
                    <a:pt x="554" y="745"/>
                  </a:lnTo>
                  <a:lnTo>
                    <a:pt x="546" y="746"/>
                  </a:lnTo>
                  <a:lnTo>
                    <a:pt x="539" y="749"/>
                  </a:lnTo>
                  <a:lnTo>
                    <a:pt x="493" y="758"/>
                  </a:lnTo>
                  <a:lnTo>
                    <a:pt x="481" y="760"/>
                  </a:lnTo>
                  <a:lnTo>
                    <a:pt x="476" y="761"/>
                  </a:lnTo>
                  <a:lnTo>
                    <a:pt x="472" y="761"/>
                  </a:lnTo>
                  <a:lnTo>
                    <a:pt x="469" y="763"/>
                  </a:lnTo>
                  <a:lnTo>
                    <a:pt x="461" y="771"/>
                  </a:lnTo>
                  <a:lnTo>
                    <a:pt x="458" y="777"/>
                  </a:lnTo>
                  <a:lnTo>
                    <a:pt x="453" y="789"/>
                  </a:lnTo>
                  <a:lnTo>
                    <a:pt x="447" y="804"/>
                  </a:lnTo>
                  <a:lnTo>
                    <a:pt x="438" y="822"/>
                  </a:lnTo>
                  <a:lnTo>
                    <a:pt x="428" y="838"/>
                  </a:lnTo>
                  <a:lnTo>
                    <a:pt x="417" y="851"/>
                  </a:lnTo>
                  <a:lnTo>
                    <a:pt x="403" y="858"/>
                  </a:lnTo>
                  <a:lnTo>
                    <a:pt x="242" y="815"/>
                  </a:lnTo>
                  <a:lnTo>
                    <a:pt x="240" y="813"/>
                  </a:lnTo>
                  <a:lnTo>
                    <a:pt x="236" y="812"/>
                  </a:lnTo>
                  <a:lnTo>
                    <a:pt x="230" y="806"/>
                  </a:lnTo>
                  <a:lnTo>
                    <a:pt x="224" y="798"/>
                  </a:lnTo>
                  <a:lnTo>
                    <a:pt x="221" y="786"/>
                  </a:lnTo>
                  <a:lnTo>
                    <a:pt x="219" y="771"/>
                  </a:lnTo>
                  <a:lnTo>
                    <a:pt x="222" y="737"/>
                  </a:lnTo>
                  <a:lnTo>
                    <a:pt x="224" y="722"/>
                  </a:lnTo>
                  <a:lnTo>
                    <a:pt x="224" y="708"/>
                  </a:lnTo>
                  <a:lnTo>
                    <a:pt x="219" y="694"/>
                  </a:lnTo>
                  <a:lnTo>
                    <a:pt x="211" y="685"/>
                  </a:lnTo>
                  <a:lnTo>
                    <a:pt x="202" y="677"/>
                  </a:lnTo>
                  <a:lnTo>
                    <a:pt x="192" y="668"/>
                  </a:lnTo>
                  <a:lnTo>
                    <a:pt x="172" y="648"/>
                  </a:lnTo>
                  <a:lnTo>
                    <a:pt x="164" y="639"/>
                  </a:lnTo>
                  <a:lnTo>
                    <a:pt x="155" y="630"/>
                  </a:lnTo>
                  <a:lnTo>
                    <a:pt x="151" y="627"/>
                  </a:lnTo>
                  <a:lnTo>
                    <a:pt x="141" y="626"/>
                  </a:lnTo>
                  <a:lnTo>
                    <a:pt x="129" y="627"/>
                  </a:lnTo>
                  <a:lnTo>
                    <a:pt x="119" y="630"/>
                  </a:lnTo>
                  <a:lnTo>
                    <a:pt x="88" y="633"/>
                  </a:lnTo>
                  <a:lnTo>
                    <a:pt x="71" y="633"/>
                  </a:lnTo>
                  <a:lnTo>
                    <a:pt x="59" y="632"/>
                  </a:lnTo>
                  <a:lnTo>
                    <a:pt x="52" y="627"/>
                  </a:lnTo>
                  <a:lnTo>
                    <a:pt x="47" y="619"/>
                  </a:lnTo>
                  <a:lnTo>
                    <a:pt x="30" y="569"/>
                  </a:lnTo>
                  <a:lnTo>
                    <a:pt x="26" y="552"/>
                  </a:lnTo>
                  <a:lnTo>
                    <a:pt x="21" y="539"/>
                  </a:lnTo>
                  <a:lnTo>
                    <a:pt x="20" y="529"/>
                  </a:lnTo>
                  <a:lnTo>
                    <a:pt x="17" y="519"/>
                  </a:lnTo>
                  <a:lnTo>
                    <a:pt x="12" y="503"/>
                  </a:lnTo>
                  <a:lnTo>
                    <a:pt x="8" y="487"/>
                  </a:lnTo>
                  <a:lnTo>
                    <a:pt x="5" y="470"/>
                  </a:lnTo>
                  <a:lnTo>
                    <a:pt x="1" y="456"/>
                  </a:lnTo>
                  <a:lnTo>
                    <a:pt x="0" y="448"/>
                  </a:lnTo>
                  <a:lnTo>
                    <a:pt x="1" y="444"/>
                  </a:lnTo>
                  <a:lnTo>
                    <a:pt x="17" y="429"/>
                  </a:lnTo>
                  <a:lnTo>
                    <a:pt x="32" y="419"/>
                  </a:lnTo>
                  <a:lnTo>
                    <a:pt x="59" y="407"/>
                  </a:lnTo>
                  <a:lnTo>
                    <a:pt x="73" y="400"/>
                  </a:lnTo>
                  <a:lnTo>
                    <a:pt x="85" y="390"/>
                  </a:lnTo>
                  <a:lnTo>
                    <a:pt x="93" y="381"/>
                  </a:lnTo>
                  <a:lnTo>
                    <a:pt x="96" y="369"/>
                  </a:lnTo>
                  <a:lnTo>
                    <a:pt x="99" y="352"/>
                  </a:lnTo>
                  <a:lnTo>
                    <a:pt x="103" y="334"/>
                  </a:lnTo>
                  <a:lnTo>
                    <a:pt x="108" y="317"/>
                  </a:lnTo>
                  <a:lnTo>
                    <a:pt x="113" y="303"/>
                  </a:lnTo>
                  <a:lnTo>
                    <a:pt x="114" y="294"/>
                  </a:lnTo>
                  <a:lnTo>
                    <a:pt x="108" y="279"/>
                  </a:lnTo>
                  <a:lnTo>
                    <a:pt x="103" y="273"/>
                  </a:lnTo>
                  <a:lnTo>
                    <a:pt x="102" y="270"/>
                  </a:lnTo>
                  <a:lnTo>
                    <a:pt x="68" y="226"/>
                  </a:lnTo>
                  <a:lnTo>
                    <a:pt x="67" y="224"/>
                  </a:lnTo>
                  <a:lnTo>
                    <a:pt x="64" y="220"/>
                  </a:lnTo>
                  <a:lnTo>
                    <a:pt x="62" y="212"/>
                  </a:lnTo>
                  <a:lnTo>
                    <a:pt x="64" y="201"/>
                  </a:lnTo>
                  <a:lnTo>
                    <a:pt x="70" y="191"/>
                  </a:lnTo>
                  <a:lnTo>
                    <a:pt x="183" y="74"/>
                  </a:lnTo>
                  <a:lnTo>
                    <a:pt x="184" y="73"/>
                  </a:lnTo>
                  <a:lnTo>
                    <a:pt x="189" y="70"/>
                  </a:lnTo>
                  <a:lnTo>
                    <a:pt x="195" y="65"/>
                  </a:lnTo>
                  <a:lnTo>
                    <a:pt x="204" y="64"/>
                  </a:lnTo>
                  <a:lnTo>
                    <a:pt x="215" y="65"/>
                  </a:lnTo>
                  <a:lnTo>
                    <a:pt x="227" y="73"/>
                  </a:lnTo>
                  <a:lnTo>
                    <a:pt x="280" y="111"/>
                  </a:lnTo>
                  <a:lnTo>
                    <a:pt x="281" y="113"/>
                  </a:lnTo>
                  <a:lnTo>
                    <a:pt x="288" y="114"/>
                  </a:lnTo>
                  <a:lnTo>
                    <a:pt x="297" y="116"/>
                  </a:lnTo>
                  <a:lnTo>
                    <a:pt x="312" y="113"/>
                  </a:lnTo>
                  <a:lnTo>
                    <a:pt x="358" y="99"/>
                  </a:lnTo>
                  <a:lnTo>
                    <a:pt x="368" y="97"/>
                  </a:lnTo>
                  <a:lnTo>
                    <a:pt x="373" y="96"/>
                  </a:lnTo>
                  <a:lnTo>
                    <a:pt x="376" y="96"/>
                  </a:lnTo>
                  <a:lnTo>
                    <a:pt x="382" y="94"/>
                  </a:lnTo>
                  <a:lnTo>
                    <a:pt x="390" y="88"/>
                  </a:lnTo>
                  <a:lnTo>
                    <a:pt x="399" y="73"/>
                  </a:lnTo>
                  <a:lnTo>
                    <a:pt x="400" y="70"/>
                  </a:lnTo>
                  <a:lnTo>
                    <a:pt x="403" y="62"/>
                  </a:lnTo>
                  <a:lnTo>
                    <a:pt x="408" y="53"/>
                  </a:lnTo>
                  <a:lnTo>
                    <a:pt x="412" y="41"/>
                  </a:lnTo>
                  <a:lnTo>
                    <a:pt x="417" y="30"/>
                  </a:lnTo>
                  <a:lnTo>
                    <a:pt x="420" y="21"/>
                  </a:lnTo>
                  <a:lnTo>
                    <a:pt x="425" y="13"/>
                  </a:lnTo>
                  <a:lnTo>
                    <a:pt x="431" y="6"/>
                  </a:lnTo>
                  <a:lnTo>
                    <a:pt x="440" y="1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90" name="Freeform 12"/>
            <p:cNvSpPr>
              <a:spLocks noEditPoints="1"/>
            </p:cNvSpPr>
            <p:nvPr/>
          </p:nvSpPr>
          <p:spPr bwMode="auto">
            <a:xfrm>
              <a:off x="13130213" y="2701925"/>
              <a:ext cx="663575" cy="666750"/>
            </a:xfrm>
            <a:custGeom>
              <a:avLst/>
              <a:gdLst/>
              <a:ahLst/>
              <a:cxnLst>
                <a:cxn ang="0">
                  <a:pos x="209" y="104"/>
                </a:cxn>
                <a:cxn ang="0">
                  <a:pos x="181" y="107"/>
                </a:cxn>
                <a:cxn ang="0">
                  <a:pos x="155" y="118"/>
                </a:cxn>
                <a:cxn ang="0">
                  <a:pos x="134" y="134"/>
                </a:cxn>
                <a:cxn ang="0">
                  <a:pos x="117" y="157"/>
                </a:cxn>
                <a:cxn ang="0">
                  <a:pos x="107" y="182"/>
                </a:cxn>
                <a:cxn ang="0">
                  <a:pos x="102" y="211"/>
                </a:cxn>
                <a:cxn ang="0">
                  <a:pos x="107" y="238"/>
                </a:cxn>
                <a:cxn ang="0">
                  <a:pos x="117" y="264"/>
                </a:cxn>
                <a:cxn ang="0">
                  <a:pos x="134" y="285"/>
                </a:cxn>
                <a:cxn ang="0">
                  <a:pos x="155" y="302"/>
                </a:cxn>
                <a:cxn ang="0">
                  <a:pos x="181" y="313"/>
                </a:cxn>
                <a:cxn ang="0">
                  <a:pos x="209" y="318"/>
                </a:cxn>
                <a:cxn ang="0">
                  <a:pos x="237" y="313"/>
                </a:cxn>
                <a:cxn ang="0">
                  <a:pos x="262" y="302"/>
                </a:cxn>
                <a:cxn ang="0">
                  <a:pos x="285" y="285"/>
                </a:cxn>
                <a:cxn ang="0">
                  <a:pos x="301" y="264"/>
                </a:cxn>
                <a:cxn ang="0">
                  <a:pos x="312" y="238"/>
                </a:cxn>
                <a:cxn ang="0">
                  <a:pos x="315" y="211"/>
                </a:cxn>
                <a:cxn ang="0">
                  <a:pos x="312" y="182"/>
                </a:cxn>
                <a:cxn ang="0">
                  <a:pos x="301" y="157"/>
                </a:cxn>
                <a:cxn ang="0">
                  <a:pos x="285" y="134"/>
                </a:cxn>
                <a:cxn ang="0">
                  <a:pos x="262" y="118"/>
                </a:cxn>
                <a:cxn ang="0">
                  <a:pos x="237" y="107"/>
                </a:cxn>
                <a:cxn ang="0">
                  <a:pos x="209" y="104"/>
                </a:cxn>
                <a:cxn ang="0">
                  <a:pos x="209" y="0"/>
                </a:cxn>
                <a:cxn ang="0">
                  <a:pos x="251" y="5"/>
                </a:cxn>
                <a:cxn ang="0">
                  <a:pos x="291" y="17"/>
                </a:cxn>
                <a:cxn ang="0">
                  <a:pos x="326" y="37"/>
                </a:cxn>
                <a:cxn ang="0">
                  <a:pos x="358" y="63"/>
                </a:cxn>
                <a:cxn ang="0">
                  <a:pos x="382" y="93"/>
                </a:cxn>
                <a:cxn ang="0">
                  <a:pos x="402" y="128"/>
                </a:cxn>
                <a:cxn ang="0">
                  <a:pos x="414" y="168"/>
                </a:cxn>
                <a:cxn ang="0">
                  <a:pos x="418" y="211"/>
                </a:cxn>
                <a:cxn ang="0">
                  <a:pos x="414" y="252"/>
                </a:cxn>
                <a:cxn ang="0">
                  <a:pos x="402" y="292"/>
                </a:cxn>
                <a:cxn ang="0">
                  <a:pos x="382" y="327"/>
                </a:cxn>
                <a:cxn ang="0">
                  <a:pos x="358" y="359"/>
                </a:cxn>
                <a:cxn ang="0">
                  <a:pos x="326" y="383"/>
                </a:cxn>
                <a:cxn ang="0">
                  <a:pos x="291" y="403"/>
                </a:cxn>
                <a:cxn ang="0">
                  <a:pos x="251" y="415"/>
                </a:cxn>
                <a:cxn ang="0">
                  <a:pos x="209" y="420"/>
                </a:cxn>
                <a:cxn ang="0">
                  <a:pos x="167" y="415"/>
                </a:cxn>
                <a:cxn ang="0">
                  <a:pos x="128" y="403"/>
                </a:cxn>
                <a:cxn ang="0">
                  <a:pos x="93" y="383"/>
                </a:cxn>
                <a:cxn ang="0">
                  <a:pos x="61" y="359"/>
                </a:cxn>
                <a:cxn ang="0">
                  <a:pos x="37" y="327"/>
                </a:cxn>
                <a:cxn ang="0">
                  <a:pos x="17" y="292"/>
                </a:cxn>
                <a:cxn ang="0">
                  <a:pos x="5" y="252"/>
                </a:cxn>
                <a:cxn ang="0">
                  <a:pos x="0" y="211"/>
                </a:cxn>
                <a:cxn ang="0">
                  <a:pos x="5" y="168"/>
                </a:cxn>
                <a:cxn ang="0">
                  <a:pos x="17" y="128"/>
                </a:cxn>
                <a:cxn ang="0">
                  <a:pos x="37" y="93"/>
                </a:cxn>
                <a:cxn ang="0">
                  <a:pos x="61" y="63"/>
                </a:cxn>
                <a:cxn ang="0">
                  <a:pos x="93" y="37"/>
                </a:cxn>
                <a:cxn ang="0">
                  <a:pos x="128" y="17"/>
                </a:cxn>
                <a:cxn ang="0">
                  <a:pos x="167" y="5"/>
                </a:cxn>
                <a:cxn ang="0">
                  <a:pos x="209" y="0"/>
                </a:cxn>
              </a:cxnLst>
              <a:rect l="0" t="0" r="r" b="b"/>
              <a:pathLst>
                <a:path w="418" h="420">
                  <a:moveTo>
                    <a:pt x="209" y="104"/>
                  </a:moveTo>
                  <a:lnTo>
                    <a:pt x="181" y="107"/>
                  </a:lnTo>
                  <a:lnTo>
                    <a:pt x="155" y="118"/>
                  </a:lnTo>
                  <a:lnTo>
                    <a:pt x="134" y="134"/>
                  </a:lnTo>
                  <a:lnTo>
                    <a:pt x="117" y="157"/>
                  </a:lnTo>
                  <a:lnTo>
                    <a:pt x="107" y="182"/>
                  </a:lnTo>
                  <a:lnTo>
                    <a:pt x="102" y="211"/>
                  </a:lnTo>
                  <a:lnTo>
                    <a:pt x="107" y="238"/>
                  </a:lnTo>
                  <a:lnTo>
                    <a:pt x="117" y="264"/>
                  </a:lnTo>
                  <a:lnTo>
                    <a:pt x="134" y="285"/>
                  </a:lnTo>
                  <a:lnTo>
                    <a:pt x="155" y="302"/>
                  </a:lnTo>
                  <a:lnTo>
                    <a:pt x="181" y="313"/>
                  </a:lnTo>
                  <a:lnTo>
                    <a:pt x="209" y="318"/>
                  </a:lnTo>
                  <a:lnTo>
                    <a:pt x="237" y="313"/>
                  </a:lnTo>
                  <a:lnTo>
                    <a:pt x="262" y="302"/>
                  </a:lnTo>
                  <a:lnTo>
                    <a:pt x="285" y="285"/>
                  </a:lnTo>
                  <a:lnTo>
                    <a:pt x="301" y="264"/>
                  </a:lnTo>
                  <a:lnTo>
                    <a:pt x="312" y="238"/>
                  </a:lnTo>
                  <a:lnTo>
                    <a:pt x="315" y="211"/>
                  </a:lnTo>
                  <a:lnTo>
                    <a:pt x="312" y="182"/>
                  </a:lnTo>
                  <a:lnTo>
                    <a:pt x="301" y="157"/>
                  </a:lnTo>
                  <a:lnTo>
                    <a:pt x="285" y="134"/>
                  </a:lnTo>
                  <a:lnTo>
                    <a:pt x="262" y="118"/>
                  </a:lnTo>
                  <a:lnTo>
                    <a:pt x="237" y="107"/>
                  </a:lnTo>
                  <a:lnTo>
                    <a:pt x="209" y="104"/>
                  </a:lnTo>
                  <a:close/>
                  <a:moveTo>
                    <a:pt x="209" y="0"/>
                  </a:moveTo>
                  <a:lnTo>
                    <a:pt x="251" y="5"/>
                  </a:lnTo>
                  <a:lnTo>
                    <a:pt x="291" y="17"/>
                  </a:lnTo>
                  <a:lnTo>
                    <a:pt x="326" y="37"/>
                  </a:lnTo>
                  <a:lnTo>
                    <a:pt x="358" y="63"/>
                  </a:lnTo>
                  <a:lnTo>
                    <a:pt x="382" y="93"/>
                  </a:lnTo>
                  <a:lnTo>
                    <a:pt x="402" y="128"/>
                  </a:lnTo>
                  <a:lnTo>
                    <a:pt x="414" y="168"/>
                  </a:lnTo>
                  <a:lnTo>
                    <a:pt x="418" y="211"/>
                  </a:lnTo>
                  <a:lnTo>
                    <a:pt x="414" y="252"/>
                  </a:lnTo>
                  <a:lnTo>
                    <a:pt x="402" y="292"/>
                  </a:lnTo>
                  <a:lnTo>
                    <a:pt x="382" y="327"/>
                  </a:lnTo>
                  <a:lnTo>
                    <a:pt x="358" y="359"/>
                  </a:lnTo>
                  <a:lnTo>
                    <a:pt x="326" y="383"/>
                  </a:lnTo>
                  <a:lnTo>
                    <a:pt x="291" y="403"/>
                  </a:lnTo>
                  <a:lnTo>
                    <a:pt x="251" y="415"/>
                  </a:lnTo>
                  <a:lnTo>
                    <a:pt x="209" y="420"/>
                  </a:lnTo>
                  <a:lnTo>
                    <a:pt x="167" y="415"/>
                  </a:lnTo>
                  <a:lnTo>
                    <a:pt x="128" y="403"/>
                  </a:lnTo>
                  <a:lnTo>
                    <a:pt x="93" y="383"/>
                  </a:lnTo>
                  <a:lnTo>
                    <a:pt x="61" y="359"/>
                  </a:lnTo>
                  <a:lnTo>
                    <a:pt x="37" y="327"/>
                  </a:lnTo>
                  <a:lnTo>
                    <a:pt x="17" y="292"/>
                  </a:lnTo>
                  <a:lnTo>
                    <a:pt x="5" y="252"/>
                  </a:lnTo>
                  <a:lnTo>
                    <a:pt x="0" y="211"/>
                  </a:lnTo>
                  <a:lnTo>
                    <a:pt x="5" y="168"/>
                  </a:lnTo>
                  <a:lnTo>
                    <a:pt x="17" y="128"/>
                  </a:lnTo>
                  <a:lnTo>
                    <a:pt x="37" y="93"/>
                  </a:lnTo>
                  <a:lnTo>
                    <a:pt x="61" y="63"/>
                  </a:lnTo>
                  <a:lnTo>
                    <a:pt x="93" y="37"/>
                  </a:lnTo>
                  <a:lnTo>
                    <a:pt x="128" y="17"/>
                  </a:lnTo>
                  <a:lnTo>
                    <a:pt x="167" y="5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357683" y="1774022"/>
            <a:ext cx="2330666" cy="219291"/>
          </a:xfrm>
          <a:prstGeom prst="rect">
            <a:avLst/>
          </a:prstGeom>
          <a:noFill/>
        </p:spPr>
        <p:txBody>
          <a:bodyPr wrap="square" lIns="34290" tIns="17145" rIns="34290" bIns="17145" rtlCol="0">
            <a:spAutoFit/>
          </a:bodyPr>
          <a:lstStyle/>
          <a:p>
            <a:pPr algn="r"/>
            <a:r>
              <a:rPr lang="es-CO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Organización</a:t>
            </a:r>
            <a:endParaRPr lang="es-CO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306165" y="1982161"/>
            <a:ext cx="474048" cy="501663"/>
            <a:chOff x="3979863" y="3957638"/>
            <a:chExt cx="949325" cy="1004888"/>
          </a:xfrm>
          <a:solidFill>
            <a:schemeClr val="bg1"/>
          </a:solidFill>
        </p:grpSpPr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4030663" y="4679951"/>
              <a:ext cx="128588" cy="12700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7" y="2"/>
                </a:cxn>
                <a:cxn ang="0">
                  <a:pos x="69" y="11"/>
                </a:cxn>
                <a:cxn ang="0">
                  <a:pos x="78" y="24"/>
                </a:cxn>
                <a:cxn ang="0">
                  <a:pos x="81" y="41"/>
                </a:cxn>
                <a:cxn ang="0">
                  <a:pos x="78" y="56"/>
                </a:cxn>
                <a:cxn ang="0">
                  <a:pos x="69" y="69"/>
                </a:cxn>
                <a:cxn ang="0">
                  <a:pos x="57" y="78"/>
                </a:cxn>
                <a:cxn ang="0">
                  <a:pos x="41" y="80"/>
                </a:cxn>
                <a:cxn ang="0">
                  <a:pos x="25" y="78"/>
                </a:cxn>
                <a:cxn ang="0">
                  <a:pos x="12" y="69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4"/>
                </a:cxn>
                <a:cxn ang="0">
                  <a:pos x="12" y="11"/>
                </a:cxn>
                <a:cxn ang="0">
                  <a:pos x="25" y="2"/>
                </a:cxn>
                <a:cxn ang="0">
                  <a:pos x="41" y="0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57" y="2"/>
                  </a:lnTo>
                  <a:lnTo>
                    <a:pt x="69" y="11"/>
                  </a:lnTo>
                  <a:lnTo>
                    <a:pt x="78" y="24"/>
                  </a:lnTo>
                  <a:lnTo>
                    <a:pt x="81" y="41"/>
                  </a:lnTo>
                  <a:lnTo>
                    <a:pt x="78" y="56"/>
                  </a:lnTo>
                  <a:lnTo>
                    <a:pt x="69" y="69"/>
                  </a:lnTo>
                  <a:lnTo>
                    <a:pt x="57" y="78"/>
                  </a:lnTo>
                  <a:lnTo>
                    <a:pt x="41" y="80"/>
                  </a:lnTo>
                  <a:lnTo>
                    <a:pt x="25" y="78"/>
                  </a:lnTo>
                  <a:lnTo>
                    <a:pt x="12" y="69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4"/>
                  </a:lnTo>
                  <a:lnTo>
                    <a:pt x="12" y="11"/>
                  </a:lnTo>
                  <a:lnTo>
                    <a:pt x="25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3979863" y="4835526"/>
              <a:ext cx="231775" cy="12700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73" y="59"/>
                </a:cxn>
                <a:cxn ang="0">
                  <a:pos x="113" y="0"/>
                </a:cxn>
                <a:cxn ang="0">
                  <a:pos x="126" y="9"/>
                </a:cxn>
                <a:cxn ang="0">
                  <a:pos x="137" y="22"/>
                </a:cxn>
                <a:cxn ang="0">
                  <a:pos x="144" y="37"/>
                </a:cxn>
                <a:cxn ang="0">
                  <a:pos x="146" y="55"/>
                </a:cxn>
                <a:cxn ang="0">
                  <a:pos x="146" y="8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3" y="37"/>
                </a:cxn>
                <a:cxn ang="0">
                  <a:pos x="9" y="22"/>
                </a:cxn>
                <a:cxn ang="0">
                  <a:pos x="19" y="9"/>
                </a:cxn>
                <a:cxn ang="0">
                  <a:pos x="33" y="0"/>
                </a:cxn>
              </a:cxnLst>
              <a:rect l="0" t="0" r="r" b="b"/>
              <a:pathLst>
                <a:path w="146" h="80">
                  <a:moveTo>
                    <a:pt x="33" y="0"/>
                  </a:moveTo>
                  <a:lnTo>
                    <a:pt x="73" y="59"/>
                  </a:lnTo>
                  <a:lnTo>
                    <a:pt x="113" y="0"/>
                  </a:lnTo>
                  <a:lnTo>
                    <a:pt x="126" y="9"/>
                  </a:lnTo>
                  <a:lnTo>
                    <a:pt x="137" y="22"/>
                  </a:lnTo>
                  <a:lnTo>
                    <a:pt x="144" y="37"/>
                  </a:lnTo>
                  <a:lnTo>
                    <a:pt x="146" y="55"/>
                  </a:lnTo>
                  <a:lnTo>
                    <a:pt x="146" y="8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9" y="22"/>
                  </a:lnTo>
                  <a:lnTo>
                    <a:pt x="19" y="9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4391025" y="4679951"/>
              <a:ext cx="128588" cy="1270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6" y="2"/>
                </a:cxn>
                <a:cxn ang="0">
                  <a:pos x="69" y="11"/>
                </a:cxn>
                <a:cxn ang="0">
                  <a:pos x="78" y="24"/>
                </a:cxn>
                <a:cxn ang="0">
                  <a:pos x="81" y="41"/>
                </a:cxn>
                <a:cxn ang="0">
                  <a:pos x="78" y="56"/>
                </a:cxn>
                <a:cxn ang="0">
                  <a:pos x="69" y="69"/>
                </a:cxn>
                <a:cxn ang="0">
                  <a:pos x="56" y="78"/>
                </a:cxn>
                <a:cxn ang="0">
                  <a:pos x="40" y="80"/>
                </a:cxn>
                <a:cxn ang="0">
                  <a:pos x="24" y="78"/>
                </a:cxn>
                <a:cxn ang="0">
                  <a:pos x="11" y="69"/>
                </a:cxn>
                <a:cxn ang="0">
                  <a:pos x="2" y="56"/>
                </a:cxn>
                <a:cxn ang="0">
                  <a:pos x="0" y="41"/>
                </a:cxn>
                <a:cxn ang="0">
                  <a:pos x="2" y="24"/>
                </a:cxn>
                <a:cxn ang="0">
                  <a:pos x="11" y="11"/>
                </a:cxn>
                <a:cxn ang="0">
                  <a:pos x="24" y="2"/>
                </a:cxn>
                <a:cxn ang="0">
                  <a:pos x="40" y="0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56" y="2"/>
                  </a:lnTo>
                  <a:lnTo>
                    <a:pt x="69" y="11"/>
                  </a:lnTo>
                  <a:lnTo>
                    <a:pt x="78" y="24"/>
                  </a:lnTo>
                  <a:lnTo>
                    <a:pt x="81" y="41"/>
                  </a:lnTo>
                  <a:lnTo>
                    <a:pt x="78" y="56"/>
                  </a:lnTo>
                  <a:lnTo>
                    <a:pt x="69" y="69"/>
                  </a:lnTo>
                  <a:lnTo>
                    <a:pt x="56" y="78"/>
                  </a:lnTo>
                  <a:lnTo>
                    <a:pt x="40" y="80"/>
                  </a:lnTo>
                  <a:lnTo>
                    <a:pt x="24" y="78"/>
                  </a:lnTo>
                  <a:lnTo>
                    <a:pt x="11" y="69"/>
                  </a:lnTo>
                  <a:lnTo>
                    <a:pt x="2" y="56"/>
                  </a:lnTo>
                  <a:lnTo>
                    <a:pt x="0" y="41"/>
                  </a:lnTo>
                  <a:lnTo>
                    <a:pt x="2" y="24"/>
                  </a:lnTo>
                  <a:lnTo>
                    <a:pt x="11" y="11"/>
                  </a:lnTo>
                  <a:lnTo>
                    <a:pt x="24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4338638" y="4835526"/>
              <a:ext cx="233363" cy="1270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74" y="59"/>
                </a:cxn>
                <a:cxn ang="0">
                  <a:pos x="112" y="0"/>
                </a:cxn>
                <a:cxn ang="0">
                  <a:pos x="126" y="9"/>
                </a:cxn>
                <a:cxn ang="0">
                  <a:pos x="137" y="22"/>
                </a:cxn>
                <a:cxn ang="0">
                  <a:pos x="144" y="37"/>
                </a:cxn>
                <a:cxn ang="0">
                  <a:pos x="147" y="55"/>
                </a:cxn>
                <a:cxn ang="0">
                  <a:pos x="147" y="8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2" y="37"/>
                </a:cxn>
                <a:cxn ang="0">
                  <a:pos x="9" y="22"/>
                </a:cxn>
                <a:cxn ang="0">
                  <a:pos x="20" y="9"/>
                </a:cxn>
                <a:cxn ang="0">
                  <a:pos x="34" y="0"/>
                </a:cxn>
              </a:cxnLst>
              <a:rect l="0" t="0" r="r" b="b"/>
              <a:pathLst>
                <a:path w="147" h="80">
                  <a:moveTo>
                    <a:pt x="34" y="0"/>
                  </a:moveTo>
                  <a:lnTo>
                    <a:pt x="74" y="59"/>
                  </a:lnTo>
                  <a:lnTo>
                    <a:pt x="112" y="0"/>
                  </a:lnTo>
                  <a:lnTo>
                    <a:pt x="126" y="9"/>
                  </a:lnTo>
                  <a:lnTo>
                    <a:pt x="137" y="22"/>
                  </a:lnTo>
                  <a:lnTo>
                    <a:pt x="144" y="37"/>
                  </a:lnTo>
                  <a:lnTo>
                    <a:pt x="147" y="55"/>
                  </a:lnTo>
                  <a:lnTo>
                    <a:pt x="147" y="8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9" y="22"/>
                  </a:lnTo>
                  <a:lnTo>
                    <a:pt x="20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97" name="Freeform 43"/>
            <p:cNvSpPr>
              <a:spLocks/>
            </p:cNvSpPr>
            <p:nvPr/>
          </p:nvSpPr>
          <p:spPr bwMode="auto">
            <a:xfrm>
              <a:off x="4751388" y="4679951"/>
              <a:ext cx="127000" cy="12700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6" y="2"/>
                </a:cxn>
                <a:cxn ang="0">
                  <a:pos x="69" y="11"/>
                </a:cxn>
                <a:cxn ang="0">
                  <a:pos x="78" y="24"/>
                </a:cxn>
                <a:cxn ang="0">
                  <a:pos x="80" y="41"/>
                </a:cxn>
                <a:cxn ang="0">
                  <a:pos x="78" y="56"/>
                </a:cxn>
                <a:cxn ang="0">
                  <a:pos x="69" y="69"/>
                </a:cxn>
                <a:cxn ang="0">
                  <a:pos x="56" y="78"/>
                </a:cxn>
                <a:cxn ang="0">
                  <a:pos x="39" y="80"/>
                </a:cxn>
                <a:cxn ang="0">
                  <a:pos x="24" y="78"/>
                </a:cxn>
                <a:cxn ang="0">
                  <a:pos x="11" y="69"/>
                </a:cxn>
                <a:cxn ang="0">
                  <a:pos x="2" y="56"/>
                </a:cxn>
                <a:cxn ang="0">
                  <a:pos x="0" y="41"/>
                </a:cxn>
                <a:cxn ang="0">
                  <a:pos x="2" y="24"/>
                </a:cxn>
                <a:cxn ang="0">
                  <a:pos x="11" y="11"/>
                </a:cxn>
                <a:cxn ang="0">
                  <a:pos x="24" y="2"/>
                </a:cxn>
                <a:cxn ang="0">
                  <a:pos x="39" y="0"/>
                </a:cxn>
              </a:cxnLst>
              <a:rect l="0" t="0" r="r" b="b"/>
              <a:pathLst>
                <a:path w="80" h="80">
                  <a:moveTo>
                    <a:pt x="39" y="0"/>
                  </a:moveTo>
                  <a:lnTo>
                    <a:pt x="56" y="2"/>
                  </a:lnTo>
                  <a:lnTo>
                    <a:pt x="69" y="11"/>
                  </a:lnTo>
                  <a:lnTo>
                    <a:pt x="78" y="24"/>
                  </a:lnTo>
                  <a:lnTo>
                    <a:pt x="80" y="41"/>
                  </a:lnTo>
                  <a:lnTo>
                    <a:pt x="78" y="56"/>
                  </a:lnTo>
                  <a:lnTo>
                    <a:pt x="69" y="69"/>
                  </a:lnTo>
                  <a:lnTo>
                    <a:pt x="56" y="78"/>
                  </a:lnTo>
                  <a:lnTo>
                    <a:pt x="39" y="80"/>
                  </a:lnTo>
                  <a:lnTo>
                    <a:pt x="24" y="78"/>
                  </a:lnTo>
                  <a:lnTo>
                    <a:pt x="11" y="69"/>
                  </a:lnTo>
                  <a:lnTo>
                    <a:pt x="2" y="56"/>
                  </a:lnTo>
                  <a:lnTo>
                    <a:pt x="0" y="41"/>
                  </a:lnTo>
                  <a:lnTo>
                    <a:pt x="2" y="24"/>
                  </a:lnTo>
                  <a:lnTo>
                    <a:pt x="11" y="11"/>
                  </a:lnTo>
                  <a:lnTo>
                    <a:pt x="24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4697413" y="4835526"/>
              <a:ext cx="231775" cy="12700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75" y="59"/>
                </a:cxn>
                <a:cxn ang="0">
                  <a:pos x="113" y="0"/>
                </a:cxn>
                <a:cxn ang="0">
                  <a:pos x="127" y="9"/>
                </a:cxn>
                <a:cxn ang="0">
                  <a:pos x="137" y="22"/>
                </a:cxn>
                <a:cxn ang="0">
                  <a:pos x="144" y="37"/>
                </a:cxn>
                <a:cxn ang="0">
                  <a:pos x="146" y="55"/>
                </a:cxn>
                <a:cxn ang="0">
                  <a:pos x="146" y="8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3" y="37"/>
                </a:cxn>
                <a:cxn ang="0">
                  <a:pos x="9" y="22"/>
                </a:cxn>
                <a:cxn ang="0">
                  <a:pos x="21" y="9"/>
                </a:cxn>
                <a:cxn ang="0">
                  <a:pos x="34" y="0"/>
                </a:cxn>
              </a:cxnLst>
              <a:rect l="0" t="0" r="r" b="b"/>
              <a:pathLst>
                <a:path w="146" h="80">
                  <a:moveTo>
                    <a:pt x="34" y="0"/>
                  </a:moveTo>
                  <a:lnTo>
                    <a:pt x="75" y="59"/>
                  </a:lnTo>
                  <a:lnTo>
                    <a:pt x="113" y="0"/>
                  </a:lnTo>
                  <a:lnTo>
                    <a:pt x="127" y="9"/>
                  </a:lnTo>
                  <a:lnTo>
                    <a:pt x="137" y="22"/>
                  </a:lnTo>
                  <a:lnTo>
                    <a:pt x="144" y="37"/>
                  </a:lnTo>
                  <a:lnTo>
                    <a:pt x="146" y="55"/>
                  </a:lnTo>
                  <a:lnTo>
                    <a:pt x="146" y="8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9" y="22"/>
                  </a:lnTo>
                  <a:lnTo>
                    <a:pt x="21" y="9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4349750" y="3957638"/>
              <a:ext cx="211138" cy="21113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9" y="4"/>
                </a:cxn>
                <a:cxn ang="0">
                  <a:pos x="107" y="13"/>
                </a:cxn>
                <a:cxn ang="0">
                  <a:pos x="121" y="27"/>
                </a:cxn>
                <a:cxn ang="0">
                  <a:pos x="130" y="45"/>
                </a:cxn>
                <a:cxn ang="0">
                  <a:pos x="133" y="67"/>
                </a:cxn>
                <a:cxn ang="0">
                  <a:pos x="130" y="87"/>
                </a:cxn>
                <a:cxn ang="0">
                  <a:pos x="121" y="105"/>
                </a:cxn>
                <a:cxn ang="0">
                  <a:pos x="107" y="120"/>
                </a:cxn>
                <a:cxn ang="0">
                  <a:pos x="89" y="129"/>
                </a:cxn>
                <a:cxn ang="0">
                  <a:pos x="67" y="133"/>
                </a:cxn>
                <a:cxn ang="0">
                  <a:pos x="45" y="129"/>
                </a:cxn>
                <a:cxn ang="0">
                  <a:pos x="27" y="120"/>
                </a:cxn>
                <a:cxn ang="0">
                  <a:pos x="13" y="105"/>
                </a:cxn>
                <a:cxn ang="0">
                  <a:pos x="4" y="87"/>
                </a:cxn>
                <a:cxn ang="0">
                  <a:pos x="0" y="67"/>
                </a:cxn>
                <a:cxn ang="0">
                  <a:pos x="4" y="45"/>
                </a:cxn>
                <a:cxn ang="0">
                  <a:pos x="13" y="27"/>
                </a:cxn>
                <a:cxn ang="0">
                  <a:pos x="27" y="13"/>
                </a:cxn>
                <a:cxn ang="0">
                  <a:pos x="45" y="4"/>
                </a:cxn>
                <a:cxn ang="0">
                  <a:pos x="67" y="0"/>
                </a:cxn>
              </a:cxnLst>
              <a:rect l="0" t="0" r="r" b="b"/>
              <a:pathLst>
                <a:path w="133" h="133">
                  <a:moveTo>
                    <a:pt x="67" y="0"/>
                  </a:moveTo>
                  <a:lnTo>
                    <a:pt x="89" y="4"/>
                  </a:lnTo>
                  <a:lnTo>
                    <a:pt x="107" y="13"/>
                  </a:lnTo>
                  <a:lnTo>
                    <a:pt x="121" y="27"/>
                  </a:lnTo>
                  <a:lnTo>
                    <a:pt x="130" y="45"/>
                  </a:lnTo>
                  <a:lnTo>
                    <a:pt x="133" y="67"/>
                  </a:lnTo>
                  <a:lnTo>
                    <a:pt x="130" y="87"/>
                  </a:lnTo>
                  <a:lnTo>
                    <a:pt x="121" y="105"/>
                  </a:lnTo>
                  <a:lnTo>
                    <a:pt x="107" y="120"/>
                  </a:lnTo>
                  <a:lnTo>
                    <a:pt x="89" y="129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3" y="105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100" name="Freeform 46"/>
            <p:cNvSpPr>
              <a:spLocks/>
            </p:cNvSpPr>
            <p:nvPr/>
          </p:nvSpPr>
          <p:spPr bwMode="auto">
            <a:xfrm>
              <a:off x="4264025" y="4213226"/>
              <a:ext cx="382588" cy="2079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22" y="98"/>
                </a:cxn>
                <a:cxn ang="0">
                  <a:pos x="186" y="0"/>
                </a:cxn>
                <a:cxn ang="0">
                  <a:pos x="204" y="12"/>
                </a:cxn>
                <a:cxn ang="0">
                  <a:pos x="219" y="29"/>
                </a:cxn>
                <a:cxn ang="0">
                  <a:pos x="231" y="46"/>
                </a:cxn>
                <a:cxn ang="0">
                  <a:pos x="239" y="68"/>
                </a:cxn>
                <a:cxn ang="0">
                  <a:pos x="241" y="91"/>
                </a:cxn>
                <a:cxn ang="0">
                  <a:pos x="241" y="131"/>
                </a:cxn>
                <a:cxn ang="0">
                  <a:pos x="0" y="131"/>
                </a:cxn>
                <a:cxn ang="0">
                  <a:pos x="0" y="91"/>
                </a:cxn>
                <a:cxn ang="0">
                  <a:pos x="3" y="68"/>
                </a:cxn>
                <a:cxn ang="0">
                  <a:pos x="11" y="46"/>
                </a:cxn>
                <a:cxn ang="0">
                  <a:pos x="22" y="29"/>
                </a:cxn>
                <a:cxn ang="0">
                  <a:pos x="38" y="12"/>
                </a:cxn>
                <a:cxn ang="0">
                  <a:pos x="56" y="0"/>
                </a:cxn>
              </a:cxnLst>
              <a:rect l="0" t="0" r="r" b="b"/>
              <a:pathLst>
                <a:path w="241" h="131">
                  <a:moveTo>
                    <a:pt x="56" y="0"/>
                  </a:moveTo>
                  <a:lnTo>
                    <a:pt x="122" y="98"/>
                  </a:lnTo>
                  <a:lnTo>
                    <a:pt x="186" y="0"/>
                  </a:lnTo>
                  <a:lnTo>
                    <a:pt x="204" y="12"/>
                  </a:lnTo>
                  <a:lnTo>
                    <a:pt x="219" y="29"/>
                  </a:lnTo>
                  <a:lnTo>
                    <a:pt x="231" y="46"/>
                  </a:lnTo>
                  <a:lnTo>
                    <a:pt x="239" y="68"/>
                  </a:lnTo>
                  <a:lnTo>
                    <a:pt x="241" y="91"/>
                  </a:lnTo>
                  <a:lnTo>
                    <a:pt x="241" y="131"/>
                  </a:lnTo>
                  <a:lnTo>
                    <a:pt x="0" y="131"/>
                  </a:lnTo>
                  <a:lnTo>
                    <a:pt x="0" y="91"/>
                  </a:lnTo>
                  <a:lnTo>
                    <a:pt x="3" y="68"/>
                  </a:lnTo>
                  <a:lnTo>
                    <a:pt x="11" y="46"/>
                  </a:lnTo>
                  <a:lnTo>
                    <a:pt x="22" y="29"/>
                  </a:lnTo>
                  <a:lnTo>
                    <a:pt x="38" y="1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  <p:sp>
          <p:nvSpPr>
            <p:cNvPr id="101" name="Freeform 47"/>
            <p:cNvSpPr>
              <a:spLocks/>
            </p:cNvSpPr>
            <p:nvPr/>
          </p:nvSpPr>
          <p:spPr bwMode="auto">
            <a:xfrm>
              <a:off x="4060825" y="4471988"/>
              <a:ext cx="782638" cy="182563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272" y="0"/>
                </a:cxn>
                <a:cxn ang="0">
                  <a:pos x="272" y="35"/>
                </a:cxn>
                <a:cxn ang="0">
                  <a:pos x="493" y="35"/>
                </a:cxn>
                <a:cxn ang="0">
                  <a:pos x="493" y="115"/>
                </a:cxn>
                <a:cxn ang="0">
                  <a:pos x="455" y="115"/>
                </a:cxn>
                <a:cxn ang="0">
                  <a:pos x="455" y="72"/>
                </a:cxn>
                <a:cxn ang="0">
                  <a:pos x="272" y="72"/>
                </a:cxn>
                <a:cxn ang="0">
                  <a:pos x="272" y="115"/>
                </a:cxn>
                <a:cxn ang="0">
                  <a:pos x="235" y="115"/>
                </a:cxn>
                <a:cxn ang="0">
                  <a:pos x="235" y="72"/>
                </a:cxn>
                <a:cxn ang="0">
                  <a:pos x="38" y="72"/>
                </a:cxn>
                <a:cxn ang="0">
                  <a:pos x="38" y="115"/>
                </a:cxn>
                <a:cxn ang="0">
                  <a:pos x="0" y="115"/>
                </a:cxn>
                <a:cxn ang="0">
                  <a:pos x="0" y="35"/>
                </a:cxn>
                <a:cxn ang="0">
                  <a:pos x="235" y="35"/>
                </a:cxn>
                <a:cxn ang="0">
                  <a:pos x="235" y="0"/>
                </a:cxn>
              </a:cxnLst>
              <a:rect l="0" t="0" r="r" b="b"/>
              <a:pathLst>
                <a:path w="493" h="115">
                  <a:moveTo>
                    <a:pt x="235" y="0"/>
                  </a:moveTo>
                  <a:lnTo>
                    <a:pt x="272" y="0"/>
                  </a:lnTo>
                  <a:lnTo>
                    <a:pt x="272" y="35"/>
                  </a:lnTo>
                  <a:lnTo>
                    <a:pt x="493" y="35"/>
                  </a:lnTo>
                  <a:lnTo>
                    <a:pt x="493" y="115"/>
                  </a:lnTo>
                  <a:lnTo>
                    <a:pt x="455" y="115"/>
                  </a:lnTo>
                  <a:lnTo>
                    <a:pt x="455" y="72"/>
                  </a:lnTo>
                  <a:lnTo>
                    <a:pt x="272" y="72"/>
                  </a:lnTo>
                  <a:lnTo>
                    <a:pt x="272" y="115"/>
                  </a:lnTo>
                  <a:lnTo>
                    <a:pt x="235" y="115"/>
                  </a:lnTo>
                  <a:lnTo>
                    <a:pt x="235" y="72"/>
                  </a:lnTo>
                  <a:lnTo>
                    <a:pt x="38" y="72"/>
                  </a:lnTo>
                  <a:lnTo>
                    <a:pt x="38" y="115"/>
                  </a:lnTo>
                  <a:lnTo>
                    <a:pt x="0" y="115"/>
                  </a:lnTo>
                  <a:lnTo>
                    <a:pt x="0" y="35"/>
                  </a:lnTo>
                  <a:lnTo>
                    <a:pt x="235" y="35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s-CO" sz="2700" dirty="0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21084" y="198337"/>
            <a:ext cx="4765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90" dirty="0" smtClean="0"/>
              <a:t>PRIME VS. NON-PRIME</a:t>
            </a:r>
            <a:endParaRPr lang="es-CO" sz="2400" b="1" spc="9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422120" y="666438"/>
            <a:ext cx="2376264" cy="0"/>
          </a:xfrm>
          <a:prstGeom prst="line">
            <a:avLst/>
          </a:prstGeom>
          <a:ln w="57150"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869237" y="1143376"/>
            <a:ext cx="788999" cy="4154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s-CO" sz="1050" b="1" dirty="0" smtClean="0">
                <a:solidFill>
                  <a:schemeClr val="accent2"/>
                </a:solidFill>
                <a:cs typeface="Arial" pitchFamily="34" charset="0"/>
              </a:rPr>
              <a:t>Non-Prime</a:t>
            </a:r>
          </a:p>
          <a:p>
            <a:pPr algn="r"/>
            <a:r>
              <a:rPr lang="es-CO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Prime</a:t>
            </a:r>
            <a:r>
              <a:rPr lang="es-CO" sz="1050" b="1" dirty="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lang="es-CO" sz="1050" b="1" dirty="0"/>
          </a:p>
        </p:txBody>
      </p:sp>
    </p:spTree>
    <p:extLst>
      <p:ext uri="{BB962C8B-B14F-4D97-AF65-F5344CB8AC3E}">
        <p14:creationId xmlns:p14="http://schemas.microsoft.com/office/powerpoint/2010/main" val="23563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87978" y="2651125"/>
            <a:ext cx="1094960" cy="921457"/>
            <a:chOff x="2062578" y="2105025"/>
            <a:chExt cx="1094960" cy="921457"/>
          </a:xfrm>
        </p:grpSpPr>
        <p:sp>
          <p:nvSpPr>
            <p:cNvPr id="4" name="Bent-Up Arrow 3"/>
            <p:cNvSpPr/>
            <p:nvPr/>
          </p:nvSpPr>
          <p:spPr>
            <a:xfrm rot="5400000">
              <a:off x="2121217" y="2046386"/>
              <a:ext cx="916695" cy="1033973"/>
            </a:xfrm>
            <a:prstGeom prst="bentUpArrow">
              <a:avLst>
                <a:gd name="adj1" fmla="val 11272"/>
                <a:gd name="adj2" fmla="val 9521"/>
                <a:gd name="adj3" fmla="val 11968"/>
              </a:avLst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Chevron 17"/>
            <p:cNvSpPr/>
            <p:nvPr/>
          </p:nvSpPr>
          <p:spPr>
            <a:xfrm>
              <a:off x="3006777" y="2841220"/>
              <a:ext cx="150761" cy="185262"/>
            </a:xfrm>
            <a:prstGeom prst="chevron">
              <a:avLst>
                <a:gd name="adj" fmla="val 77061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487" tIns="31743" rIns="63487" bIns="31743"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5971820" y="2642783"/>
            <a:ext cx="1062215" cy="921457"/>
            <a:chOff x="2062578" y="2105025"/>
            <a:chExt cx="1094960" cy="921457"/>
          </a:xfrm>
        </p:grpSpPr>
        <p:sp>
          <p:nvSpPr>
            <p:cNvPr id="21" name="Bent-Up Arrow 20"/>
            <p:cNvSpPr/>
            <p:nvPr/>
          </p:nvSpPr>
          <p:spPr>
            <a:xfrm rot="5400000">
              <a:off x="2121217" y="2046386"/>
              <a:ext cx="916695" cy="1033973"/>
            </a:xfrm>
            <a:prstGeom prst="bentUpArrow">
              <a:avLst>
                <a:gd name="adj1" fmla="val 11272"/>
                <a:gd name="adj2" fmla="val 9521"/>
                <a:gd name="adj3" fmla="val 11968"/>
              </a:avLst>
            </a:pr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Chevron 21"/>
            <p:cNvSpPr/>
            <p:nvPr/>
          </p:nvSpPr>
          <p:spPr>
            <a:xfrm>
              <a:off x="3006777" y="2841220"/>
              <a:ext cx="150761" cy="185262"/>
            </a:xfrm>
            <a:prstGeom prst="chevron">
              <a:avLst>
                <a:gd name="adj" fmla="val 77061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487" tIns="31743" rIns="63487" bIns="31743" rtlCol="0" anchor="ctr"/>
            <a:lstStyle/>
            <a:p>
              <a:pPr algn="ctr"/>
              <a:endParaRPr lang="es-CO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 descr="Image result for scotia plaz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8" b="45530"/>
          <a:stretch/>
        </p:blipFill>
        <p:spPr bwMode="auto">
          <a:xfrm>
            <a:off x="-5084" y="0"/>
            <a:ext cx="9149084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0033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487" tIns="31743" rIns="63487" bIns="31743" rtlCol="0" anchor="ctr"/>
          <a:lstStyle/>
          <a:p>
            <a:pPr algn="ctr"/>
            <a:endParaRPr lang="es-CO" dirty="0"/>
          </a:p>
        </p:txBody>
      </p:sp>
      <p:pic>
        <p:nvPicPr>
          <p:cNvPr id="1039" name="Picture 15" descr="C:\Users\WongM\AppData\Local\Microsoft\Windows\Temporary Internet Files\Content.IE5\474PAUI2\875px-Noun_Project_lightbulb_icon_1263005_cc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80" y="-329680"/>
            <a:ext cx="45719" cy="6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93575" y="3263246"/>
            <a:ext cx="2556851" cy="4451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Machine Learning (ML) + Regresión Logística </a:t>
            </a:r>
            <a:endParaRPr lang="es-CO" sz="12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3991" y="1768541"/>
            <a:ext cx="8256019" cy="895283"/>
            <a:chOff x="567981" y="1768541"/>
            <a:chExt cx="8256019" cy="895283"/>
          </a:xfrm>
        </p:grpSpPr>
        <p:sp>
          <p:nvSpPr>
            <p:cNvPr id="6" name="Rounded Rectangle 5"/>
            <p:cNvSpPr/>
            <p:nvPr/>
          </p:nvSpPr>
          <p:spPr>
            <a:xfrm>
              <a:off x="567981" y="1768541"/>
              <a:ext cx="3783129" cy="89528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b="1" dirty="0" smtClean="0"/>
                <a:t>Fuentes de </a:t>
              </a:r>
              <a:r>
                <a:rPr lang="es-CO" sz="1100" b="1" dirty="0" smtClean="0"/>
                <a:t>D</a:t>
              </a:r>
              <a:r>
                <a:rPr lang="es-CO" sz="1100" b="1" dirty="0" smtClean="0"/>
                <a:t>atos </a:t>
              </a:r>
              <a:r>
                <a:rPr lang="es-CO" sz="1100" b="1" dirty="0" smtClean="0"/>
                <a:t>A</a:t>
              </a:r>
              <a:r>
                <a:rPr lang="es-CO" sz="1100" b="1" dirty="0" smtClean="0"/>
                <a:t>ctuales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Atributos de Buro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Data de Aplicación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Variables Derivados de Buro (TransUnion)</a:t>
              </a:r>
              <a:endParaRPr lang="es-CO" sz="1100" dirty="0" smtClean="0"/>
            </a:p>
          </p:txBody>
        </p:sp>
        <p:sp>
          <p:nvSpPr>
            <p:cNvPr id="12" name="Cross 11"/>
            <p:cNvSpPr/>
            <p:nvPr/>
          </p:nvSpPr>
          <p:spPr>
            <a:xfrm>
              <a:off x="4520749" y="2073254"/>
              <a:ext cx="308567" cy="285856"/>
            </a:xfrm>
            <a:prstGeom prst="plus">
              <a:avLst>
                <a:gd name="adj" fmla="val 4179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3487" tIns="31743" rIns="63487" bIns="31743"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040871" y="1768541"/>
              <a:ext cx="3783129" cy="89528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b="1" dirty="0" smtClean="0"/>
                <a:t>Fuentes de Datos </a:t>
              </a:r>
              <a:r>
                <a:rPr lang="es-CO" sz="1100" b="1" dirty="0" smtClean="0"/>
                <a:t>Nuevo / Alternativos</a:t>
              </a:r>
              <a:endParaRPr lang="es-CO" sz="1100" b="1" dirty="0" smtClean="0"/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Saldos Mensuales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Tendencias de Pago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Estabilidad de Dirección de Cliente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Data de Telcom.</a:t>
              </a:r>
              <a:endParaRPr lang="es-CO" sz="1100" dirty="0" smtClean="0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496394" y="3959455"/>
            <a:ext cx="6151212" cy="564678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ot"/>
          </a:ln>
          <a:effectLst/>
        </p:spPr>
        <p:txBody>
          <a:bodyPr wrap="square" lIns="63487" tIns="31743" rIns="63487" bIns="31743">
            <a:spAutoFit/>
          </a:bodyPr>
          <a:lstStyle/>
          <a:p>
            <a:pPr algn="ctr"/>
            <a:endParaRPr lang="es-CO" sz="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Modelos de riesgo se utilizan para 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asignar a nuestros clientes un score interno que se transforma en una clasificación de riesgo por cliente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66938" y="3852435"/>
            <a:ext cx="2210125" cy="216955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487" tIns="31743" rIns="63487" bIns="31743" rtlCol="0" anchor="ctr"/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Para que se usan modelos?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084" y="198337"/>
            <a:ext cx="3387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spc="90" dirty="0" smtClean="0"/>
              <a:t>Modelos Estadísticos</a:t>
            </a:r>
            <a:endParaRPr lang="es-CO" sz="2400" b="1" spc="9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22120" y="666438"/>
            <a:ext cx="2376264" cy="0"/>
          </a:xfrm>
          <a:prstGeom prst="line">
            <a:avLst/>
          </a:prstGeom>
          <a:ln w="57150"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1054704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Técnicas de Machine Learning muestran mayor desempeñó comparado a modelos tradicionales en</a:t>
            </a:r>
            <a:br>
              <a:rPr lang="es-CO" sz="1400" b="1" dirty="0" smtClean="0"/>
            </a:br>
            <a:r>
              <a:rPr lang="es-CO" sz="1400" b="1" dirty="0" smtClean="0"/>
              <a:t>900+ </a:t>
            </a:r>
            <a:r>
              <a:rPr lang="es-CO" sz="1400" b="1" dirty="0" smtClean="0"/>
              <a:t>pruebas desarrolladas</a:t>
            </a:r>
            <a:r>
              <a:rPr lang="es-CO" sz="1400" b="1" dirty="0" smtClean="0"/>
              <a:t> para Prime / Non-Prime</a:t>
            </a:r>
            <a:endParaRPr lang="es-CO" sz="1500" b="1" cap="small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9550027"/>
              </p:ext>
            </p:extLst>
          </p:nvPr>
        </p:nvGraphicFramePr>
        <p:xfrm>
          <a:off x="76200" y="4649785"/>
          <a:ext cx="8991600" cy="46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041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Users\WongM\AppData\Local\Microsoft\Windows\Temporary Internet Files\Content.IE5\474PAUI2\875px-Noun_Project_lightbulb_icon_1263005_cc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80" y="-329680"/>
            <a:ext cx="45719" cy="6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59158" y="207862"/>
            <a:ext cx="4096927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O" sz="2400" b="1" spc="90" dirty="0" smtClean="0"/>
              <a:t>MODELO PRIME</a:t>
            </a:r>
            <a:endParaRPr lang="es-CO" sz="2400" b="1" spc="90" dirty="0"/>
          </a:p>
        </p:txBody>
      </p:sp>
      <p:sp>
        <p:nvSpPr>
          <p:cNvPr id="32" name="Rectangle 31"/>
          <p:cNvSpPr/>
          <p:nvPr/>
        </p:nvSpPr>
        <p:spPr>
          <a:xfrm>
            <a:off x="4816882" y="207861"/>
            <a:ext cx="4096927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s-CO" sz="2400" b="1" spc="90" dirty="0" smtClean="0"/>
              <a:t>MODELO NON-PRIME</a:t>
            </a:r>
            <a:endParaRPr lang="es-CO" sz="2400" b="1" spc="9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38250" y="704538"/>
            <a:ext cx="1944030" cy="0"/>
          </a:xfrm>
          <a:prstGeom prst="line">
            <a:avLst/>
          </a:prstGeom>
          <a:ln w="57150"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05450" y="695013"/>
            <a:ext cx="2733675" cy="0"/>
          </a:xfrm>
          <a:prstGeom prst="line">
            <a:avLst/>
          </a:prstGeom>
          <a:ln w="57150"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44430" y="929621"/>
            <a:ext cx="1943100" cy="2225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Segmento de Portafolio</a:t>
            </a: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325093" y="929294"/>
            <a:ext cx="1970682" cy="2225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Técnica de Modelado</a:t>
            </a: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4429" y="1256973"/>
            <a:ext cx="1943101" cy="733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Data Actual Tradicional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Data Alternativa Tradicional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ML AdaBoost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25094" y="1256973"/>
            <a:ext cx="1970682" cy="733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Regresión Logística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Regresión Logística</a:t>
            </a:r>
            <a:endParaRPr lang="es-CO" sz="1200" dirty="0" smtClean="0">
              <a:solidFill>
                <a:schemeClr val="tx1"/>
              </a:solidFill>
            </a:endParaRP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Metodología ML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883558" y="919770"/>
            <a:ext cx="1943100" cy="2225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Segmento de Portafolio</a:t>
            </a: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964221" y="919443"/>
            <a:ext cx="1970682" cy="2225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/>
                </a:solidFill>
              </a:rPr>
              <a:t>Técnica de Modelado</a:t>
            </a:r>
            <a:endParaRPr lang="es-CO" sz="12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883558" y="1256973"/>
            <a:ext cx="1981199" cy="733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No Bancarizado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Bancarizado Cliente Nuevo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Bancarizado, Cliente Recurrente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964222" y="1256973"/>
            <a:ext cx="1970682" cy="73375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ML Boosting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Regresión Logística</a:t>
            </a:r>
          </a:p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Regresión Logística</a:t>
            </a:r>
            <a:endParaRPr lang="es-CO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99" y="2044065"/>
            <a:ext cx="2389753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253" y1="87898" x2="21763" y2="3609"/>
                        <a14:foregroundMark x1="20386" y1="3822" x2="82920" y2="87473"/>
                        <a14:foregroundMark x1="31129" y1="77282" x2="83471" y2="11890"/>
                        <a14:foregroundMark x1="58678" y1="16985" x2="67493" y2="32484"/>
                        <a14:foregroundMark x1="58402" y1="22930" x2="58127" y2="17197"/>
                        <a14:foregroundMark x1="48760" y1="849" x2="90083" y2="6157"/>
                        <a14:foregroundMark x1="11570" y1="94692" x2="99449" y2="97665"/>
                        <a14:foregroundMark x1="57851" y1="91720" x2="98898" y2="91932"/>
                        <a14:foregroundMark x1="51240" y1="67728" x2="31680" y2="19958"/>
                        <a14:backgroundMark x1="1928" y1="7856" x2="14325" y2="1062"/>
                        <a14:backgroundMark x1="17631" y1="849" x2="95041" y2="1486"/>
                        <a14:backgroundMark x1="98072" y1="96391" x2="98072" y2="94268"/>
                        <a14:backgroundMark x1="95317" y1="98726" x2="92287" y2="98726"/>
                        <a14:backgroundMark x1="96970" y1="99151" x2="95868" y2="96391"/>
                        <a14:backgroundMark x1="98072" y1="98514" x2="99449" y2="98514"/>
                        <a14:backgroundMark x1="1928" y1="97877" x2="2204" y2="93843"/>
                        <a14:backgroundMark x1="2204" y1="92357" x2="0" y2="94055"/>
                        <a14:backgroundMark x1="8264" y1="98726" x2="8264" y2="99575"/>
                        <a14:backgroundMark x1="99174" y1="11040" x2="99725" y2="9766"/>
                        <a14:backgroundMark x1="99174" y1="12314" x2="99174" y2="11890"/>
                        <a14:backgroundMark x1="1653" y1="9766" x2="0" y2="9554"/>
                        <a14:backgroundMark x1="95317" y1="96603" x2="94766" y2="98938"/>
                        <a14:backgroundMark x1="96419" y1="95117" x2="99725" y2="92357"/>
                        <a14:backgroundMark x1="99174" y1="90870" x2="99449" y2="9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55" y="2028826"/>
            <a:ext cx="2312079" cy="299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ent-Up Arrow 43"/>
          <p:cNvSpPr/>
          <p:nvPr/>
        </p:nvSpPr>
        <p:spPr>
          <a:xfrm rot="5400000">
            <a:off x="2029263" y="2541273"/>
            <a:ext cx="5158746" cy="45719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10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5567</TotalTime>
  <Words>649</Words>
  <Application>Microsoft Office PowerPoint</Application>
  <PresentationFormat>On-screen Show (16:9)</PresentationFormat>
  <Paragraphs>133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MS PGothic</vt:lpstr>
      <vt:lpstr>Arial</vt:lpstr>
      <vt:lpstr>Calibri</vt:lpstr>
      <vt:lpstr>Gill Sans</vt:lpstr>
      <vt:lpstr>Gill Sans MT</vt:lpstr>
      <vt:lpstr>Lato Regular</vt:lpstr>
      <vt:lpstr>Lucida Sans</vt:lpstr>
      <vt:lpstr>Roboto Regular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Bank of Nova Scotia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 of Nova Scotia User</dc:creator>
  <cp:lastModifiedBy>Guido, Jose</cp:lastModifiedBy>
  <cp:revision>80</cp:revision>
  <dcterms:created xsi:type="dcterms:W3CDTF">2019-03-07T21:14:27Z</dcterms:created>
  <dcterms:modified xsi:type="dcterms:W3CDTF">2019-03-17T17:51:54Z</dcterms:modified>
</cp:coreProperties>
</file>