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xml" ContentType="application/vnd.openxmlformats-officedocument.presentationml.tags+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tags/tag4.xml" ContentType="application/vnd.openxmlformats-officedocument.presentationml.tags+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6.xml" ContentType="application/vnd.openxmlformats-officedocument.presentationml.tags+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77" r:id="rId4"/>
  </p:sldMasterIdLst>
  <p:notesMasterIdLst>
    <p:notesMasterId r:id="rId39"/>
  </p:notesMasterIdLst>
  <p:handoutMasterIdLst>
    <p:handoutMasterId r:id="rId40"/>
  </p:handoutMasterIdLst>
  <p:sldIdLst>
    <p:sldId id="561" r:id="rId5"/>
    <p:sldId id="564" r:id="rId6"/>
    <p:sldId id="562" r:id="rId7"/>
    <p:sldId id="565" r:id="rId8"/>
    <p:sldId id="428" r:id="rId9"/>
    <p:sldId id="486" r:id="rId10"/>
    <p:sldId id="534" r:id="rId11"/>
    <p:sldId id="481" r:id="rId12"/>
    <p:sldId id="482" r:id="rId13"/>
    <p:sldId id="483" r:id="rId14"/>
    <p:sldId id="553" r:id="rId15"/>
    <p:sldId id="485" r:id="rId16"/>
    <p:sldId id="489" r:id="rId17"/>
    <p:sldId id="490" r:id="rId18"/>
    <p:sldId id="514" r:id="rId19"/>
    <p:sldId id="551" r:id="rId20"/>
    <p:sldId id="528" r:id="rId21"/>
    <p:sldId id="552" r:id="rId22"/>
    <p:sldId id="546" r:id="rId23"/>
    <p:sldId id="497" r:id="rId24"/>
    <p:sldId id="566" r:id="rId25"/>
    <p:sldId id="550" r:id="rId26"/>
    <p:sldId id="554" r:id="rId27"/>
    <p:sldId id="555" r:id="rId28"/>
    <p:sldId id="567" r:id="rId29"/>
    <p:sldId id="570" r:id="rId30"/>
    <p:sldId id="571" r:id="rId31"/>
    <p:sldId id="572" r:id="rId32"/>
    <p:sldId id="573" r:id="rId33"/>
    <p:sldId id="574" r:id="rId34"/>
    <p:sldId id="575" r:id="rId35"/>
    <p:sldId id="577" r:id="rId36"/>
    <p:sldId id="543" r:id="rId37"/>
    <p:sldId id="569" r:id="rId38"/>
  </p:sldIdLst>
  <p:sldSz cx="12188825" cy="6858000"/>
  <p:notesSz cx="6858000" cy="9144000"/>
  <p:custDataLst>
    <p:tags r:id="rId41"/>
  </p:custDataLst>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6">
          <p15:clr>
            <a:srgbClr val="A4A3A4"/>
          </p15:clr>
        </p15:guide>
        <p15:guide id="2" orient="horz" pos="1009">
          <p15:clr>
            <a:srgbClr val="A4A3A4"/>
          </p15:clr>
        </p15:guide>
        <p15:guide id="3" orient="horz" pos="664">
          <p15:clr>
            <a:srgbClr val="A4A3A4"/>
          </p15:clr>
        </p15:guide>
        <p15:guide id="4" orient="horz" pos="4203">
          <p15:clr>
            <a:srgbClr val="A4A3A4"/>
          </p15:clr>
        </p15:guide>
        <p15:guide id="5" orient="horz" pos="3979">
          <p15:clr>
            <a:srgbClr val="A4A3A4"/>
          </p15:clr>
        </p15:guide>
        <p15:guide id="6" orient="horz" pos="3847">
          <p15:clr>
            <a:srgbClr val="A4A3A4"/>
          </p15:clr>
        </p15:guide>
        <p15:guide id="7" orient="horz" pos="1153">
          <p15:clr>
            <a:srgbClr val="A4A3A4"/>
          </p15:clr>
        </p15:guide>
        <p15:guide id="8" orient="horz" pos="2161">
          <p15:clr>
            <a:srgbClr val="A4A3A4"/>
          </p15:clr>
        </p15:guide>
        <p15:guide id="9" orient="horz" pos="892">
          <p15:clr>
            <a:srgbClr val="A4A3A4"/>
          </p15:clr>
        </p15:guide>
        <p15:guide id="10" orient="horz" pos="620">
          <p15:clr>
            <a:srgbClr val="A4A3A4"/>
          </p15:clr>
        </p15:guide>
        <p15:guide id="11" orient="horz" pos="173">
          <p15:clr>
            <a:srgbClr val="A4A3A4"/>
          </p15:clr>
        </p15:guide>
        <p15:guide id="12" orient="horz" pos="113">
          <p15:clr>
            <a:srgbClr val="A4A3A4"/>
          </p15:clr>
        </p15:guide>
        <p15:guide id="13" pos="3839">
          <p15:clr>
            <a:srgbClr val="A4A3A4"/>
          </p15:clr>
        </p15:guide>
        <p15:guide id="14" pos="643">
          <p15:clr>
            <a:srgbClr val="A4A3A4"/>
          </p15:clr>
        </p15:guide>
        <p15:guide id="15" pos="7294">
          <p15:clr>
            <a:srgbClr val="A4A3A4"/>
          </p15:clr>
        </p15:guide>
        <p15:guide id="16" pos="1195">
          <p15:clr>
            <a:srgbClr val="A4A3A4"/>
          </p15:clr>
        </p15:guide>
        <p15:guide id="17" pos="3756">
          <p15:clr>
            <a:srgbClr val="A4A3A4"/>
          </p15:clr>
        </p15:guide>
        <p15:guide id="18" pos="3921">
          <p15:clr>
            <a:srgbClr val="A4A3A4"/>
          </p15:clr>
        </p15:guide>
        <p15:guide id="19" pos="118">
          <p15:clr>
            <a:srgbClr val="A4A3A4"/>
          </p15:clr>
        </p15:guide>
        <p15:guide id="20" pos="440">
          <p15:clr>
            <a:srgbClr val="A4A3A4"/>
          </p15:clr>
        </p15:guide>
        <p15:guide id="21" pos="582">
          <p15:clr>
            <a:srgbClr val="A4A3A4"/>
          </p15:clr>
        </p15:guide>
        <p15:guide id="22" pos="384">
          <p15:clr>
            <a:srgbClr val="A4A3A4"/>
          </p15:clr>
        </p15:guide>
        <p15:guide id="23" pos="7560">
          <p15:clr>
            <a:srgbClr val="A4A3A4"/>
          </p15:clr>
        </p15:guide>
        <p15:guide id="24" orient="horz" pos="2121">
          <p15:clr>
            <a:srgbClr val="A4A3A4"/>
          </p15:clr>
        </p15:guide>
        <p15:guide id="25" orient="horz" pos="443">
          <p15:clr>
            <a:srgbClr val="A4A3A4"/>
          </p15:clr>
        </p15:guide>
        <p15:guide id="26" orient="horz" pos="4319">
          <p15:clr>
            <a:srgbClr val="A4A3A4"/>
          </p15:clr>
        </p15:guide>
        <p15:guide id="27" orient="horz" pos="4170">
          <p15:clr>
            <a:srgbClr val="A4A3A4"/>
          </p15:clr>
        </p15:guide>
        <p15:guide id="28" orient="horz" pos="3793">
          <p15:clr>
            <a:srgbClr val="A4A3A4"/>
          </p15:clr>
        </p15:guide>
        <p15:guide id="29" orient="horz" pos="3378">
          <p15:clr>
            <a:srgbClr val="A4A3A4"/>
          </p15:clr>
        </p15:guide>
        <p15:guide id="30" orient="horz" pos="602">
          <p15:clr>
            <a:srgbClr val="A4A3A4"/>
          </p15:clr>
        </p15:guide>
        <p15:guide id="31" orient="horz" pos="3">
          <p15:clr>
            <a:srgbClr val="A4A3A4"/>
          </p15:clr>
        </p15:guide>
        <p15:guide id="32" pos="3980">
          <p15:clr>
            <a:srgbClr val="A4A3A4"/>
          </p15:clr>
        </p15:guide>
        <p15:guide id="33" pos="802">
          <p15:clr>
            <a:srgbClr val="A4A3A4"/>
          </p15:clr>
        </p15:guide>
        <p15:guide id="34" pos="6393">
          <p15:clr>
            <a:srgbClr val="A4A3A4"/>
          </p15:clr>
        </p15:guide>
        <p15:guide id="35" pos="1141">
          <p15:clr>
            <a:srgbClr val="A4A3A4"/>
          </p15:clr>
        </p15:guide>
        <p15:guide id="36" pos="3122">
          <p15:clr>
            <a:srgbClr val="A4A3A4"/>
          </p15:clr>
        </p15:guide>
        <p15:guide id="37" pos="4330">
          <p15:clr>
            <a:srgbClr val="A4A3A4"/>
          </p15:clr>
        </p15:guide>
        <p15:guide id="38" pos="475">
          <p15:clr>
            <a:srgbClr val="A4A3A4"/>
          </p15:clr>
        </p15:guide>
        <p15:guide id="39" pos="740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1EC"/>
    <a:srgbClr val="E7F1F6"/>
    <a:srgbClr val="FCD800"/>
    <a:srgbClr val="E04025"/>
    <a:srgbClr val="F16E00"/>
    <a:srgbClr val="EB0000"/>
    <a:srgbClr val="A9D161"/>
    <a:srgbClr val="24B3D1"/>
    <a:srgbClr val="00A6CA"/>
    <a:srgbClr val="A96E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85437" autoAdjust="0"/>
  </p:normalViewPr>
  <p:slideViewPr>
    <p:cSldViewPr snapToGrid="0">
      <p:cViewPr varScale="1">
        <p:scale>
          <a:sx n="63" d="100"/>
          <a:sy n="63" d="100"/>
        </p:scale>
        <p:origin x="780" y="78"/>
      </p:cViewPr>
      <p:guideLst>
        <p:guide orient="horz" pos="4176"/>
        <p:guide orient="horz" pos="1009"/>
        <p:guide orient="horz" pos="664"/>
        <p:guide orient="horz" pos="4203"/>
        <p:guide orient="horz" pos="3979"/>
        <p:guide orient="horz" pos="3847"/>
        <p:guide orient="horz" pos="1153"/>
        <p:guide orient="horz" pos="2161"/>
        <p:guide orient="horz" pos="892"/>
        <p:guide orient="horz" pos="620"/>
        <p:guide orient="horz" pos="173"/>
        <p:guide orient="horz" pos="113"/>
        <p:guide pos="3839"/>
        <p:guide pos="643"/>
        <p:guide pos="7294"/>
        <p:guide pos="1195"/>
        <p:guide pos="3756"/>
        <p:guide pos="3921"/>
        <p:guide pos="118"/>
        <p:guide pos="440"/>
        <p:guide pos="582"/>
        <p:guide pos="384"/>
        <p:guide pos="7560"/>
        <p:guide orient="horz" pos="2121"/>
        <p:guide orient="horz" pos="443"/>
        <p:guide orient="horz" pos="4319"/>
        <p:guide orient="horz" pos="4170"/>
        <p:guide orient="horz" pos="3793"/>
        <p:guide orient="horz" pos="3378"/>
        <p:guide orient="horz" pos="602"/>
        <p:guide orient="horz" pos="3"/>
        <p:guide pos="3980"/>
        <p:guide pos="802"/>
        <p:guide pos="6393"/>
        <p:guide pos="1141"/>
        <p:guide pos="3122"/>
        <p:guide pos="4330"/>
        <p:guide pos="475"/>
        <p:guide pos="740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094"/>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oleObject" Target="file:///\\canmayor\Vicepresidencia%20de%20Producto\Riesgo_Temp\FSRC\Research%20Studies\New%20to%20Credit\Copia%20de%20Primeros%20Resultados%20NTS_.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anmayor\Vicepresidencia%20de%20Producto\Riesgo_Temp\FSRC\Research%20Studies\New%20to%20Credit\Resultados%20comportamiento%20por%20LOB,%20V%20y%20riesgo.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anmayor\Vicepresidencia%20de%20Producto\Riesgo_Temp\FSRC\Research%20Studies\New%20to%20Credit\Credit%20needs,%20loyalty,%20utilization,%20duration.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anmayor\Vicepresidencia%20de%20Producto\Riesgo_Temp\FSRC\Research%20Studies\New%20to%20Credit\Credit%20needs,%20loyalty,%20utilization,%20duration.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anmayor\Vicepresidencia%20de%20Producto\Riesgo_Temp\FSRC\Research%20Studies\New%20to%20Credit\Primeros%20Resultados%20N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anmayor\Vicepresidencia%20de%20Producto\Riesgo_Temp\FSRC\Research%20Studies\New%20to%20Credit\Copia%20de%20Credit%20needs,%20loyalty,%20utilization,%20duration_.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anmayor\Vicepresidencia%20de%20Producto\Riesgo_Temp\FSRC\Research%20Studies\New%20to%20Credit\Resultados%20Migraci&#243;n%20Bols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anmayor\Vicepresidencia%20de%20Producto\Riesgo_Temp\FSRC\Research%20Studies\New%20to%20Credit\Resultados%20Migraci&#243;n%20Bols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anmayor\Vicepresidencia%20de%20Producto\Riesgo_Temp\FSRC\Research%20Studies\New%20to%20Credit\Primeros%20Resultados%20NTS.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oleObject" Target="file:///\\canmayor\Vicepresidencia%20de%20Producto\Riesgo_Temp\FSRC\Research%20Studies\New%20to%20Credit\Resultados%20migracion%20scor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anmayor\Vicepresidencia%20de%20Producto\Riesgo_Temp\FSRC\Research%20Studies\New%20to%20Credit\Resultados%20comportamiento%20por%20LOB,%20V%20y%20riesgo.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anmayor\Vicepresidencia%20de%20Producto\Riesgo_Temp\FSRC\Research%20Studies\New%20to%20Credit\Resultados%20comportamiento%20por%20LOB,%20V%20y%20riesgo.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trendline>
            <c:spPr>
              <a:ln w="19050" cap="rnd">
                <a:solidFill>
                  <a:sysClr val="windowText" lastClr="000000"/>
                </a:solidFill>
                <a:prstDash val="sysDot"/>
              </a:ln>
              <a:effectLst/>
            </c:spPr>
            <c:trendlineType val="linear"/>
            <c:dispRSqr val="0"/>
            <c:dispEq val="0"/>
          </c:trendline>
          <c:cat>
            <c:strRef>
              <c:f>'NTC 2015-2016'!$E$43:$E$56</c:f>
              <c:strCache>
                <c:ptCount val="14"/>
                <c:pt idx="0">
                  <c:v>T1 2015</c:v>
                </c:pt>
                <c:pt idx="1">
                  <c:v>T2 2015</c:v>
                </c:pt>
                <c:pt idx="2">
                  <c:v>T3 2015</c:v>
                </c:pt>
                <c:pt idx="3">
                  <c:v>T4 2015</c:v>
                </c:pt>
                <c:pt idx="4">
                  <c:v>T1 2016</c:v>
                </c:pt>
                <c:pt idx="5">
                  <c:v>T2 2016</c:v>
                </c:pt>
                <c:pt idx="6">
                  <c:v>T3 2016</c:v>
                </c:pt>
                <c:pt idx="7">
                  <c:v>T4 2016</c:v>
                </c:pt>
                <c:pt idx="8">
                  <c:v>T1 2017</c:v>
                </c:pt>
                <c:pt idx="9">
                  <c:v>T2 2017</c:v>
                </c:pt>
                <c:pt idx="10">
                  <c:v>T3 2017</c:v>
                </c:pt>
                <c:pt idx="11">
                  <c:v>T4 2017</c:v>
                </c:pt>
                <c:pt idx="12">
                  <c:v>T1 2018</c:v>
                </c:pt>
                <c:pt idx="13">
                  <c:v>T2 2018</c:v>
                </c:pt>
              </c:strCache>
            </c:strRef>
          </c:cat>
          <c:val>
            <c:numRef>
              <c:f>'NTC 2015-2016'!$H$43:$H$56</c:f>
              <c:numCache>
                <c:formatCode>_(* #,##0_);_(* \(#,##0\);_(* "-"??_);_(@_)</c:formatCode>
                <c:ptCount val="14"/>
                <c:pt idx="0">
                  <c:v>361251</c:v>
                </c:pt>
                <c:pt idx="1">
                  <c:v>403343</c:v>
                </c:pt>
                <c:pt idx="2">
                  <c:v>365465</c:v>
                </c:pt>
                <c:pt idx="3">
                  <c:v>383006</c:v>
                </c:pt>
                <c:pt idx="4">
                  <c:v>338257</c:v>
                </c:pt>
                <c:pt idx="5">
                  <c:v>447046</c:v>
                </c:pt>
                <c:pt idx="6">
                  <c:v>468780</c:v>
                </c:pt>
                <c:pt idx="7">
                  <c:v>423110</c:v>
                </c:pt>
                <c:pt idx="8">
                  <c:v>353314</c:v>
                </c:pt>
                <c:pt idx="9">
                  <c:v>419379</c:v>
                </c:pt>
                <c:pt idx="10">
                  <c:v>461118</c:v>
                </c:pt>
                <c:pt idx="11">
                  <c:v>484517</c:v>
                </c:pt>
                <c:pt idx="12">
                  <c:v>393326</c:v>
                </c:pt>
                <c:pt idx="13">
                  <c:v>373889</c:v>
                </c:pt>
              </c:numCache>
            </c:numRef>
          </c:val>
          <c:smooth val="0"/>
        </c:ser>
        <c:dLbls>
          <c:showLegendKey val="0"/>
          <c:showVal val="0"/>
          <c:showCatName val="0"/>
          <c:showSerName val="0"/>
          <c:showPercent val="0"/>
          <c:showBubbleSize val="0"/>
        </c:dLbls>
        <c:smooth val="0"/>
        <c:axId val="-75376144"/>
        <c:axId val="-75388656"/>
      </c:lineChart>
      <c:catAx>
        <c:axId val="-75376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5388656"/>
        <c:crosses val="autoZero"/>
        <c:auto val="1"/>
        <c:lblAlgn val="ctr"/>
        <c:lblOffset val="100"/>
        <c:tickLblSkip val="2"/>
        <c:noMultiLvlLbl val="0"/>
      </c:catAx>
      <c:valAx>
        <c:axId val="-75388656"/>
        <c:scaling>
          <c:orientation val="minMax"/>
          <c:max val="600000"/>
          <c:min val="10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5376144"/>
        <c:crosses val="autoZero"/>
        <c:crossBetween val="between"/>
        <c:majorUnit val="100000"/>
        <c:dispUnits>
          <c:builtInUnit val="thousands"/>
        </c:dispUnits>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5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761167875106693E-2"/>
          <c:y val="5.0777970755557858E-2"/>
          <c:w val="0.82408821031379609"/>
          <c:h val="0.84991610119302807"/>
        </c:manualLayout>
      </c:layout>
      <c:lineChart>
        <c:grouping val="standard"/>
        <c:varyColors val="0"/>
        <c:ser>
          <c:idx val="1"/>
          <c:order val="0"/>
          <c:tx>
            <c:strRef>
              <c:f>'POR LOB T - NTC TDC Tradicional'!$E$83</c:f>
              <c:strCache>
                <c:ptCount val="1"/>
                <c:pt idx="0">
                  <c:v>Resto Sector Financiero</c:v>
                </c:pt>
              </c:strCache>
            </c:strRef>
          </c:tx>
          <c:spPr>
            <a:ln w="38100" cap="rnd">
              <a:solidFill>
                <a:schemeClr val="accent1"/>
              </a:solidFill>
              <a:round/>
            </a:ln>
            <a:effectLst/>
          </c:spPr>
          <c:marker>
            <c:symbol val="none"/>
          </c:marker>
          <c:cat>
            <c:strRef>
              <c:f>'POR LOB T - NTC TDC Tradicional'!$A$120:$A$123</c:f>
              <c:strCache>
                <c:ptCount val="4"/>
                <c:pt idx="0">
                  <c:v>T1 2016</c:v>
                </c:pt>
                <c:pt idx="1">
                  <c:v>T2 2016</c:v>
                </c:pt>
                <c:pt idx="2">
                  <c:v>T3 2016</c:v>
                </c:pt>
                <c:pt idx="3">
                  <c:v>T4 2016</c:v>
                </c:pt>
              </c:strCache>
            </c:strRef>
          </c:cat>
          <c:val>
            <c:numRef>
              <c:f>'POR LOB T - NTC TDC Tradicional'!$E$120:$E$123</c:f>
              <c:numCache>
                <c:formatCode>0%</c:formatCode>
                <c:ptCount val="4"/>
                <c:pt idx="0">
                  <c:v>7.2261605305282417E-2</c:v>
                </c:pt>
                <c:pt idx="1">
                  <c:v>8.5623003194888178E-2</c:v>
                </c:pt>
                <c:pt idx="2">
                  <c:v>9.7476936756696678E-2</c:v>
                </c:pt>
                <c:pt idx="3">
                  <c:v>0.10034498275086245</c:v>
                </c:pt>
              </c:numCache>
            </c:numRef>
          </c:val>
          <c:smooth val="0"/>
        </c:ser>
        <c:ser>
          <c:idx val="4"/>
          <c:order val="1"/>
          <c:tx>
            <c:strRef>
              <c:f>'POR LOB T - NTC TDC Tradicional'!$I$83</c:f>
              <c:strCache>
                <c:ptCount val="1"/>
                <c:pt idx="0">
                  <c:v>Telcos</c:v>
                </c:pt>
              </c:strCache>
            </c:strRef>
          </c:tx>
          <c:spPr>
            <a:ln w="38100" cap="rnd">
              <a:solidFill>
                <a:srgbClr val="7030A0"/>
              </a:solidFill>
              <a:round/>
            </a:ln>
            <a:effectLst/>
          </c:spPr>
          <c:marker>
            <c:symbol val="none"/>
          </c:marker>
          <c:cat>
            <c:strRef>
              <c:f>'POR LOB T - NTC TDC Tradicional'!$A$120:$A$123</c:f>
              <c:strCache>
                <c:ptCount val="4"/>
                <c:pt idx="0">
                  <c:v>T1 2016</c:v>
                </c:pt>
                <c:pt idx="1">
                  <c:v>T2 2016</c:v>
                </c:pt>
                <c:pt idx="2">
                  <c:v>T3 2016</c:v>
                </c:pt>
                <c:pt idx="3">
                  <c:v>T4 2016</c:v>
                </c:pt>
              </c:strCache>
            </c:strRef>
          </c:cat>
          <c:val>
            <c:numRef>
              <c:f>'POR LOB T - NTC TDC Tradicional'!$I$120:$I$123</c:f>
              <c:numCache>
                <c:formatCode>0%</c:formatCode>
                <c:ptCount val="4"/>
                <c:pt idx="0">
                  <c:v>7.1996895012614012E-2</c:v>
                </c:pt>
                <c:pt idx="1">
                  <c:v>8.9415763068457679E-2</c:v>
                </c:pt>
                <c:pt idx="2">
                  <c:v>9.141357330333709E-2</c:v>
                </c:pt>
                <c:pt idx="3">
                  <c:v>0.10448430493273543</c:v>
                </c:pt>
              </c:numCache>
            </c:numRef>
          </c:val>
          <c:smooth val="0"/>
        </c:ser>
        <c:dLbls>
          <c:showLegendKey val="0"/>
          <c:showVal val="0"/>
          <c:showCatName val="0"/>
          <c:showSerName val="0"/>
          <c:showPercent val="0"/>
          <c:showBubbleSize val="0"/>
        </c:dLbls>
        <c:smooth val="0"/>
        <c:axId val="-1763112288"/>
        <c:axId val="-1763109024"/>
        <c:extLst/>
      </c:lineChart>
      <c:catAx>
        <c:axId val="-176311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3109024"/>
        <c:crosses val="autoZero"/>
        <c:auto val="1"/>
        <c:lblAlgn val="ctr"/>
        <c:lblOffset val="100"/>
        <c:noMultiLvlLbl val="0"/>
      </c:catAx>
      <c:valAx>
        <c:axId val="-1763109024"/>
        <c:scaling>
          <c:orientation val="minMax"/>
          <c:max val="0.13"/>
          <c:min val="5.000000000000001E-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31122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5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'CREDIT NEEDS'!$K$22</c:f>
              <c:strCache>
                <c:ptCount val="1"/>
                <c:pt idx="0">
                  <c:v>NTC</c:v>
                </c:pt>
              </c:strCache>
            </c:strRef>
          </c:tx>
          <c:spPr>
            <a:solidFill>
              <a:schemeClr val="accent4"/>
            </a:solidFill>
            <a:ln>
              <a:noFill/>
            </a:ln>
            <a:effectLst/>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7"/>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5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'CREDIT NEEDS'!$J$23:$J$31</c:f>
              <c:strCache>
                <c:ptCount val="8"/>
                <c:pt idx="0">
                  <c:v>Microcrédito</c:v>
                </c:pt>
                <c:pt idx="1">
                  <c:v>TDC Retail</c:v>
                </c:pt>
                <c:pt idx="2">
                  <c:v>TDC Tradicional</c:v>
                </c:pt>
                <c:pt idx="3">
                  <c:v>Libre Inversión</c:v>
                </c:pt>
                <c:pt idx="4">
                  <c:v>Libranza</c:v>
                </c:pt>
                <c:pt idx="5">
                  <c:v>Educativo</c:v>
                </c:pt>
                <c:pt idx="6">
                  <c:v>Vehículo</c:v>
                </c:pt>
                <c:pt idx="7">
                  <c:v>Vivienda</c:v>
                </c:pt>
              </c:strCache>
              <c:extLst/>
            </c:strRef>
          </c:cat>
          <c:val>
            <c:numRef>
              <c:f>'CREDIT NEEDS'!$K$23:$K$31</c:f>
              <c:numCache>
                <c:formatCode>0.0%</c:formatCode>
                <c:ptCount val="8"/>
                <c:pt idx="0">
                  <c:v>0.14871025924613915</c:v>
                </c:pt>
                <c:pt idx="1">
                  <c:v>8.02920744288175E-2</c:v>
                </c:pt>
                <c:pt idx="2">
                  <c:v>0.10116805434244719</c:v>
                </c:pt>
                <c:pt idx="3">
                  <c:v>7.9248951468754991E-2</c:v>
                </c:pt>
                <c:pt idx="4">
                  <c:v>2.8233275554822433E-2</c:v>
                </c:pt>
                <c:pt idx="5">
                  <c:v>1.4390094185282434E-2</c:v>
                </c:pt>
                <c:pt idx="6">
                  <c:v>4.295530322901653E-3</c:v>
                </c:pt>
                <c:pt idx="7">
                  <c:v>4.0426930014088583E-3</c:v>
                </c:pt>
              </c:numCache>
              <c:extLst/>
            </c:numRef>
          </c:val>
          <c:extLst/>
        </c:ser>
        <c:ser>
          <c:idx val="1"/>
          <c:order val="1"/>
          <c:tx>
            <c:strRef>
              <c:f>'CREDIT NEEDS'!$L$22</c:f>
              <c:strCache>
                <c:ptCount val="1"/>
                <c:pt idx="0">
                  <c:v>EST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'CREDIT NEEDS'!$J$23:$J$31</c:f>
              <c:strCache>
                <c:ptCount val="8"/>
                <c:pt idx="0">
                  <c:v>Microcrédito</c:v>
                </c:pt>
                <c:pt idx="1">
                  <c:v>TDC Retail</c:v>
                </c:pt>
                <c:pt idx="2">
                  <c:v>TDC Tradicional</c:v>
                </c:pt>
                <c:pt idx="3">
                  <c:v>Libre Inversión</c:v>
                </c:pt>
                <c:pt idx="4">
                  <c:v>Libranza</c:v>
                </c:pt>
                <c:pt idx="5">
                  <c:v>Educativo</c:v>
                </c:pt>
                <c:pt idx="6">
                  <c:v>Vehículo</c:v>
                </c:pt>
                <c:pt idx="7">
                  <c:v>Vivienda</c:v>
                </c:pt>
              </c:strCache>
              <c:extLst/>
            </c:strRef>
          </c:cat>
          <c:val>
            <c:numRef>
              <c:f>'CREDIT NEEDS'!$L$23:$L$31</c:f>
              <c:numCache>
                <c:formatCode>0.0%</c:formatCode>
                <c:ptCount val="8"/>
                <c:pt idx="0">
                  <c:v>0.11761059266690643</c:v>
                </c:pt>
                <c:pt idx="1">
                  <c:v>4.7588175325781565E-2</c:v>
                </c:pt>
                <c:pt idx="2">
                  <c:v>0.11778568589221829</c:v>
                </c:pt>
                <c:pt idx="3">
                  <c:v>0.12915457689634752</c:v>
                </c:pt>
                <c:pt idx="4">
                  <c:v>5.8288467102754711E-2</c:v>
                </c:pt>
                <c:pt idx="5">
                  <c:v>1.7087476304951554E-2</c:v>
                </c:pt>
                <c:pt idx="6">
                  <c:v>7.6932853438181955E-3</c:v>
                </c:pt>
                <c:pt idx="7">
                  <c:v>7.6784125602009715E-3</c:v>
                </c:pt>
              </c:numCache>
              <c:extLst/>
            </c:numRef>
          </c:val>
        </c:ser>
        <c:dLbls>
          <c:dLblPos val="outEnd"/>
          <c:showLegendKey val="0"/>
          <c:showVal val="1"/>
          <c:showCatName val="0"/>
          <c:showSerName val="0"/>
          <c:showPercent val="0"/>
          <c:showBubbleSize val="0"/>
        </c:dLbls>
        <c:gapWidth val="50"/>
        <c:axId val="-1763113376"/>
        <c:axId val="-1763117728"/>
      </c:barChart>
      <c:catAx>
        <c:axId val="-1763113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3117728"/>
        <c:crosses val="autoZero"/>
        <c:auto val="1"/>
        <c:lblAlgn val="ctr"/>
        <c:lblOffset val="100"/>
        <c:noMultiLvlLbl val="0"/>
      </c:catAx>
      <c:valAx>
        <c:axId val="-1763117728"/>
        <c:scaling>
          <c:orientation val="minMax"/>
        </c:scaling>
        <c:delete val="1"/>
        <c:axPos val="l"/>
        <c:numFmt formatCode="0.0%" sourceLinked="1"/>
        <c:majorTickMark val="none"/>
        <c:minorTickMark val="none"/>
        <c:tickLblPos val="nextTo"/>
        <c:crossAx val="-17631133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5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DURATION!$DC$4</c:f>
              <c:strCache>
                <c:ptCount val="1"/>
                <c:pt idx="0">
                  <c:v>NTC</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DURATION!$DB$5:$DB$8</c:f>
              <c:strCache>
                <c:ptCount val="4"/>
                <c:pt idx="0">
                  <c:v>Microcrédito</c:v>
                </c:pt>
                <c:pt idx="1">
                  <c:v>Libre Inversion</c:v>
                </c:pt>
                <c:pt idx="2">
                  <c:v>Libranza</c:v>
                </c:pt>
                <c:pt idx="3">
                  <c:v>Tarjeta de Crédito </c:v>
                </c:pt>
              </c:strCache>
            </c:strRef>
          </c:cat>
          <c:val>
            <c:numRef>
              <c:f>DURATION!$DC$5:$DC$8</c:f>
              <c:numCache>
                <c:formatCode>0</c:formatCode>
                <c:ptCount val="4"/>
                <c:pt idx="0">
                  <c:v>20</c:v>
                </c:pt>
                <c:pt idx="1">
                  <c:v>16</c:v>
                </c:pt>
                <c:pt idx="2">
                  <c:v>13</c:v>
                </c:pt>
                <c:pt idx="3">
                  <c:v>7</c:v>
                </c:pt>
              </c:numCache>
            </c:numRef>
          </c:val>
        </c:ser>
        <c:ser>
          <c:idx val="1"/>
          <c:order val="1"/>
          <c:tx>
            <c:strRef>
              <c:f>DURATION!$DD$4</c:f>
              <c:strCache>
                <c:ptCount val="1"/>
                <c:pt idx="0">
                  <c:v>EST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DURATION!$DB$5:$DB$8</c:f>
              <c:strCache>
                <c:ptCount val="4"/>
                <c:pt idx="0">
                  <c:v>Microcrédito</c:v>
                </c:pt>
                <c:pt idx="1">
                  <c:v>Libre Inversion</c:v>
                </c:pt>
                <c:pt idx="2">
                  <c:v>Libranza</c:v>
                </c:pt>
                <c:pt idx="3">
                  <c:v>Tarjeta de Crédito </c:v>
                </c:pt>
              </c:strCache>
            </c:strRef>
          </c:cat>
          <c:val>
            <c:numRef>
              <c:f>DURATION!$DD$5:$DD$8</c:f>
              <c:numCache>
                <c:formatCode>0</c:formatCode>
                <c:ptCount val="4"/>
                <c:pt idx="0">
                  <c:v>19</c:v>
                </c:pt>
                <c:pt idx="1">
                  <c:v>13</c:v>
                </c:pt>
                <c:pt idx="2">
                  <c:v>11</c:v>
                </c:pt>
                <c:pt idx="3">
                  <c:v>5</c:v>
                </c:pt>
              </c:numCache>
            </c:numRef>
          </c:val>
        </c:ser>
        <c:dLbls>
          <c:showLegendKey val="0"/>
          <c:showVal val="0"/>
          <c:showCatName val="0"/>
          <c:showSerName val="0"/>
          <c:showPercent val="0"/>
          <c:showBubbleSize val="0"/>
        </c:dLbls>
        <c:gapWidth val="50"/>
        <c:axId val="-1763116096"/>
        <c:axId val="-1763114464"/>
      </c:barChart>
      <c:catAx>
        <c:axId val="-1763116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63114464"/>
        <c:crosses val="autoZero"/>
        <c:auto val="1"/>
        <c:lblAlgn val="ctr"/>
        <c:lblOffset val="100"/>
        <c:noMultiLvlLbl val="0"/>
      </c:catAx>
      <c:valAx>
        <c:axId val="-17631144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63116096"/>
        <c:crosses val="autoZero"/>
        <c:crossBetween val="between"/>
      </c:valAx>
      <c:spPr>
        <a:noFill/>
        <a:ln>
          <a:noFill/>
        </a:ln>
        <a:effectLst/>
      </c:spPr>
    </c:plotArea>
    <c:plotVisOnly val="1"/>
    <c:dispBlanksAs val="gap"/>
    <c:showDLblsOverMax val="0"/>
  </c:chart>
  <c:spPr>
    <a:noFill/>
    <a:ln>
      <a:noFill/>
    </a:ln>
    <a:effectLst/>
  </c:spPr>
  <c:txPr>
    <a:bodyPr/>
    <a:lstStyle/>
    <a:p>
      <a:pPr>
        <a:defRPr sz="15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5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'POR LOB NTC'!$R$13:$R$19</c:f>
              <c:strCache>
                <c:ptCount val="7"/>
                <c:pt idx="0">
                  <c:v>Telcos</c:v>
                </c:pt>
                <c:pt idx="1">
                  <c:v>Resto Sector Real</c:v>
                </c:pt>
                <c:pt idx="2">
                  <c:v>Microcrédito</c:v>
                </c:pt>
                <c:pt idx="3">
                  <c:v>Tarjeta de Crédito Retail</c:v>
                </c:pt>
                <c:pt idx="4">
                  <c:v>Educativo</c:v>
                </c:pt>
                <c:pt idx="5">
                  <c:v>Libranza</c:v>
                </c:pt>
                <c:pt idx="6">
                  <c:v>Resto Sector Financiero</c:v>
                </c:pt>
              </c:strCache>
            </c:strRef>
          </c:cat>
          <c:val>
            <c:numRef>
              <c:f>'POR LOB NTC'!$S$13:$S$19</c:f>
              <c:numCache>
                <c:formatCode>0%</c:formatCode>
                <c:ptCount val="7"/>
                <c:pt idx="0">
                  <c:v>0.45147133667242101</c:v>
                </c:pt>
                <c:pt idx="1">
                  <c:v>0.12523893288288002</c:v>
                </c:pt>
                <c:pt idx="2">
                  <c:v>0.15</c:v>
                </c:pt>
                <c:pt idx="3">
                  <c:v>6.2039541067425569E-2</c:v>
                </c:pt>
                <c:pt idx="4">
                  <c:v>4.1397645099279054E-2</c:v>
                </c:pt>
                <c:pt idx="5">
                  <c:v>2.1164441162409044E-2</c:v>
                </c:pt>
                <c:pt idx="6">
                  <c:v>0.15386143661826168</c:v>
                </c:pt>
              </c:numCache>
            </c:numRef>
          </c:val>
        </c:ser>
        <c:dLbls>
          <c:showLegendKey val="0"/>
          <c:showVal val="0"/>
          <c:showCatName val="0"/>
          <c:showSerName val="0"/>
          <c:showPercent val="0"/>
          <c:showBubbleSize val="0"/>
        </c:dLbls>
        <c:gapWidth val="50"/>
        <c:overlap val="-27"/>
        <c:axId val="-75383760"/>
        <c:axId val="-75385392"/>
      </c:barChart>
      <c:catAx>
        <c:axId val="-7538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5385392"/>
        <c:crosses val="autoZero"/>
        <c:auto val="1"/>
        <c:lblAlgn val="ctr"/>
        <c:lblOffset val="100"/>
        <c:noMultiLvlLbl val="0"/>
      </c:catAx>
      <c:valAx>
        <c:axId val="-7538539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5383760"/>
        <c:crosses val="autoZero"/>
        <c:crossBetween val="between"/>
      </c:valAx>
      <c:spPr>
        <a:noFill/>
        <a:ln>
          <a:noFill/>
        </a:ln>
        <a:effectLst/>
      </c:spPr>
    </c:plotArea>
    <c:plotVisOnly val="1"/>
    <c:dispBlanksAs val="gap"/>
    <c:showDLblsOverMax val="0"/>
  </c:chart>
  <c:spPr>
    <a:noFill/>
    <a:ln>
      <a:noFill/>
    </a:ln>
    <a:effectLst/>
  </c:spPr>
  <c:txPr>
    <a:bodyPr/>
    <a:lstStyle/>
    <a:p>
      <a:pPr>
        <a:defRPr sz="15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LOYALTY!$Q$4</c:f>
              <c:strCache>
                <c:ptCount val="1"/>
                <c:pt idx="0">
                  <c:v>Colombia</c:v>
                </c:pt>
              </c:strCache>
            </c:strRef>
          </c:tx>
          <c:spPr>
            <a:solidFill>
              <a:schemeClr val="accent1"/>
            </a:solidFill>
            <a:ln>
              <a:noFill/>
            </a:ln>
            <a:effectLst/>
          </c:spPr>
          <c:invertIfNegative val="0"/>
          <c:cat>
            <c:strRef>
              <c:f>LOYALTY!$P$5:$P$8</c:f>
              <c:strCache>
                <c:ptCount val="4"/>
                <c:pt idx="0">
                  <c:v>Vehículo</c:v>
                </c:pt>
                <c:pt idx="1">
                  <c:v>Vivienda</c:v>
                </c:pt>
                <c:pt idx="2">
                  <c:v>Tarjeta de Crédito Tradicional</c:v>
                </c:pt>
                <c:pt idx="3">
                  <c:v>Libre Inversión</c:v>
                </c:pt>
              </c:strCache>
            </c:strRef>
          </c:cat>
          <c:val>
            <c:numRef>
              <c:f>LOYALTY!$Q$5:$Q$8</c:f>
              <c:numCache>
                <c:formatCode>_(* #,##0.0_);_(* \(#,##0.0\);_(* "-"??_);_(@_)</c:formatCode>
                <c:ptCount val="4"/>
                <c:pt idx="0">
                  <c:v>0.14784394250513347</c:v>
                </c:pt>
                <c:pt idx="1">
                  <c:v>0.31969026548672569</c:v>
                </c:pt>
                <c:pt idx="2">
                  <c:v>0.22732754089236573</c:v>
                </c:pt>
                <c:pt idx="3">
                  <c:v>0.64673753203646911</c:v>
                </c:pt>
              </c:numCache>
            </c:numRef>
          </c:val>
        </c:ser>
        <c:ser>
          <c:idx val="1"/>
          <c:order val="1"/>
          <c:tx>
            <c:strRef>
              <c:f>LOYALTY!$R$4</c:f>
              <c:strCache>
                <c:ptCount val="1"/>
                <c:pt idx="0">
                  <c:v>Estados Unidos</c:v>
                </c:pt>
              </c:strCache>
            </c:strRef>
          </c:tx>
          <c:spPr>
            <a:solidFill>
              <a:srgbClr val="E04025"/>
            </a:solidFill>
            <a:ln>
              <a:noFill/>
            </a:ln>
            <a:effectLst/>
          </c:spPr>
          <c:invertIfNegative val="0"/>
          <c:cat>
            <c:strRef>
              <c:f>LOYALTY!$P$5:$P$8</c:f>
              <c:strCache>
                <c:ptCount val="4"/>
                <c:pt idx="0">
                  <c:v>Vehículo</c:v>
                </c:pt>
                <c:pt idx="1">
                  <c:v>Vivienda</c:v>
                </c:pt>
                <c:pt idx="2">
                  <c:v>Tarjeta de Crédito Tradicional</c:v>
                </c:pt>
                <c:pt idx="3">
                  <c:v>Libre Inversión</c:v>
                </c:pt>
              </c:strCache>
            </c:strRef>
          </c:cat>
          <c:val>
            <c:numRef>
              <c:f>LOYALTY!$R$5:$R$8</c:f>
              <c:numCache>
                <c:formatCode>_(* #,##0.0_);_(* \(#,##0.0\);_(* "-"??_);_(@_)</c:formatCode>
                <c:ptCount val="4"/>
                <c:pt idx="0">
                  <c:v>1.877</c:v>
                </c:pt>
                <c:pt idx="1">
                  <c:v>2.8460000000000001</c:v>
                </c:pt>
                <c:pt idx="2">
                  <c:v>1.4890000000000001</c:v>
                </c:pt>
                <c:pt idx="3">
                  <c:v>1.2609999999999999</c:v>
                </c:pt>
              </c:numCache>
            </c:numRef>
          </c:val>
        </c:ser>
        <c:dLbls>
          <c:showLegendKey val="0"/>
          <c:showVal val="0"/>
          <c:showCatName val="0"/>
          <c:showSerName val="0"/>
          <c:showPercent val="0"/>
          <c:showBubbleSize val="0"/>
        </c:dLbls>
        <c:gapWidth val="50"/>
        <c:axId val="-75387568"/>
        <c:axId val="-75386480"/>
      </c:barChart>
      <c:catAx>
        <c:axId val="-75387568"/>
        <c:scaling>
          <c:orientation val="minMax"/>
        </c:scaling>
        <c:delete val="1"/>
        <c:axPos val="b"/>
        <c:numFmt formatCode="General" sourceLinked="1"/>
        <c:majorTickMark val="none"/>
        <c:minorTickMark val="none"/>
        <c:tickLblPos val="nextTo"/>
        <c:crossAx val="-75386480"/>
        <c:crosses val="autoZero"/>
        <c:auto val="1"/>
        <c:lblAlgn val="ctr"/>
        <c:lblOffset val="100"/>
        <c:noMultiLvlLbl val="0"/>
      </c:catAx>
      <c:valAx>
        <c:axId val="-75386480"/>
        <c:scaling>
          <c:orientation val="minMax"/>
        </c:scaling>
        <c:delete val="1"/>
        <c:axPos val="l"/>
        <c:numFmt formatCode="#,##0.0" sourceLinked="0"/>
        <c:majorTickMark val="none"/>
        <c:minorTickMark val="none"/>
        <c:tickLblPos val="nextTo"/>
        <c:crossAx val="-75387568"/>
        <c:crosses val="autoZero"/>
        <c:crossBetween val="between"/>
      </c:valAx>
      <c:spPr>
        <a:noFill/>
        <a:ln>
          <a:noFill/>
        </a:ln>
        <a:effectLst/>
      </c:spPr>
    </c:plotArea>
    <c:plotVisOnly val="1"/>
    <c:dispBlanksAs val="gap"/>
    <c:showDLblsOverMax val="0"/>
  </c:chart>
  <c:spPr>
    <a:noFill/>
    <a:ln>
      <a:noFill/>
    </a:ln>
    <a:effectLst/>
  </c:spPr>
  <c:txPr>
    <a:bodyPr/>
    <a:lstStyle/>
    <a:p>
      <a:pPr>
        <a:defRPr sz="15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162010766222749E-2"/>
          <c:y val="5.0925925925925923E-2"/>
          <c:w val="0.95028240921496987"/>
          <c:h val="0.85438317480003989"/>
        </c:manualLayout>
      </c:layout>
      <c:barChart>
        <c:barDir val="col"/>
        <c:grouping val="clustered"/>
        <c:varyColors val="0"/>
        <c:ser>
          <c:idx val="0"/>
          <c:order val="0"/>
          <c:tx>
            <c:strRef>
              <c:f>'Características NTC'!$AC$32</c:f>
              <c:strCache>
                <c:ptCount val="1"/>
                <c:pt idx="0">
                  <c:v>NTC</c:v>
                </c:pt>
              </c:strCache>
            </c:strRef>
          </c:tx>
          <c:spPr>
            <a:solidFill>
              <a:srgbClr val="F1712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'Características NTC'!$AB$33:$AB$35</c:f>
              <c:strCache>
                <c:ptCount val="3"/>
                <c:pt idx="0">
                  <c:v>18-29</c:v>
                </c:pt>
                <c:pt idx="1">
                  <c:v>30-39</c:v>
                </c:pt>
                <c:pt idx="2">
                  <c:v>40+</c:v>
                </c:pt>
              </c:strCache>
            </c:strRef>
          </c:cat>
          <c:val>
            <c:numRef>
              <c:f>'Características NTC'!$AC$33:$AC$35</c:f>
              <c:numCache>
                <c:formatCode>0%</c:formatCode>
                <c:ptCount val="3"/>
                <c:pt idx="0">
                  <c:v>0.4232941104513</c:v>
                </c:pt>
                <c:pt idx="1">
                  <c:v>0.2188203272990899</c:v>
                </c:pt>
                <c:pt idx="2">
                  <c:v>0.3578855622496101</c:v>
                </c:pt>
              </c:numCache>
            </c:numRef>
          </c:val>
        </c:ser>
        <c:ser>
          <c:idx val="1"/>
          <c:order val="1"/>
          <c:tx>
            <c:strRef>
              <c:f>'Características NTC'!$AD$32</c:f>
              <c:strCache>
                <c:ptCount val="1"/>
                <c:pt idx="0">
                  <c:v>Establecidos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'Características NTC'!$AB$33:$AB$35</c:f>
              <c:strCache>
                <c:ptCount val="3"/>
                <c:pt idx="0">
                  <c:v>18-29</c:v>
                </c:pt>
                <c:pt idx="1">
                  <c:v>30-39</c:v>
                </c:pt>
                <c:pt idx="2">
                  <c:v>40+</c:v>
                </c:pt>
              </c:strCache>
            </c:strRef>
          </c:cat>
          <c:val>
            <c:numRef>
              <c:f>'Características NTC'!$AD$33:$AD$35</c:f>
              <c:numCache>
                <c:formatCode>0%</c:formatCode>
                <c:ptCount val="3"/>
                <c:pt idx="0">
                  <c:v>0.12651827727996734</c:v>
                </c:pt>
                <c:pt idx="1">
                  <c:v>0.27037103830087278</c:v>
                </c:pt>
                <c:pt idx="2">
                  <c:v>0.60311068441915983</c:v>
                </c:pt>
              </c:numCache>
            </c:numRef>
          </c:val>
        </c:ser>
        <c:dLbls>
          <c:showLegendKey val="0"/>
          <c:showVal val="0"/>
          <c:showCatName val="0"/>
          <c:showSerName val="0"/>
          <c:showPercent val="0"/>
          <c:showBubbleSize val="0"/>
        </c:dLbls>
        <c:gapWidth val="100"/>
        <c:axId val="-75383216"/>
        <c:axId val="-75382672"/>
      </c:barChart>
      <c:catAx>
        <c:axId val="-7538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5382672"/>
        <c:crosses val="autoZero"/>
        <c:auto val="1"/>
        <c:lblAlgn val="ctr"/>
        <c:lblOffset val="100"/>
        <c:noMultiLvlLbl val="0"/>
      </c:catAx>
      <c:valAx>
        <c:axId val="-7538267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5383216"/>
        <c:crosses val="autoZero"/>
        <c:crossBetween val="between"/>
      </c:valAx>
      <c:spPr>
        <a:noFill/>
        <a:ln>
          <a:noFill/>
        </a:ln>
        <a:effectLst/>
      </c:spPr>
    </c:plotArea>
    <c:legend>
      <c:legendPos val="b"/>
      <c:layout>
        <c:manualLayout>
          <c:xMode val="edge"/>
          <c:yMode val="edge"/>
          <c:x val="0.59055770869564606"/>
          <c:y val="1.7309060225542609E-3"/>
          <c:w val="0.36550928334376853"/>
          <c:h val="8.0414775425516519E-2"/>
        </c:manualLayout>
      </c:layout>
      <c:overlay val="0"/>
      <c:spPr>
        <a:noFill/>
        <a:ln>
          <a:noFill/>
        </a:ln>
        <a:effectLst/>
      </c:spPr>
      <c:txPr>
        <a:bodyPr rot="0" spcFirstLastPara="1" vertOverflow="ellipsis" vert="horz" wrap="square" anchor="ctr" anchorCtr="1"/>
        <a:lstStyle/>
        <a:p>
          <a:pPr>
            <a:defRPr sz="1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6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66556251831323E-2"/>
          <c:y val="5.5354058721934371E-2"/>
          <c:w val="0.90340243516558361"/>
          <c:h val="0.83444464079238356"/>
        </c:manualLayout>
      </c:layout>
      <c:barChart>
        <c:barDir val="col"/>
        <c:grouping val="percentStacked"/>
        <c:varyColors val="0"/>
        <c:ser>
          <c:idx val="0"/>
          <c:order val="0"/>
          <c:spPr>
            <a:solidFill>
              <a:srgbClr val="EB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'Características NTC'!$R$53:$S$53</c:f>
              <c:strCache>
                <c:ptCount val="2"/>
                <c:pt idx="0">
                  <c:v>NTC</c:v>
                </c:pt>
                <c:pt idx="1">
                  <c:v>Establecidos</c:v>
                </c:pt>
              </c:strCache>
            </c:strRef>
          </c:cat>
          <c:val>
            <c:numRef>
              <c:f>'Características NTC'!$R$54:$S$54</c:f>
              <c:numCache>
                <c:formatCode>0%</c:formatCode>
                <c:ptCount val="2"/>
                <c:pt idx="0">
                  <c:v>1.6729148678040942E-2</c:v>
                </c:pt>
                <c:pt idx="1">
                  <c:v>0.18831732397978493</c:v>
                </c:pt>
              </c:numCache>
            </c:numRef>
          </c:val>
        </c:ser>
        <c:ser>
          <c:idx val="1"/>
          <c:order val="1"/>
          <c:spPr>
            <a:solidFill>
              <a:srgbClr val="F16E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'Características NTC'!$R$53:$S$53</c:f>
              <c:strCache>
                <c:ptCount val="2"/>
                <c:pt idx="0">
                  <c:v>NTC</c:v>
                </c:pt>
                <c:pt idx="1">
                  <c:v>Establecidos</c:v>
                </c:pt>
              </c:strCache>
            </c:strRef>
          </c:cat>
          <c:val>
            <c:numRef>
              <c:f>'Características NTC'!$R$55:$S$55</c:f>
              <c:numCache>
                <c:formatCode>0%</c:formatCode>
                <c:ptCount val="2"/>
                <c:pt idx="0">
                  <c:v>0.82362759992567736</c:v>
                </c:pt>
                <c:pt idx="1">
                  <c:v>0.27017834003232677</c:v>
                </c:pt>
              </c:numCache>
            </c:numRef>
          </c:val>
        </c:ser>
        <c:ser>
          <c:idx val="2"/>
          <c:order val="2"/>
          <c:spPr>
            <a:solidFill>
              <a:srgbClr val="FCD8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'Características NTC'!$R$53:$S$53</c:f>
              <c:strCache>
                <c:ptCount val="2"/>
                <c:pt idx="0">
                  <c:v>NTC</c:v>
                </c:pt>
                <c:pt idx="1">
                  <c:v>Establecidos</c:v>
                </c:pt>
              </c:strCache>
            </c:strRef>
          </c:cat>
          <c:val>
            <c:numRef>
              <c:f>'Características NTC'!$R$56:$S$56</c:f>
              <c:numCache>
                <c:formatCode>0%</c:formatCode>
                <c:ptCount val="2"/>
                <c:pt idx="0">
                  <c:v>0.13670772627414118</c:v>
                </c:pt>
                <c:pt idx="1">
                  <c:v>0.3079621781177595</c:v>
                </c:pt>
              </c:numCache>
            </c:numRef>
          </c:val>
        </c:ser>
        <c:ser>
          <c:idx val="3"/>
          <c:order val="3"/>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'Características NTC'!$R$53:$S$53</c:f>
              <c:strCache>
                <c:ptCount val="2"/>
                <c:pt idx="0">
                  <c:v>NTC</c:v>
                </c:pt>
                <c:pt idx="1">
                  <c:v>Establecidos</c:v>
                </c:pt>
              </c:strCache>
            </c:strRef>
          </c:cat>
          <c:val>
            <c:numRef>
              <c:f>'Características NTC'!$R$57:$S$57</c:f>
              <c:numCache>
                <c:formatCode>0%</c:formatCode>
                <c:ptCount val="2"/>
                <c:pt idx="0">
                  <c:v>2.1865716502901863E-2</c:v>
                </c:pt>
                <c:pt idx="1">
                  <c:v>0.15871054847970073</c:v>
                </c:pt>
              </c:numCache>
            </c:numRef>
          </c:val>
        </c:ser>
        <c:ser>
          <c:idx val="4"/>
          <c:order val="4"/>
          <c:spPr>
            <a:solidFill>
              <a:srgbClr val="00A6CA"/>
            </a:solidFill>
            <a:ln>
              <a:noFill/>
            </a:ln>
            <a:effectLst/>
          </c:spPr>
          <c:invertIfNegative val="0"/>
          <c:dLbls>
            <c:dLbl>
              <c:idx val="1"/>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'Características NTC'!$R$53:$S$53</c:f>
              <c:strCache>
                <c:ptCount val="2"/>
                <c:pt idx="0">
                  <c:v>NTC</c:v>
                </c:pt>
                <c:pt idx="1">
                  <c:v>Establecidos</c:v>
                </c:pt>
              </c:strCache>
            </c:strRef>
          </c:cat>
          <c:val>
            <c:numRef>
              <c:f>'Características NTC'!$R$58:$S$58</c:f>
              <c:numCache>
                <c:formatCode>0%</c:formatCode>
                <c:ptCount val="2"/>
                <c:pt idx="0">
                  <c:v>1.0698086192386302E-3</c:v>
                </c:pt>
                <c:pt idx="1">
                  <c:v>7.4831609390428058E-2</c:v>
                </c:pt>
              </c:numCache>
            </c:numRef>
          </c:val>
        </c:ser>
        <c:dLbls>
          <c:showLegendKey val="0"/>
          <c:showVal val="0"/>
          <c:showCatName val="0"/>
          <c:showSerName val="0"/>
          <c:showPercent val="0"/>
          <c:showBubbleSize val="0"/>
        </c:dLbls>
        <c:gapWidth val="50"/>
        <c:overlap val="100"/>
        <c:axId val="-75689344"/>
        <c:axId val="-75688256"/>
      </c:barChart>
      <c:catAx>
        <c:axId val="-7568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5688256"/>
        <c:crosses val="autoZero"/>
        <c:auto val="1"/>
        <c:lblAlgn val="ctr"/>
        <c:lblOffset val="100"/>
        <c:noMultiLvlLbl val="0"/>
      </c:catAx>
      <c:valAx>
        <c:axId val="-75688256"/>
        <c:scaling>
          <c:orientation val="minMax"/>
        </c:scaling>
        <c:delete val="1"/>
        <c:axPos val="l"/>
        <c:numFmt formatCode="0%" sourceLinked="1"/>
        <c:majorTickMark val="none"/>
        <c:minorTickMark val="none"/>
        <c:tickLblPos val="nextTo"/>
        <c:crossAx val="-75689344"/>
        <c:crosses val="autoZero"/>
        <c:crossBetween val="between"/>
      </c:valAx>
      <c:spPr>
        <a:noFill/>
        <a:ln>
          <a:noFill/>
        </a:ln>
        <a:effectLst/>
      </c:spPr>
    </c:plotArea>
    <c:plotVisOnly val="1"/>
    <c:dispBlanksAs val="gap"/>
    <c:showDLblsOverMax val="0"/>
  </c:chart>
  <c:spPr>
    <a:noFill/>
    <a:ln>
      <a:noFill/>
    </a:ln>
    <a:effectLst/>
  </c:spPr>
  <c:txPr>
    <a:bodyPr/>
    <a:lstStyle/>
    <a:p>
      <a:pPr>
        <a:defRPr sz="16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'Características NTC'!$AI$5:$AM$5</c:f>
              <c:strCache>
                <c:ptCount val="5"/>
                <c:pt idx="0">
                  <c:v>Subprime</c:v>
                </c:pt>
                <c:pt idx="1">
                  <c:v>Near Prime</c:v>
                </c:pt>
                <c:pt idx="2">
                  <c:v>Prime</c:v>
                </c:pt>
                <c:pt idx="3">
                  <c:v>Prime Plus</c:v>
                </c:pt>
                <c:pt idx="4">
                  <c:v>Super Prime</c:v>
                </c:pt>
              </c:strCache>
            </c:strRef>
          </c:cat>
          <c:val>
            <c:numRef>
              <c:f>'Características NTC'!$AI$6:$AM$6</c:f>
              <c:numCache>
                <c:formatCode>_(* #,##0_);_(* \(#,##0\);_(* "-"??_);_(@_)</c:formatCode>
                <c:ptCount val="5"/>
                <c:pt idx="0">
                  <c:v>432</c:v>
                </c:pt>
                <c:pt idx="1">
                  <c:v>4252</c:v>
                </c:pt>
                <c:pt idx="2">
                  <c:v>4574</c:v>
                </c:pt>
                <c:pt idx="3">
                  <c:v>343</c:v>
                </c:pt>
                <c:pt idx="4">
                  <c:v>79</c:v>
                </c:pt>
              </c:numCache>
            </c:numRef>
          </c:val>
        </c:ser>
        <c:ser>
          <c:idx val="1"/>
          <c:order val="1"/>
          <c:spPr>
            <a:solidFill>
              <a:srgbClr val="F17123"/>
            </a:solidFill>
            <a:ln>
              <a:noFill/>
            </a:ln>
            <a:effectLst/>
          </c:spPr>
          <c:invertIfNegative val="0"/>
          <c:cat>
            <c:strRef>
              <c:f>'Características NTC'!$AI$5:$AM$5</c:f>
              <c:strCache>
                <c:ptCount val="5"/>
                <c:pt idx="0">
                  <c:v>Subprime</c:v>
                </c:pt>
                <c:pt idx="1">
                  <c:v>Near Prime</c:v>
                </c:pt>
                <c:pt idx="2">
                  <c:v>Prime</c:v>
                </c:pt>
                <c:pt idx="3">
                  <c:v>Prime Plus</c:v>
                </c:pt>
                <c:pt idx="4">
                  <c:v>Super Prime</c:v>
                </c:pt>
              </c:strCache>
            </c:strRef>
          </c:cat>
          <c:val>
            <c:numRef>
              <c:f>'Características NTC'!$AI$7:$AM$7</c:f>
              <c:numCache>
                <c:formatCode>_(* #,##0_);_(* \(#,##0\);_(* "-"??_);_(@_)</c:formatCode>
                <c:ptCount val="5"/>
                <c:pt idx="0">
                  <c:v>7</c:v>
                </c:pt>
                <c:pt idx="1">
                  <c:v>4951</c:v>
                </c:pt>
                <c:pt idx="2">
                  <c:v>1566</c:v>
                </c:pt>
                <c:pt idx="3">
                  <c:v>222</c:v>
                </c:pt>
                <c:pt idx="4">
                  <c:v>7</c:v>
                </c:pt>
              </c:numCache>
            </c:numRef>
          </c:val>
        </c:ser>
        <c:ser>
          <c:idx val="2"/>
          <c:order val="2"/>
          <c:spPr>
            <a:pattFill prst="wdUpDiag">
              <a:fgClr>
                <a:srgbClr val="F17123"/>
              </a:fgClr>
              <a:bgClr>
                <a:schemeClr val="bg1"/>
              </a:bgClr>
            </a:pattFill>
            <a:ln>
              <a:noFill/>
            </a:ln>
            <a:effectLst/>
          </c:spPr>
          <c:invertIfNegative val="0"/>
          <c:dPt>
            <c:idx val="2"/>
            <c:invertIfNegative val="0"/>
            <c:bubble3D val="0"/>
            <c:spPr>
              <a:pattFill prst="wdUpDiag">
                <a:fgClr>
                  <a:schemeClr val="accent1"/>
                </a:fgClr>
                <a:bgClr>
                  <a:schemeClr val="bg1"/>
                </a:bgClr>
              </a:pattFill>
              <a:ln>
                <a:noFill/>
              </a:ln>
              <a:effectLst/>
            </c:spPr>
          </c:dPt>
          <c:dPt>
            <c:idx val="3"/>
            <c:invertIfNegative val="0"/>
            <c:bubble3D val="0"/>
            <c:spPr>
              <a:pattFill prst="wdUpDiag">
                <a:fgClr>
                  <a:schemeClr val="accent1"/>
                </a:fgClr>
                <a:bgClr>
                  <a:schemeClr val="bg1"/>
                </a:bgClr>
              </a:pattFill>
              <a:ln>
                <a:noFill/>
              </a:ln>
              <a:effectLst/>
            </c:spPr>
          </c:dPt>
          <c:cat>
            <c:strRef>
              <c:f>'Características NTC'!$AI$5:$AM$5</c:f>
              <c:strCache>
                <c:ptCount val="5"/>
                <c:pt idx="0">
                  <c:v>Subprime</c:v>
                </c:pt>
                <c:pt idx="1">
                  <c:v>Near Prime</c:v>
                </c:pt>
                <c:pt idx="2">
                  <c:v>Prime</c:v>
                </c:pt>
                <c:pt idx="3">
                  <c:v>Prime Plus</c:v>
                </c:pt>
                <c:pt idx="4">
                  <c:v>Super Prime</c:v>
                </c:pt>
              </c:strCache>
            </c:strRef>
          </c:cat>
          <c:val>
            <c:numRef>
              <c:f>'Características NTC'!$AI$8:$AM$8</c:f>
              <c:numCache>
                <c:formatCode>_(* #,##0_);_(* \(#,##0\);_(* "-"??_);_(@_)</c:formatCode>
                <c:ptCount val="5"/>
                <c:pt idx="0">
                  <c:v>7</c:v>
                </c:pt>
                <c:pt idx="1">
                  <c:v>4252</c:v>
                </c:pt>
                <c:pt idx="2">
                  <c:v>1566</c:v>
                </c:pt>
                <c:pt idx="3">
                  <c:v>222</c:v>
                </c:pt>
                <c:pt idx="4">
                  <c:v>7</c:v>
                </c:pt>
              </c:numCache>
            </c:numRef>
          </c:val>
        </c:ser>
        <c:dLbls>
          <c:showLegendKey val="0"/>
          <c:showVal val="0"/>
          <c:showCatName val="0"/>
          <c:showSerName val="0"/>
          <c:showPercent val="0"/>
          <c:showBubbleSize val="0"/>
        </c:dLbls>
        <c:gapWidth val="50"/>
        <c:axId val="-1763118272"/>
        <c:axId val="-1763119360"/>
      </c:barChart>
      <c:catAx>
        <c:axId val="-1763118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3119360"/>
        <c:crosses val="autoZero"/>
        <c:auto val="1"/>
        <c:lblAlgn val="ctr"/>
        <c:lblOffset val="100"/>
        <c:noMultiLvlLbl val="0"/>
      </c:catAx>
      <c:valAx>
        <c:axId val="-1763119360"/>
        <c:scaling>
          <c:orientation val="minMax"/>
          <c:max val="50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3118272"/>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sz="15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Hoja1!$N$4</c:f>
              <c:strCache>
                <c:ptCount val="1"/>
                <c:pt idx="0">
                  <c:v>ESTB</c:v>
                </c:pt>
              </c:strCache>
            </c:strRef>
          </c:tx>
          <c:spPr>
            <a:ln w="38100" cap="rnd">
              <a:solidFill>
                <a:schemeClr val="accent1"/>
              </a:solidFill>
              <a:round/>
            </a:ln>
            <a:effectLst/>
          </c:spPr>
          <c:marker>
            <c:symbol val="none"/>
          </c:marker>
          <c:cat>
            <c:numRef>
              <c:f>Hoja1!$K$5:$K$21</c:f>
              <c:numCache>
                <c:formatCode>General</c:formatCode>
                <c:ptCount val="17"/>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numCache>
            </c:numRef>
          </c:cat>
          <c:val>
            <c:numRef>
              <c:f>Hoja1!$N$5:$N$21</c:f>
              <c:numCache>
                <c:formatCode>0%</c:formatCode>
                <c:ptCount val="17"/>
                <c:pt idx="0">
                  <c:v>0.27324214399086655</c:v>
                </c:pt>
                <c:pt idx="1">
                  <c:v>0.15</c:v>
                </c:pt>
                <c:pt idx="2">
                  <c:v>0.11040529627979505</c:v>
                </c:pt>
                <c:pt idx="3">
                  <c:v>7.7024218924036533E-2</c:v>
                </c:pt>
                <c:pt idx="4">
                  <c:v>6.2728422950545773E-2</c:v>
                </c:pt>
                <c:pt idx="5">
                  <c:v>4.9888007490532411E-2</c:v>
                </c:pt>
                <c:pt idx="6">
                  <c:v>4.0963414039875252E-2</c:v>
                </c:pt>
                <c:pt idx="7">
                  <c:v>3.4088535865448875E-2</c:v>
                </c:pt>
                <c:pt idx="8">
                  <c:v>2.5380182807975049E-2</c:v>
                </c:pt>
                <c:pt idx="9">
                  <c:v>1.9400287508353754E-2</c:v>
                </c:pt>
                <c:pt idx="10">
                  <c:v>1.7320550930051238E-2</c:v>
                </c:pt>
                <c:pt idx="11">
                  <c:v>1.247189309979951E-2</c:v>
                </c:pt>
                <c:pt idx="12">
                  <c:v>9.4201624805079088E-3</c:v>
                </c:pt>
                <c:pt idx="13">
                  <c:v>6.8074390175985747E-3</c:v>
                </c:pt>
                <c:pt idx="14">
                  <c:v>5.5974500167075072E-3</c:v>
                </c:pt>
                <c:pt idx="15">
                  <c:v>5.0287856426821115E-3</c:v>
                </c:pt>
                <c:pt idx="16">
                  <c:v>4.1794873579861884E-3</c:v>
                </c:pt>
              </c:numCache>
            </c:numRef>
          </c:val>
          <c:smooth val="0"/>
        </c:ser>
        <c:ser>
          <c:idx val="1"/>
          <c:order val="1"/>
          <c:tx>
            <c:strRef>
              <c:f>Hoja1!$O$4</c:f>
              <c:strCache>
                <c:ptCount val="1"/>
                <c:pt idx="0">
                  <c:v>NTC</c:v>
                </c:pt>
              </c:strCache>
            </c:strRef>
          </c:tx>
          <c:spPr>
            <a:ln w="38100" cap="rnd">
              <a:solidFill>
                <a:schemeClr val="accent4"/>
              </a:solidFill>
              <a:round/>
            </a:ln>
            <a:effectLst/>
          </c:spPr>
          <c:marker>
            <c:symbol val="none"/>
          </c:marker>
          <c:cat>
            <c:numRef>
              <c:f>Hoja1!$K$5:$K$21</c:f>
              <c:numCache>
                <c:formatCode>General</c:formatCode>
                <c:ptCount val="17"/>
                <c:pt idx="0">
                  <c:v>20</c:v>
                </c:pt>
                <c:pt idx="1">
                  <c:v>40</c:v>
                </c:pt>
                <c:pt idx="2">
                  <c:v>60</c:v>
                </c:pt>
                <c:pt idx="3">
                  <c:v>80</c:v>
                </c:pt>
                <c:pt idx="4">
                  <c:v>100</c:v>
                </c:pt>
                <c:pt idx="5">
                  <c:v>120</c:v>
                </c:pt>
                <c:pt idx="6">
                  <c:v>140</c:v>
                </c:pt>
                <c:pt idx="7">
                  <c:v>160</c:v>
                </c:pt>
                <c:pt idx="8">
                  <c:v>180</c:v>
                </c:pt>
                <c:pt idx="9">
                  <c:v>200</c:v>
                </c:pt>
                <c:pt idx="10">
                  <c:v>220</c:v>
                </c:pt>
                <c:pt idx="11">
                  <c:v>240</c:v>
                </c:pt>
                <c:pt idx="12">
                  <c:v>260</c:v>
                </c:pt>
                <c:pt idx="13">
                  <c:v>280</c:v>
                </c:pt>
                <c:pt idx="14">
                  <c:v>300</c:v>
                </c:pt>
                <c:pt idx="15">
                  <c:v>320</c:v>
                </c:pt>
                <c:pt idx="16">
                  <c:v>340</c:v>
                </c:pt>
              </c:numCache>
            </c:numRef>
          </c:cat>
          <c:val>
            <c:numRef>
              <c:f>Hoja1!$O$5:$O$21</c:f>
              <c:numCache>
                <c:formatCode>0%</c:formatCode>
                <c:ptCount val="17"/>
                <c:pt idx="0">
                  <c:v>0.10184313391067053</c:v>
                </c:pt>
                <c:pt idx="1">
                  <c:v>9.0999999999999998E-2</c:v>
                </c:pt>
                <c:pt idx="2">
                  <c:v>8.3067202467141901E-2</c:v>
                </c:pt>
                <c:pt idx="3">
                  <c:v>7.0126716000222772E-2</c:v>
                </c:pt>
                <c:pt idx="4">
                  <c:v>6.3835730396524834E-2</c:v>
                </c:pt>
                <c:pt idx="5">
                  <c:v>6.0596910503452887E-2</c:v>
                </c:pt>
                <c:pt idx="6">
                  <c:v>5.9903374916462464E-2</c:v>
                </c:pt>
                <c:pt idx="7">
                  <c:v>5.2074776537090667E-2</c:v>
                </c:pt>
                <c:pt idx="8">
                  <c:v>5.6143315604811762E-2</c:v>
                </c:pt>
                <c:pt idx="9">
                  <c:v>5.2999999999999999E-2</c:v>
                </c:pt>
                <c:pt idx="10">
                  <c:v>4.4999999999999998E-2</c:v>
                </c:pt>
                <c:pt idx="11">
                  <c:v>3.5000000000000003E-2</c:v>
                </c:pt>
                <c:pt idx="12">
                  <c:v>2.5000000000000001E-2</c:v>
                </c:pt>
                <c:pt idx="13">
                  <c:v>1.3671004817331254E-2</c:v>
                </c:pt>
                <c:pt idx="14">
                  <c:v>6.7791580808643347E-3</c:v>
                </c:pt>
                <c:pt idx="15">
                  <c:v>6.5563913176654044E-3</c:v>
                </c:pt>
                <c:pt idx="16">
                  <c:v>5.0470594787257739E-3</c:v>
                </c:pt>
              </c:numCache>
            </c:numRef>
          </c:val>
          <c:smooth val="0"/>
        </c:ser>
        <c:dLbls>
          <c:showLegendKey val="0"/>
          <c:showVal val="0"/>
          <c:showCatName val="0"/>
          <c:showSerName val="0"/>
          <c:showPercent val="0"/>
          <c:showBubbleSize val="0"/>
        </c:dLbls>
        <c:smooth val="0"/>
        <c:axId val="-1763107392"/>
        <c:axId val="-1763111200"/>
      </c:lineChart>
      <c:catAx>
        <c:axId val="-1763107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3111200"/>
        <c:crosses val="autoZero"/>
        <c:auto val="1"/>
        <c:lblAlgn val="ctr"/>
        <c:lblOffset val="100"/>
        <c:noMultiLvlLbl val="0"/>
      </c:catAx>
      <c:valAx>
        <c:axId val="-1763111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3107392"/>
        <c:crosses val="autoZero"/>
        <c:crossBetween val="between"/>
      </c:valAx>
      <c:spPr>
        <a:noFill/>
        <a:ln>
          <a:noFill/>
        </a:ln>
        <a:effectLst/>
      </c:spPr>
    </c:plotArea>
    <c:plotVisOnly val="1"/>
    <c:dispBlanksAs val="gap"/>
    <c:showDLblsOverMax val="0"/>
  </c:chart>
  <c:spPr>
    <a:noFill/>
    <a:ln>
      <a:noFill/>
    </a:ln>
    <a:effectLst/>
  </c:spPr>
  <c:txPr>
    <a:bodyPr/>
    <a:lstStyle/>
    <a:p>
      <a:pPr>
        <a:defRPr sz="15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320701490384661E-2"/>
          <c:y val="3.5003108164111063E-2"/>
          <c:w val="0.93487032427507843"/>
          <c:h val="0.86003576287257277"/>
        </c:manualLayout>
      </c:layout>
      <c:lineChart>
        <c:grouping val="standard"/>
        <c:varyColors val="0"/>
        <c:ser>
          <c:idx val="0"/>
          <c:order val="0"/>
          <c:tx>
            <c:strRef>
              <c:f>'POR DIFF T-V TDC Tradicional'!$B$153</c:f>
              <c:strCache>
                <c:ptCount val="1"/>
                <c:pt idx="0">
                  <c:v>Establecidos</c:v>
                </c:pt>
              </c:strCache>
            </c:strRef>
          </c:tx>
          <c:spPr>
            <a:ln w="38100" cap="rnd">
              <a:solidFill>
                <a:schemeClr val="accent1"/>
              </a:solidFill>
              <a:round/>
            </a:ln>
            <a:effectLst/>
          </c:spPr>
          <c:marker>
            <c:symbol val="none"/>
          </c:marker>
          <c:dLbls>
            <c:dLbl>
              <c:idx val="0"/>
              <c:layout>
                <c:manualLayout>
                  <c:x val="-3.6825540427054285E-2"/>
                  <c:y val="6.1540608563932942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DIFF T-V TDC Tradicional'!$A$190:$A$193</c:f>
              <c:strCache>
                <c:ptCount val="4"/>
                <c:pt idx="0">
                  <c:v>T1 2016</c:v>
                </c:pt>
                <c:pt idx="1">
                  <c:v>T2 2016</c:v>
                </c:pt>
                <c:pt idx="2">
                  <c:v>T2 2016</c:v>
                </c:pt>
                <c:pt idx="3">
                  <c:v>T4 2016</c:v>
                </c:pt>
              </c:strCache>
            </c:strRef>
          </c:cat>
          <c:val>
            <c:numRef>
              <c:f>'POR DIFF T-V TDC Tradicional'!$B$190:$B$193</c:f>
              <c:numCache>
                <c:formatCode>0%</c:formatCode>
                <c:ptCount val="4"/>
                <c:pt idx="0">
                  <c:v>6.1170950735312667E-2</c:v>
                </c:pt>
                <c:pt idx="1">
                  <c:v>7.4984378254530304E-2</c:v>
                </c:pt>
                <c:pt idx="2">
                  <c:v>7.799711121810303E-2</c:v>
                </c:pt>
                <c:pt idx="3">
                  <c:v>8.0936878278169658E-2</c:v>
                </c:pt>
              </c:numCache>
            </c:numRef>
          </c:val>
          <c:smooth val="0"/>
        </c:ser>
        <c:ser>
          <c:idx val="1"/>
          <c:order val="1"/>
          <c:tx>
            <c:strRef>
              <c:f>'POR DIFF T-V TDC Tradicional'!$C$153</c:f>
              <c:strCache>
                <c:ptCount val="1"/>
                <c:pt idx="0">
                  <c:v>NTC</c:v>
                </c:pt>
              </c:strCache>
            </c:strRef>
          </c:tx>
          <c:spPr>
            <a:ln w="38100" cap="rnd">
              <a:solidFill>
                <a:schemeClr val="accent4"/>
              </a:solidFill>
              <a:round/>
            </a:ln>
            <a:effectLst/>
          </c:spPr>
          <c:marker>
            <c:symbol val="none"/>
          </c:marker>
          <c:dLbls>
            <c:dLbl>
              <c:idx val="0"/>
              <c:layout>
                <c:manualLayout>
                  <c:x val="-3.936523287029943E-2"/>
                  <c:y val="-3.077030428196703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'POR DIFF T-V TDC Tradicional'!$A$190:$A$193</c:f>
              <c:strCache>
                <c:ptCount val="4"/>
                <c:pt idx="0">
                  <c:v>T1 2016</c:v>
                </c:pt>
                <c:pt idx="1">
                  <c:v>T2 2016</c:v>
                </c:pt>
                <c:pt idx="2">
                  <c:v>T2 2016</c:v>
                </c:pt>
                <c:pt idx="3">
                  <c:v>T4 2016</c:v>
                </c:pt>
              </c:strCache>
            </c:strRef>
          </c:cat>
          <c:val>
            <c:numRef>
              <c:f>'POR DIFF T-V TDC Tradicional'!$C$190:$C$193</c:f>
              <c:numCache>
                <c:formatCode>0%</c:formatCode>
                <c:ptCount val="4"/>
                <c:pt idx="0">
                  <c:v>8.6502040696479432E-2</c:v>
                </c:pt>
                <c:pt idx="1">
                  <c:v>9.8103352096962318E-2</c:v>
                </c:pt>
                <c:pt idx="2">
                  <c:v>0.10490882103477524</c:v>
                </c:pt>
                <c:pt idx="3">
                  <c:v>0.11266797217908028</c:v>
                </c:pt>
              </c:numCache>
            </c:numRef>
          </c:val>
          <c:smooth val="0"/>
        </c:ser>
        <c:dLbls>
          <c:showLegendKey val="0"/>
          <c:showVal val="0"/>
          <c:showCatName val="0"/>
          <c:showSerName val="0"/>
          <c:showPercent val="0"/>
          <c:showBubbleSize val="0"/>
        </c:dLbls>
        <c:smooth val="0"/>
        <c:axId val="-1763116640"/>
        <c:axId val="-1763107936"/>
      </c:lineChart>
      <c:catAx>
        <c:axId val="-176311664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3107936"/>
        <c:crosses val="autoZero"/>
        <c:auto val="1"/>
        <c:lblAlgn val="ctr"/>
        <c:lblOffset val="100"/>
        <c:noMultiLvlLbl val="0"/>
      </c:catAx>
      <c:valAx>
        <c:axId val="-1763107936"/>
        <c:scaling>
          <c:orientation val="minMax"/>
          <c:max val="0.14000000000000001"/>
          <c:min val="4.0000000000000008E-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3116640"/>
        <c:crosses val="autoZero"/>
        <c:crossBetween val="between"/>
      </c:valAx>
      <c:spPr>
        <a:noFill/>
        <a:ln>
          <a:noFill/>
        </a:ln>
        <a:effectLst/>
      </c:spPr>
    </c:plotArea>
    <c:plotVisOnly val="1"/>
    <c:dispBlanksAs val="gap"/>
    <c:showDLblsOverMax val="0"/>
  </c:chart>
  <c:spPr>
    <a:noFill/>
    <a:ln>
      <a:noFill/>
    </a:ln>
    <a:effectLst/>
  </c:spPr>
  <c:txPr>
    <a:bodyPr/>
    <a:lstStyle/>
    <a:p>
      <a:pPr>
        <a:defRPr sz="1500" b="1">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8100" cap="rnd">
              <a:solidFill>
                <a:schemeClr val="accent1"/>
              </a:solidFill>
              <a:round/>
            </a:ln>
            <a:effectLst/>
          </c:spPr>
          <c:marker>
            <c:symbol val="none"/>
          </c:marker>
          <c:cat>
            <c:strRef>
              <c:f>'Por rango de score V TDC Trad'!$B$23:$F$23</c:f>
              <c:strCache>
                <c:ptCount val="5"/>
                <c:pt idx="0">
                  <c:v>Subprime</c:v>
                </c:pt>
                <c:pt idx="1">
                  <c:v>Near Prime</c:v>
                </c:pt>
                <c:pt idx="2">
                  <c:v>Prime</c:v>
                </c:pt>
                <c:pt idx="3">
                  <c:v>Prime Plus</c:v>
                </c:pt>
                <c:pt idx="4">
                  <c:v>Super Prime</c:v>
                </c:pt>
              </c:strCache>
            </c:strRef>
          </c:cat>
          <c:val>
            <c:numRef>
              <c:f>'Por rango de score V TDC Trad'!$B$79:$F$79</c:f>
              <c:numCache>
                <c:formatCode>0%</c:formatCode>
                <c:ptCount val="5"/>
                <c:pt idx="0">
                  <c:v>0.1521228262572458</c:v>
                </c:pt>
                <c:pt idx="1">
                  <c:v>9.4135864944739078E-2</c:v>
                </c:pt>
                <c:pt idx="2">
                  <c:v>6.6288050064208071E-2</c:v>
                </c:pt>
                <c:pt idx="3">
                  <c:v>3.3634740540229226E-2</c:v>
                </c:pt>
                <c:pt idx="4">
                  <c:v>1.4091398375574909E-2</c:v>
                </c:pt>
              </c:numCache>
            </c:numRef>
          </c:val>
          <c:smooth val="0"/>
        </c:ser>
        <c:ser>
          <c:idx val="1"/>
          <c:order val="1"/>
          <c:spPr>
            <a:ln w="38100" cap="rnd">
              <a:solidFill>
                <a:schemeClr val="accent4"/>
              </a:solidFill>
              <a:round/>
            </a:ln>
            <a:effectLst/>
          </c:spPr>
          <c:marker>
            <c:symbol val="none"/>
          </c:marker>
          <c:cat>
            <c:strRef>
              <c:f>'Por rango de score V TDC Trad'!$B$23:$F$23</c:f>
              <c:strCache>
                <c:ptCount val="5"/>
                <c:pt idx="0">
                  <c:v>Subprime</c:v>
                </c:pt>
                <c:pt idx="1">
                  <c:v>Near Prime</c:v>
                </c:pt>
                <c:pt idx="2">
                  <c:v>Prime</c:v>
                </c:pt>
                <c:pt idx="3">
                  <c:v>Prime Plus</c:v>
                </c:pt>
                <c:pt idx="4">
                  <c:v>Super Prime</c:v>
                </c:pt>
              </c:strCache>
            </c:strRef>
          </c:cat>
          <c:val>
            <c:numRef>
              <c:f>'Por rango de score V TDC Trad'!$H$79:$L$79</c:f>
              <c:numCache>
                <c:formatCode>0%</c:formatCode>
                <c:ptCount val="5"/>
                <c:pt idx="0">
                  <c:v>0.28833231521075137</c:v>
                </c:pt>
                <c:pt idx="1">
                  <c:v>0.11461185453704061</c:v>
                </c:pt>
                <c:pt idx="2">
                  <c:v>9.3645564501742329E-2</c:v>
                </c:pt>
                <c:pt idx="3">
                  <c:v>6.3723656316248906E-2</c:v>
                </c:pt>
                <c:pt idx="4">
                  <c:v>3.1212484993997598E-2</c:v>
                </c:pt>
              </c:numCache>
            </c:numRef>
          </c:val>
          <c:smooth val="0"/>
        </c:ser>
        <c:dLbls>
          <c:showLegendKey val="0"/>
          <c:showVal val="0"/>
          <c:showCatName val="0"/>
          <c:showSerName val="0"/>
          <c:showPercent val="0"/>
          <c:showBubbleSize val="0"/>
        </c:dLbls>
        <c:smooth val="0"/>
        <c:axId val="-1763118816"/>
        <c:axId val="-1763112832"/>
      </c:lineChart>
      <c:catAx>
        <c:axId val="-176311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63112832"/>
        <c:crosses val="autoZero"/>
        <c:auto val="1"/>
        <c:lblAlgn val="ctr"/>
        <c:lblOffset val="100"/>
        <c:noMultiLvlLbl val="0"/>
      </c:catAx>
      <c:valAx>
        <c:axId val="-1763112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5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63118816"/>
        <c:crosses val="autoZero"/>
        <c:crossBetween val="between"/>
      </c:valAx>
      <c:spPr>
        <a:noFill/>
        <a:ln>
          <a:noFill/>
        </a:ln>
        <a:effectLst/>
      </c:spPr>
    </c:plotArea>
    <c:plotVisOnly val="1"/>
    <c:dispBlanksAs val="gap"/>
    <c:showDLblsOverMax val="0"/>
  </c:chart>
  <c:spPr>
    <a:noFill/>
    <a:ln>
      <a:noFill/>
    </a:ln>
    <a:effectLst/>
  </c:spPr>
  <c:txPr>
    <a:bodyPr/>
    <a:lstStyle/>
    <a:p>
      <a:pPr>
        <a:defRPr sz="15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0.69327</cdr:x>
      <cdr:y>0.8432</cdr:y>
    </cdr:from>
    <cdr:to>
      <cdr:x>0.76079</cdr:x>
      <cdr:y>0.87354</cdr:y>
    </cdr:to>
    <cdr:cxnSp macro="">
      <cdr:nvCxnSpPr>
        <cdr:cNvPr id="3" name="Elbow Connector 51"/>
        <cdr:cNvCxnSpPr/>
      </cdr:nvCxnSpPr>
      <cdr:spPr>
        <a:xfrm xmlns:a="http://schemas.openxmlformats.org/drawingml/2006/main" rot="16200000" flipH="1">
          <a:off x="6914303" y="3241418"/>
          <a:ext cx="126000" cy="648000"/>
        </a:xfrm>
        <a:prstGeom xmlns:a="http://schemas.openxmlformats.org/drawingml/2006/main" prst="bentConnector3">
          <a:avLst>
            <a:gd name="adj1" fmla="val -2168"/>
          </a:avLst>
        </a:prstGeom>
        <a:ln xmlns:a="http://schemas.openxmlformats.org/drawingml/2006/main" w="19050">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96A4D0-B21B-4FB5-99F1-9376E26C6202}" type="datetimeFigureOut">
              <a:rPr lang="en-US" smtClean="0"/>
              <a:t>3/19/2019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E82FBD4-DC2A-459F-9DB4-EEAA6D676C87}" type="slidenum">
              <a:rPr lang="en-US" smtClean="0"/>
              <a:t>‹#›</a:t>
            </a:fld>
            <a:endParaRPr lang="en-US"/>
          </a:p>
        </p:txBody>
      </p:sp>
    </p:spTree>
    <p:extLst>
      <p:ext uri="{BB962C8B-B14F-4D97-AF65-F5344CB8AC3E}">
        <p14:creationId xmlns:p14="http://schemas.microsoft.com/office/powerpoint/2010/main" val="2874247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7A6654-9E55-4B21-86D6-0CDCEC3C305A}" type="datetimeFigureOut">
              <a:rPr lang="en-US" smtClean="0"/>
              <a:t>3/19/2019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825A4A-E948-4C41-914A-68B9DB5F6DFC}" type="slidenum">
              <a:rPr lang="en-US" smtClean="0"/>
              <a:t>‹#›</a:t>
            </a:fld>
            <a:endParaRPr lang="en-US"/>
          </a:p>
        </p:txBody>
      </p:sp>
    </p:spTree>
    <p:extLst>
      <p:ext uri="{BB962C8B-B14F-4D97-AF65-F5344CB8AC3E}">
        <p14:creationId xmlns:p14="http://schemas.microsoft.com/office/powerpoint/2010/main" val="1312895843"/>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s-CO" baseline="0" dirty="0" smtClean="0"/>
              <a:t>Hoy voy a compartir con ustedes un estudio que realizamos en TransUnion sobre ….. Este estudio se realizo para el mercado Colombia, sin embargo sus conclusiones aplican para varios países de América Latina.</a:t>
            </a:r>
          </a:p>
          <a:p>
            <a:endParaRPr lang="en-US" b="1" dirty="0"/>
          </a:p>
        </p:txBody>
      </p:sp>
      <p:sp>
        <p:nvSpPr>
          <p:cNvPr id="4" name="Slide Number Placeholder 3"/>
          <p:cNvSpPr>
            <a:spLocks noGrp="1"/>
          </p:cNvSpPr>
          <p:nvPr>
            <p:ph type="sldNum" sz="quarter" idx="10"/>
          </p:nvPr>
        </p:nvSpPr>
        <p:spPr/>
        <p:txBody>
          <a:bodyPr/>
          <a:lstStyle/>
          <a:p>
            <a:fld id="{85825A4A-E948-4C41-914A-68B9DB5F6DFC}" type="slidenum">
              <a:rPr lang="en-US" smtClean="0"/>
              <a:t>1</a:t>
            </a:fld>
            <a:endParaRPr lang="en-US"/>
          </a:p>
        </p:txBody>
      </p:sp>
    </p:spTree>
    <p:extLst>
      <p:ext uri="{BB962C8B-B14F-4D97-AF65-F5344CB8AC3E}">
        <p14:creationId xmlns:p14="http://schemas.microsoft.com/office/powerpoint/2010/main" val="2776300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baseline="0" dirty="0" smtClean="0"/>
              <a:t>En estados unidos por ejemplo, el 60% de los clientes NTC están entre 18 y 24. </a:t>
            </a:r>
          </a:p>
          <a:p>
            <a:r>
              <a:rPr lang="es-CO" baseline="0" dirty="0" smtClean="0"/>
              <a:t>Esta distribución nos ayuda a entender por un lado el tipo de productos que debemos ofrecer a estos consumidores, y que canales deberíamos utilizar para poder llegar a ellos. Por ejemplo, si bien vemos una gran proporción de gente de mas de 40 años, la mayor participación la tienen los jóvenes entre 18 y 29 años, los que tienen necesidades de crédito diferentes y buscan canales diferentes, mayormente digitales. </a:t>
            </a:r>
          </a:p>
          <a:p>
            <a:r>
              <a:rPr lang="es-CO" baseline="0" dirty="0" smtClean="0"/>
              <a:t>Para los consumidores mayores de 40, entre los que encontramos una gran mayoría de consumidores cuyo primer producto es un microcrédito, también es súper importante el tema de los canales digitales, dado que permiten llegar a zonas que no tienen presencia de manera tradicional.</a:t>
            </a:r>
            <a:endParaRPr lang="en-US" baseline="0" dirty="0" smtClean="0"/>
          </a:p>
        </p:txBody>
      </p:sp>
      <p:sp>
        <p:nvSpPr>
          <p:cNvPr id="4" name="Slide Number Placeholder 3"/>
          <p:cNvSpPr>
            <a:spLocks noGrp="1"/>
          </p:cNvSpPr>
          <p:nvPr>
            <p:ph type="sldNum" sz="quarter" idx="10"/>
          </p:nvPr>
        </p:nvSpPr>
        <p:spPr/>
        <p:txBody>
          <a:bodyPr/>
          <a:lstStyle/>
          <a:p>
            <a:fld id="{85825A4A-E948-4C41-914A-68B9DB5F6DFC}" type="slidenum">
              <a:rPr lang="en-US" smtClean="0"/>
              <a:t>10</a:t>
            </a:fld>
            <a:endParaRPr lang="en-US"/>
          </a:p>
        </p:txBody>
      </p:sp>
    </p:spTree>
    <p:extLst>
      <p:ext uri="{BB962C8B-B14F-4D97-AF65-F5344CB8AC3E}">
        <p14:creationId xmlns:p14="http://schemas.microsoft.com/office/powerpoint/2010/main" val="3891050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Ejemplo Virgini</a:t>
            </a:r>
            <a:r>
              <a:rPr lang="es-CO" baseline="0" dirty="0" smtClean="0"/>
              <a:t>a, que llego al país</a:t>
            </a:r>
            <a:endParaRPr lang="en-US" dirty="0"/>
          </a:p>
        </p:txBody>
      </p:sp>
      <p:sp>
        <p:nvSpPr>
          <p:cNvPr id="4" name="Slide Number Placeholder 3"/>
          <p:cNvSpPr>
            <a:spLocks noGrp="1"/>
          </p:cNvSpPr>
          <p:nvPr>
            <p:ph type="sldNum" sz="quarter" idx="10"/>
          </p:nvPr>
        </p:nvSpPr>
        <p:spPr/>
        <p:txBody>
          <a:bodyPr/>
          <a:lstStyle/>
          <a:p>
            <a:fld id="{85825A4A-E948-4C41-914A-68B9DB5F6DFC}" type="slidenum">
              <a:rPr lang="en-US" smtClean="0"/>
              <a:t>11</a:t>
            </a:fld>
            <a:endParaRPr lang="en-US"/>
          </a:p>
        </p:txBody>
      </p:sp>
    </p:spTree>
    <p:extLst>
      <p:ext uri="{BB962C8B-B14F-4D97-AF65-F5344CB8AC3E}">
        <p14:creationId xmlns:p14="http://schemas.microsoft.com/office/powerpoint/2010/main" val="5900434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b="0" i="0" u="none" dirty="0" smtClean="0"/>
              <a:t>Antes</a:t>
            </a:r>
            <a:r>
              <a:rPr lang="es-CO" b="0" i="0" u="none" baseline="0" dirty="0" smtClean="0"/>
              <a:t> de aprobar o rechazar esta hipótesis, </a:t>
            </a:r>
            <a:r>
              <a:rPr lang="es-CO" b="1" i="0" u="none" baseline="0" dirty="0" smtClean="0"/>
              <a:t>revisemos las categorías de riesgo </a:t>
            </a:r>
            <a:r>
              <a:rPr lang="es-CO" b="0" i="0" u="none" baseline="0" dirty="0" smtClean="0"/>
              <a:t>que empleamos en este estudio</a:t>
            </a:r>
          </a:p>
          <a:p>
            <a:endParaRPr lang="es-CO" b="0" i="0" u="none" baseline="0" dirty="0" smtClean="0"/>
          </a:p>
          <a:p>
            <a:r>
              <a:rPr lang="es-CO" b="0" i="0" u="none" baseline="0" dirty="0" smtClean="0"/>
              <a:t>Estamos usando uno de los scores de riesgo de Colombia, cuyos puntajes están entre 100 y 950 puntos. Dividimos a los clientes según su relación de </a:t>
            </a:r>
            <a:r>
              <a:rPr lang="es-CO" b="0" i="0" u="none" baseline="0" dirty="0" err="1" smtClean="0"/>
              <a:t>buebos</a:t>
            </a:r>
            <a:r>
              <a:rPr lang="es-CO" b="0" i="0" u="none" baseline="0" dirty="0" smtClean="0"/>
              <a:t> y malos, llegando a 5 categorías : </a:t>
            </a:r>
            <a:r>
              <a:rPr lang="es-CO" b="0" i="0" u="none" baseline="0" dirty="0" err="1" smtClean="0"/>
              <a:t>super</a:t>
            </a:r>
            <a:r>
              <a:rPr lang="es-CO" b="0" i="0" u="none" baseline="0" dirty="0" smtClean="0"/>
              <a:t> prime, prime plus, prime, </a:t>
            </a:r>
            <a:r>
              <a:rPr lang="es-CO" b="0" i="0" u="none" baseline="0" dirty="0" err="1" smtClean="0"/>
              <a:t>near</a:t>
            </a:r>
            <a:r>
              <a:rPr lang="es-CO" b="0" i="0" u="none" baseline="0" dirty="0" smtClean="0"/>
              <a:t> prime y sub prime, siendo el </a:t>
            </a:r>
            <a:r>
              <a:rPr lang="es-CO" b="0" i="0" u="none" baseline="0" dirty="0" err="1" smtClean="0"/>
              <a:t>Super</a:t>
            </a:r>
            <a:r>
              <a:rPr lang="es-CO" b="0" i="0" u="none" baseline="0" dirty="0" smtClean="0"/>
              <a:t> prime el mejor riesgo y el </a:t>
            </a:r>
            <a:r>
              <a:rPr lang="es-CO" b="0" i="0" u="none" baseline="0" dirty="0" err="1" smtClean="0"/>
              <a:t>subprime</a:t>
            </a:r>
            <a:r>
              <a:rPr lang="es-CO" b="0" i="0" u="none" baseline="0" dirty="0" smtClean="0"/>
              <a:t> el de mayor riesgo 8puntajes mas bajos). </a:t>
            </a:r>
          </a:p>
          <a:p>
            <a:endParaRPr lang="es-CO" b="0" i="0" u="none" dirty="0" smtClean="0"/>
          </a:p>
          <a:p>
            <a:r>
              <a:rPr lang="es-CO" b="0" i="0" u="none" dirty="0" smtClean="0"/>
              <a:t>Dada esta definición, la hipótesis es Falsa. El 82% son clientes </a:t>
            </a:r>
            <a:r>
              <a:rPr lang="es-CO" b="0" i="0" u="none" dirty="0" err="1" smtClean="0"/>
              <a:t>near</a:t>
            </a:r>
            <a:r>
              <a:rPr lang="es-CO" b="0" i="0" u="none" dirty="0" smtClean="0"/>
              <a:t> prime, categoría</a:t>
            </a:r>
            <a:r>
              <a:rPr lang="es-CO" b="0" i="0" u="none" baseline="0" dirty="0" smtClean="0"/>
              <a:t> en donde se encuentra el punto de corte de varias entidades otorgantes de crédito.</a:t>
            </a:r>
            <a:endParaRPr lang="es-CO" b="0" i="0" u="none" dirty="0" smtClean="0"/>
          </a:p>
          <a:p>
            <a:endParaRPr lang="es-CO" b="0" i="0" u="none" dirty="0" smtClean="0"/>
          </a:p>
          <a:p>
            <a:r>
              <a:rPr lang="es-CO" b="0" i="0" u="none" dirty="0" smtClean="0"/>
              <a:t>Es esto bueno o malo???? La única forma de saberlo es evaluando que tan bien ordena el score a estos clientes y que tan estable o inestable es el score. En particular, si estos clientes migran</a:t>
            </a:r>
            <a:r>
              <a:rPr lang="es-CO" b="0" i="0" u="none" baseline="0" dirty="0" smtClean="0"/>
              <a:t> rápidamente a scores muy bajos…a </a:t>
            </a:r>
            <a:r>
              <a:rPr lang="es-CO" b="0" i="0" u="none" baseline="0" dirty="0" err="1" smtClean="0"/>
              <a:t>subprime</a:t>
            </a:r>
            <a:endParaRPr lang="es-CO" b="0" i="0" u="none" dirty="0" smtClean="0"/>
          </a:p>
          <a:p>
            <a:endParaRPr lang="es-CO" b="0" i="0" u="none" dirty="0" smtClean="0"/>
          </a:p>
          <a:p>
            <a:r>
              <a:rPr lang="es-CO" b="0" i="0" u="none" dirty="0" smtClean="0"/>
              <a:t>De esta manera viene nuestra siguiente hipótesis</a:t>
            </a:r>
          </a:p>
          <a:p>
            <a:endParaRPr lang="es-CO" b="0" i="0" u="none" dirty="0" smtClean="0"/>
          </a:p>
          <a:p>
            <a:endParaRPr lang="es-CO" b="0" i="0" u="none" dirty="0" smtClean="0"/>
          </a:p>
          <a:p>
            <a:r>
              <a:rPr lang="es-CO" b="0" i="0" u="none" dirty="0" smtClean="0"/>
              <a:t>(*En USA el 43% de los NTC su primer score corresponde a </a:t>
            </a:r>
            <a:r>
              <a:rPr lang="es-CO" b="0" i="0" u="none" dirty="0" err="1" smtClean="0"/>
              <a:t>Subprime</a:t>
            </a:r>
            <a:r>
              <a:rPr lang="es-CO" b="0" i="0" u="none" baseline="0" dirty="0" smtClean="0"/>
              <a:t> y el 24% a un </a:t>
            </a:r>
            <a:r>
              <a:rPr lang="es-CO" b="0" i="0" u="none" baseline="0" dirty="0" err="1" smtClean="0"/>
              <a:t>near</a:t>
            </a:r>
            <a:r>
              <a:rPr lang="es-CO" b="0" i="0" u="none" baseline="0" dirty="0" smtClean="0"/>
              <a:t> primer.*)</a:t>
            </a:r>
          </a:p>
          <a:p>
            <a:r>
              <a:rPr lang="es-CO" b="0" i="0" u="none" baseline="0" dirty="0" smtClean="0"/>
              <a:t> </a:t>
            </a:r>
          </a:p>
          <a:p>
            <a:endParaRPr lang="es-CO" b="0" i="0" u="none" dirty="0" smtClean="0"/>
          </a:p>
          <a:p>
            <a:r>
              <a:rPr lang="es-CO" b="0" i="0" u="none" dirty="0" smtClean="0"/>
              <a:t>Un buen porcentaje de este 43%, corresponde a un score</a:t>
            </a:r>
            <a:r>
              <a:rPr lang="es-CO" b="0" i="0" u="none" baseline="0" dirty="0" smtClean="0"/>
              <a:t> que se obtiene por el no pago de sus cuentas medicas.</a:t>
            </a:r>
          </a:p>
          <a:p>
            <a:r>
              <a:rPr lang="es-CO" b="0" i="0" u="none" dirty="0" smtClean="0"/>
              <a:t> </a:t>
            </a:r>
            <a:endParaRPr lang="en-US" b="0" i="0" u="none" dirty="0"/>
          </a:p>
        </p:txBody>
      </p:sp>
      <p:sp>
        <p:nvSpPr>
          <p:cNvPr id="4" name="Slide Number Placeholder 3"/>
          <p:cNvSpPr>
            <a:spLocks noGrp="1"/>
          </p:cNvSpPr>
          <p:nvPr>
            <p:ph type="sldNum" sz="quarter" idx="10"/>
          </p:nvPr>
        </p:nvSpPr>
        <p:spPr/>
        <p:txBody>
          <a:bodyPr/>
          <a:lstStyle/>
          <a:p>
            <a:fld id="{85825A4A-E948-4C41-914A-68B9DB5F6DFC}" type="slidenum">
              <a:rPr lang="en-US" smtClean="0"/>
              <a:t>12</a:t>
            </a:fld>
            <a:endParaRPr lang="en-US"/>
          </a:p>
        </p:txBody>
      </p:sp>
    </p:spTree>
    <p:extLst>
      <p:ext uri="{BB962C8B-B14F-4D97-AF65-F5344CB8AC3E}">
        <p14:creationId xmlns:p14="http://schemas.microsoft.com/office/powerpoint/2010/main" val="2727706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b="0" dirty="0" smtClean="0"/>
              <a:t>Para evaluar la hipótesis</a:t>
            </a:r>
            <a:r>
              <a:rPr lang="es-CO" b="0" baseline="0" dirty="0" smtClean="0"/>
              <a:t> 3, si los consumidores NVT tienen puntajes de crédito mas volátiles, es necesario </a:t>
            </a:r>
            <a:r>
              <a:rPr lang="es-CO" b="1" baseline="0" dirty="0" smtClean="0"/>
              <a:t>recomponer la base</a:t>
            </a:r>
            <a:r>
              <a:rPr lang="es-CO" b="0" baseline="0" dirty="0" smtClean="0"/>
              <a:t>….es decir, volverla </a:t>
            </a:r>
            <a:r>
              <a:rPr lang="es-CO" b="1" baseline="0" dirty="0" smtClean="0"/>
              <a:t>comparable</a:t>
            </a:r>
            <a:r>
              <a:rPr lang="es-CO" b="0" baseline="0" dirty="0" smtClean="0"/>
              <a:t>. Partimos de una base de 2,3 MM de NTC y 17,5 Mm de establecidos. </a:t>
            </a:r>
          </a:p>
          <a:p>
            <a:r>
              <a:rPr lang="es-CO" b="0" baseline="0" dirty="0" smtClean="0"/>
              <a:t>La nueva base va a tener el mismo números de consumidores, y se va a </a:t>
            </a:r>
            <a:r>
              <a:rPr lang="es-CO" b="0" baseline="0" dirty="0" err="1" smtClean="0"/>
              <a:t>a</a:t>
            </a:r>
            <a:r>
              <a:rPr lang="es-CO" b="0" baseline="0" dirty="0" smtClean="0"/>
              <a:t> controlar en términos de composición por 2 variables. </a:t>
            </a:r>
            <a:r>
              <a:rPr lang="es-CO" b="1" baseline="0" dirty="0" smtClean="0"/>
              <a:t>Edad y nivel de riesgo</a:t>
            </a:r>
            <a:r>
              <a:rPr lang="es-CO" b="0" baseline="0" dirty="0" smtClean="0"/>
              <a:t>. </a:t>
            </a:r>
          </a:p>
          <a:p>
            <a:r>
              <a:rPr lang="es-CO" b="0" baseline="0" dirty="0" smtClean="0"/>
              <a:t>El resultado final es un base de 4.2 MM, cada grupo con 2.1 Mm de consumidores</a:t>
            </a:r>
          </a:p>
          <a:p>
            <a:endParaRPr lang="en-US" b="0" dirty="0"/>
          </a:p>
        </p:txBody>
      </p:sp>
      <p:sp>
        <p:nvSpPr>
          <p:cNvPr id="4" name="Slide Number Placeholder 3"/>
          <p:cNvSpPr>
            <a:spLocks noGrp="1"/>
          </p:cNvSpPr>
          <p:nvPr>
            <p:ph type="sldNum" sz="quarter" idx="10"/>
          </p:nvPr>
        </p:nvSpPr>
        <p:spPr/>
        <p:txBody>
          <a:bodyPr/>
          <a:lstStyle/>
          <a:p>
            <a:fld id="{85825A4A-E948-4C41-914A-68B9DB5F6DFC}" type="slidenum">
              <a:rPr lang="en-US" smtClean="0"/>
              <a:t>13</a:t>
            </a:fld>
            <a:endParaRPr lang="en-US"/>
          </a:p>
        </p:txBody>
      </p:sp>
    </p:spTree>
    <p:extLst>
      <p:ext uri="{BB962C8B-B14F-4D97-AF65-F5344CB8AC3E}">
        <p14:creationId xmlns:p14="http://schemas.microsoft.com/office/powerpoint/2010/main" val="1234047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b="1" i="0" u="none" dirty="0" smtClean="0"/>
              <a:t>Variaciones absolutas mayores </a:t>
            </a:r>
            <a:r>
              <a:rPr lang="es-CO" i="0" u="none" dirty="0" smtClean="0"/>
              <a:t>a los establecidos.</a:t>
            </a:r>
          </a:p>
          <a:p>
            <a:r>
              <a:rPr lang="es-CO" i="0" u="none" dirty="0" smtClean="0"/>
              <a:t>La</a:t>
            </a:r>
            <a:r>
              <a:rPr lang="es-CO" i="0" u="none" baseline="0" dirty="0" smtClean="0"/>
              <a:t> pregunta es….migran hacia mejores o peores puntajes.</a:t>
            </a:r>
          </a:p>
          <a:p>
            <a:endParaRPr lang="es-CO" i="0" u="none" dirty="0" smtClean="0"/>
          </a:p>
        </p:txBody>
      </p:sp>
      <p:sp>
        <p:nvSpPr>
          <p:cNvPr id="4" name="Slide Number Placeholder 3"/>
          <p:cNvSpPr>
            <a:spLocks noGrp="1"/>
          </p:cNvSpPr>
          <p:nvPr>
            <p:ph type="sldNum" sz="quarter" idx="10"/>
          </p:nvPr>
        </p:nvSpPr>
        <p:spPr/>
        <p:txBody>
          <a:bodyPr/>
          <a:lstStyle/>
          <a:p>
            <a:fld id="{85825A4A-E948-4C41-914A-68B9DB5F6DFC}" type="slidenum">
              <a:rPr lang="en-US" smtClean="0"/>
              <a:t>14</a:t>
            </a:fld>
            <a:endParaRPr lang="en-US"/>
          </a:p>
        </p:txBody>
      </p:sp>
    </p:spTree>
    <p:extLst>
      <p:ext uri="{BB962C8B-B14F-4D97-AF65-F5344CB8AC3E}">
        <p14:creationId xmlns:p14="http://schemas.microsoft.com/office/powerpoint/2010/main" val="4144027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dirty="0" smtClean="0"/>
              <a:t>Para contestar esto comparamos el puntaje cuando recibieron</a:t>
            </a:r>
            <a:r>
              <a:rPr lang="es-CO" baseline="0" dirty="0" smtClean="0"/>
              <a:t> por primera vez un puntaje y 12 meses después, y revisamos si sus puntajes mejoraron, se mantuvieron o empeoraron</a:t>
            </a:r>
          </a:p>
          <a:p>
            <a:endParaRPr lang="es-CO" baseline="0" dirty="0" smtClean="0"/>
          </a:p>
          <a:p>
            <a:r>
              <a:rPr lang="es-CO" baseline="0" dirty="0" smtClean="0"/>
              <a:t>Como lo habíamos visto anteriormente …. Los clientes Establecidos son mas estables que los NTC. 56% vs 66</a:t>
            </a:r>
          </a:p>
          <a:p>
            <a:endParaRPr lang="es-CO" baseline="0" dirty="0" smtClean="0"/>
          </a:p>
          <a:p>
            <a:r>
              <a:rPr lang="es-CO" baseline="0" dirty="0" smtClean="0"/>
              <a:t>Dicha diferencia se traduce en un mayor porcentaje de clientes que mejoran su score, puesto que las tasas de deterioro son similares</a:t>
            </a:r>
          </a:p>
          <a:p>
            <a:endParaRPr lang="es-CO" baseline="0" dirty="0" smtClean="0"/>
          </a:p>
          <a:p>
            <a:r>
              <a:rPr lang="es-CO" baseline="0" dirty="0" smtClean="0"/>
              <a:t>A nivel de las entidades de crédito la mayor preocupación podría ser quizás que los clientes NTC se migren a los niveles de riesgo mas bajos…. Lo cual no es el caso, pues solo el 4% de los clientes prime migran a </a:t>
            </a:r>
            <a:r>
              <a:rPr lang="es-CO" baseline="0" dirty="0" err="1" smtClean="0"/>
              <a:t>subprime</a:t>
            </a:r>
            <a:endParaRPr lang="es-CO" baseline="0" dirty="0" smtClean="0"/>
          </a:p>
          <a:p>
            <a:endParaRPr lang="es-CO" baseline="0" dirty="0" smtClean="0"/>
          </a:p>
          <a:p>
            <a:endParaRPr lang="es-CO" baseline="0" dirty="0" smtClean="0"/>
          </a:p>
          <a:p>
            <a:r>
              <a:rPr lang="es-CO" baseline="0" dirty="0" smtClean="0"/>
              <a:t> </a:t>
            </a:r>
            <a:endParaRPr lang="en-US" dirty="0"/>
          </a:p>
        </p:txBody>
      </p:sp>
      <p:sp>
        <p:nvSpPr>
          <p:cNvPr id="4" name="Slide Number Placeholder 3"/>
          <p:cNvSpPr>
            <a:spLocks noGrp="1"/>
          </p:cNvSpPr>
          <p:nvPr>
            <p:ph type="sldNum" sz="quarter" idx="10"/>
          </p:nvPr>
        </p:nvSpPr>
        <p:spPr/>
        <p:txBody>
          <a:bodyPr/>
          <a:lstStyle/>
          <a:p>
            <a:fld id="{85825A4A-E948-4C41-914A-68B9DB5F6DFC}" type="slidenum">
              <a:rPr lang="en-US" smtClean="0"/>
              <a:t>15</a:t>
            </a:fld>
            <a:endParaRPr lang="en-US"/>
          </a:p>
        </p:txBody>
      </p:sp>
    </p:spTree>
    <p:extLst>
      <p:ext uri="{BB962C8B-B14F-4D97-AF65-F5344CB8AC3E}">
        <p14:creationId xmlns:p14="http://schemas.microsoft.com/office/powerpoint/2010/main" val="1473162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s-CO" i="0" u="none" dirty="0" smtClean="0"/>
              <a:t>Explicar como se construye la cosecha</a:t>
            </a:r>
          </a:p>
          <a:p>
            <a:pPr marL="0" indent="0">
              <a:buFontTx/>
              <a:buNone/>
            </a:pPr>
            <a:endParaRPr lang="es-CO" i="0" u="none" dirty="0" smtClean="0"/>
          </a:p>
          <a:p>
            <a:pPr marL="0" indent="0">
              <a:buFontTx/>
              <a:buNone/>
            </a:pPr>
            <a:endParaRPr lang="en-US" i="0" u="none" dirty="0"/>
          </a:p>
        </p:txBody>
      </p:sp>
      <p:sp>
        <p:nvSpPr>
          <p:cNvPr id="4" name="Slide Number Placeholder 3"/>
          <p:cNvSpPr>
            <a:spLocks noGrp="1"/>
          </p:cNvSpPr>
          <p:nvPr>
            <p:ph type="sldNum" sz="quarter" idx="10"/>
          </p:nvPr>
        </p:nvSpPr>
        <p:spPr/>
        <p:txBody>
          <a:bodyPr/>
          <a:lstStyle/>
          <a:p>
            <a:fld id="{85825A4A-E948-4C41-914A-68B9DB5F6DFC}" type="slidenum">
              <a:rPr lang="en-US" smtClean="0"/>
              <a:t>16</a:t>
            </a:fld>
            <a:endParaRPr lang="en-US" dirty="0"/>
          </a:p>
        </p:txBody>
      </p:sp>
    </p:spTree>
    <p:extLst>
      <p:ext uri="{BB962C8B-B14F-4D97-AF65-F5344CB8AC3E}">
        <p14:creationId xmlns:p14="http://schemas.microsoft.com/office/powerpoint/2010/main" val="788936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b="0" dirty="0" smtClean="0"/>
              <a:t>Lo importante</a:t>
            </a:r>
            <a:r>
              <a:rPr lang="es-CO" b="0" baseline="0" dirty="0" smtClean="0"/>
              <a:t> es que el puntaje ordena a estos clientes por desempeño desde el inicio, y esto es particularmente importante al evaluar si un </a:t>
            </a:r>
            <a:r>
              <a:rPr lang="es-CO" b="0" baseline="0" dirty="0" err="1" smtClean="0"/>
              <a:t>client</a:t>
            </a:r>
            <a:r>
              <a:rPr lang="es-CO" b="0" baseline="0" dirty="0" smtClean="0"/>
              <a:t> es sujeto o no de crédito y cuales deben ser las condiciones para este cliente. Mayor tasa, líneas de crédito un poco </a:t>
            </a:r>
            <a:r>
              <a:rPr lang="es-CO" b="0" baseline="0" dirty="0" err="1" smtClean="0"/>
              <a:t>msa</a:t>
            </a:r>
            <a:r>
              <a:rPr lang="es-CO" b="0" baseline="0" dirty="0" smtClean="0"/>
              <a:t> conservadores para ir </a:t>
            </a:r>
            <a:r>
              <a:rPr lang="es-CO" b="0" baseline="0" dirty="0" err="1" smtClean="0"/>
              <a:t>conocimiendo</a:t>
            </a:r>
            <a:r>
              <a:rPr lang="es-CO" b="0" baseline="0" dirty="0" smtClean="0"/>
              <a:t> al cliente, y una vez logremos “graduar” a ese cliente hacer incrementos de línea.</a:t>
            </a:r>
          </a:p>
          <a:p>
            <a:endParaRPr lang="es-CO" b="0" baseline="0" dirty="0" smtClean="0"/>
          </a:p>
          <a:p>
            <a:r>
              <a:rPr lang="es-CO" b="0" baseline="0" dirty="0" smtClean="0"/>
              <a:t>MONITOREO es clave</a:t>
            </a:r>
          </a:p>
          <a:p>
            <a:endParaRPr lang="es-CO" b="0" baseline="0" dirty="0" smtClean="0"/>
          </a:p>
        </p:txBody>
      </p:sp>
      <p:sp>
        <p:nvSpPr>
          <p:cNvPr id="4" name="Slide Number Placeholder 3"/>
          <p:cNvSpPr>
            <a:spLocks noGrp="1"/>
          </p:cNvSpPr>
          <p:nvPr>
            <p:ph type="sldNum" sz="quarter" idx="10"/>
          </p:nvPr>
        </p:nvSpPr>
        <p:spPr/>
        <p:txBody>
          <a:bodyPr/>
          <a:lstStyle/>
          <a:p>
            <a:fld id="{85825A4A-E948-4C41-914A-68B9DB5F6DFC}" type="slidenum">
              <a:rPr lang="en-US" smtClean="0"/>
              <a:t>17</a:t>
            </a:fld>
            <a:endParaRPr lang="en-US"/>
          </a:p>
        </p:txBody>
      </p:sp>
    </p:spTree>
    <p:extLst>
      <p:ext uri="{BB962C8B-B14F-4D97-AF65-F5344CB8AC3E}">
        <p14:creationId xmlns:p14="http://schemas.microsoft.com/office/powerpoint/2010/main" val="1560527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s-CO" i="0" u="none" dirty="0" smtClean="0"/>
              <a:t>Algo</a:t>
            </a:r>
            <a:r>
              <a:rPr lang="es-CO" i="0" u="none" baseline="0" dirty="0" smtClean="0"/>
              <a:t> interesante a evaluar es si el producto original, con el que el cliente NTC obtuvo su primer puntaje, determina su desempeño futuro una vez obtiene su primera tarjeta…. El desempeño es el mismo. No existe una diferencia significativa en el desempeño del nuevo producto según cual haya sido el producto con el que obtuvo su primer puntaje. </a:t>
            </a:r>
          </a:p>
          <a:p>
            <a:pPr marL="0" indent="0">
              <a:buFontTx/>
              <a:buNone/>
            </a:pPr>
            <a:endParaRPr lang="en-US" i="0" u="none" dirty="0"/>
          </a:p>
        </p:txBody>
      </p:sp>
      <p:sp>
        <p:nvSpPr>
          <p:cNvPr id="4" name="Slide Number Placeholder 3"/>
          <p:cNvSpPr>
            <a:spLocks noGrp="1"/>
          </p:cNvSpPr>
          <p:nvPr>
            <p:ph type="sldNum" sz="quarter" idx="10"/>
          </p:nvPr>
        </p:nvSpPr>
        <p:spPr/>
        <p:txBody>
          <a:bodyPr/>
          <a:lstStyle/>
          <a:p>
            <a:fld id="{85825A4A-E948-4C41-914A-68B9DB5F6DFC}" type="slidenum">
              <a:rPr lang="en-US" smtClean="0"/>
              <a:t>18</a:t>
            </a:fld>
            <a:endParaRPr lang="en-US" dirty="0"/>
          </a:p>
        </p:txBody>
      </p:sp>
    </p:spTree>
    <p:extLst>
      <p:ext uri="{BB962C8B-B14F-4D97-AF65-F5344CB8AC3E}">
        <p14:creationId xmlns:p14="http://schemas.microsoft.com/office/powerpoint/2010/main" val="1132527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b="0" i="0" u="none" baseline="0" dirty="0" smtClean="0"/>
              <a:t>Existen diferencias importantes respecto a los productos que obtienen los clientes NTC y los establecidos (2do producto)</a:t>
            </a:r>
          </a:p>
          <a:p>
            <a:endParaRPr lang="es-CO" b="0" i="0" u="none" baseline="0" dirty="0" smtClean="0"/>
          </a:p>
          <a:p>
            <a:r>
              <a:rPr lang="es-CO" b="0" i="0" u="none" baseline="0" dirty="0" smtClean="0"/>
              <a:t>23% de los NTC obtienen como 2do producto un microcrédito o una TDC del sector </a:t>
            </a:r>
            <a:r>
              <a:rPr lang="es-CO" b="0" i="0" u="none" baseline="0" dirty="0" err="1" smtClean="0"/>
              <a:t>retail</a:t>
            </a:r>
            <a:r>
              <a:rPr lang="es-CO" b="0" i="0" u="none" baseline="0" dirty="0" smtClean="0"/>
              <a:t>.. </a:t>
            </a:r>
          </a:p>
          <a:p>
            <a:r>
              <a:rPr lang="es-CO" b="0" i="0" u="none" baseline="0" dirty="0" smtClean="0"/>
              <a:t>Mientras que los establecidos obtienen una tarjeta tradicional o un crédito de </a:t>
            </a:r>
            <a:r>
              <a:rPr lang="es-CO" b="0" i="0" u="none" baseline="0" dirty="0" err="1" smtClean="0"/>
              <a:t>lbre</a:t>
            </a:r>
            <a:r>
              <a:rPr lang="es-CO" b="0" i="0" u="none" baseline="0" dirty="0" smtClean="0"/>
              <a:t> inversión</a:t>
            </a:r>
          </a:p>
          <a:p>
            <a:endParaRPr lang="es-CO" b="0" i="0" u="none" baseline="0" dirty="0" smtClean="0"/>
          </a:p>
          <a:p>
            <a:r>
              <a:rPr lang="es-CO" b="0" i="0" u="none" baseline="0" dirty="0" smtClean="0"/>
              <a:t>Productos con garantía, como </a:t>
            </a:r>
            <a:r>
              <a:rPr lang="es-CO" b="0" i="0" u="none" baseline="0" dirty="0" err="1" smtClean="0"/>
              <a:t>vehiculo</a:t>
            </a:r>
            <a:r>
              <a:rPr lang="es-CO" b="0" i="0" u="none" baseline="0" dirty="0" smtClean="0"/>
              <a:t> o vivienda, son obtenidos en mayor proporción por los clientes establecidos.</a:t>
            </a:r>
          </a:p>
          <a:p>
            <a:endParaRPr lang="es-CO" b="0" i="0" u="none" baseline="0" dirty="0" smtClean="0"/>
          </a:p>
          <a:p>
            <a:endParaRPr lang="es-CO" b="0" i="0" u="none" baseline="0" dirty="0" smtClean="0"/>
          </a:p>
          <a:p>
            <a:r>
              <a:rPr lang="es-CO" b="0" i="0" u="none" baseline="0" dirty="0" smtClean="0"/>
              <a:t>El punto </a:t>
            </a:r>
            <a:r>
              <a:rPr lang="es-CO" b="0" i="0" u="none" baseline="0" dirty="0" err="1" smtClean="0"/>
              <a:t>aca</a:t>
            </a:r>
            <a:r>
              <a:rPr lang="es-CO" b="0" i="0" u="none" baseline="0" dirty="0" smtClean="0"/>
              <a:t> es si este es el resultado de la oferta o de la demanda??? </a:t>
            </a:r>
          </a:p>
          <a:p>
            <a:r>
              <a:rPr lang="es-CO" b="0" i="0" u="none" baseline="0" dirty="0" err="1" smtClean="0"/>
              <a:t>Aca</a:t>
            </a:r>
            <a:r>
              <a:rPr lang="es-CO" b="0" i="0" u="none" baseline="0" dirty="0" smtClean="0"/>
              <a:t> vuelve a ser relevante la </a:t>
            </a:r>
            <a:r>
              <a:rPr lang="es-CO" b="0" i="0" u="none" baseline="0" dirty="0" err="1" smtClean="0"/>
              <a:t>reflexion</a:t>
            </a:r>
            <a:r>
              <a:rPr lang="es-CO" b="0" i="0" u="none" baseline="0" dirty="0" smtClean="0"/>
              <a:t> de que tanto estamos profundización a los clientes que iniciaron su relación crediticia con nuestra entidad….</a:t>
            </a:r>
          </a:p>
          <a:p>
            <a:endParaRPr lang="en-US" b="0" i="0" u="none" baseline="0" dirty="0" smtClean="0"/>
          </a:p>
        </p:txBody>
      </p:sp>
      <p:sp>
        <p:nvSpPr>
          <p:cNvPr id="4" name="Slide Number Placeholder 3"/>
          <p:cNvSpPr>
            <a:spLocks noGrp="1"/>
          </p:cNvSpPr>
          <p:nvPr>
            <p:ph type="sldNum" sz="quarter" idx="10"/>
          </p:nvPr>
        </p:nvSpPr>
        <p:spPr/>
        <p:txBody>
          <a:bodyPr/>
          <a:lstStyle/>
          <a:p>
            <a:fld id="{85825A4A-E948-4C41-914A-68B9DB5F6DFC}" type="slidenum">
              <a:rPr lang="en-US" smtClean="0"/>
              <a:t>19</a:t>
            </a:fld>
            <a:endParaRPr lang="en-US"/>
          </a:p>
        </p:txBody>
      </p:sp>
    </p:spTree>
    <p:extLst>
      <p:ext uri="{BB962C8B-B14F-4D97-AF65-F5344CB8AC3E}">
        <p14:creationId xmlns:p14="http://schemas.microsoft.com/office/powerpoint/2010/main" val="415234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s-CO" dirty="0" smtClean="0"/>
              <a:t>U</a:t>
            </a:r>
            <a:r>
              <a:rPr lang="es-CO" baseline="0" dirty="0" smtClean="0"/>
              <a:t>n puntaje o score puede ser obtenido a través de cualquier tipo obligación de crédito que un consumidor obtenga; ya sea por un teléfono celular, un producto financiero, una obligación de línea blanca, etc. </a:t>
            </a:r>
            <a:endParaRPr lang="en-US" dirty="0"/>
          </a:p>
        </p:txBody>
      </p:sp>
      <p:sp>
        <p:nvSpPr>
          <p:cNvPr id="4" name="Slide Number Placeholder 3"/>
          <p:cNvSpPr>
            <a:spLocks noGrp="1"/>
          </p:cNvSpPr>
          <p:nvPr>
            <p:ph type="sldNum" sz="quarter" idx="10"/>
          </p:nvPr>
        </p:nvSpPr>
        <p:spPr/>
        <p:txBody>
          <a:bodyPr/>
          <a:lstStyle/>
          <a:p>
            <a:fld id="{85825A4A-E948-4C41-914A-68B9DB5F6DFC}" type="slidenum">
              <a:rPr lang="en-US" smtClean="0"/>
              <a:t>2</a:t>
            </a:fld>
            <a:endParaRPr lang="en-US"/>
          </a:p>
        </p:txBody>
      </p:sp>
    </p:spTree>
    <p:extLst>
      <p:ext uri="{BB962C8B-B14F-4D97-AF65-F5344CB8AC3E}">
        <p14:creationId xmlns:p14="http://schemas.microsoft.com/office/powerpoint/2010/main" val="3441191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Tx/>
              <a:buNone/>
            </a:pPr>
            <a:endParaRPr lang="en-US" i="0" u="none" dirty="0"/>
          </a:p>
        </p:txBody>
      </p:sp>
      <p:sp>
        <p:nvSpPr>
          <p:cNvPr id="4" name="Slide Number Placeholder 3"/>
          <p:cNvSpPr>
            <a:spLocks noGrp="1"/>
          </p:cNvSpPr>
          <p:nvPr>
            <p:ph type="sldNum" sz="quarter" idx="10"/>
          </p:nvPr>
        </p:nvSpPr>
        <p:spPr/>
        <p:txBody>
          <a:bodyPr/>
          <a:lstStyle/>
          <a:p>
            <a:fld id="{85825A4A-E948-4C41-914A-68B9DB5F6DFC}" type="slidenum">
              <a:rPr lang="en-US" smtClean="0"/>
              <a:t>20</a:t>
            </a:fld>
            <a:endParaRPr lang="en-US"/>
          </a:p>
        </p:txBody>
      </p:sp>
    </p:spTree>
    <p:extLst>
      <p:ext uri="{BB962C8B-B14F-4D97-AF65-F5344CB8AC3E}">
        <p14:creationId xmlns:p14="http://schemas.microsoft.com/office/powerpoint/2010/main" val="4240614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5825A4A-E948-4C41-914A-68B9DB5F6DFC}" type="slidenum">
              <a:rPr lang="en-US" smtClean="0"/>
              <a:t>22</a:t>
            </a:fld>
            <a:endParaRPr lang="en-US"/>
          </a:p>
        </p:txBody>
      </p:sp>
    </p:spTree>
    <p:extLst>
      <p:ext uri="{BB962C8B-B14F-4D97-AF65-F5344CB8AC3E}">
        <p14:creationId xmlns:p14="http://schemas.microsoft.com/office/powerpoint/2010/main" val="1212039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u="none" dirty="0"/>
          </a:p>
        </p:txBody>
      </p:sp>
      <p:sp>
        <p:nvSpPr>
          <p:cNvPr id="4" name="Slide Number Placeholder 3"/>
          <p:cNvSpPr>
            <a:spLocks noGrp="1"/>
          </p:cNvSpPr>
          <p:nvPr>
            <p:ph type="sldNum" sz="quarter" idx="10"/>
          </p:nvPr>
        </p:nvSpPr>
        <p:spPr/>
        <p:txBody>
          <a:bodyPr/>
          <a:lstStyle/>
          <a:p>
            <a:fld id="{85825A4A-E948-4C41-914A-68B9DB5F6DFC}" type="slidenum">
              <a:rPr lang="en-US" smtClean="0"/>
              <a:t>23</a:t>
            </a:fld>
            <a:endParaRPr lang="en-US"/>
          </a:p>
        </p:txBody>
      </p:sp>
    </p:spTree>
    <p:extLst>
      <p:ext uri="{BB962C8B-B14F-4D97-AF65-F5344CB8AC3E}">
        <p14:creationId xmlns:p14="http://schemas.microsoft.com/office/powerpoint/2010/main" val="1168528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s-CO" dirty="0" smtClean="0"/>
              <a:t>Tema volumen de los NTC es clave</a:t>
            </a:r>
            <a:r>
              <a:rPr lang="es-CO" baseline="0" dirty="0" smtClean="0"/>
              <a:t> en su rentabilidad.</a:t>
            </a:r>
            <a:endParaRPr lang="es-CO" dirty="0" smtClean="0"/>
          </a:p>
          <a:p>
            <a:pPr marL="0" marR="0" lvl="0" indent="0" algn="l" defTabSz="1218987" rtl="0" eaLnBrk="1" fontAlgn="auto" latinLnBrk="0" hangingPunct="1">
              <a:lnSpc>
                <a:spcPct val="100000"/>
              </a:lnSpc>
              <a:spcBef>
                <a:spcPts val="0"/>
              </a:spcBef>
              <a:spcAft>
                <a:spcPts val="0"/>
              </a:spcAft>
              <a:buClrTx/>
              <a:buSzTx/>
              <a:buFontTx/>
              <a:buNone/>
              <a:tabLst/>
              <a:defRPr/>
            </a:pPr>
            <a:endParaRPr lang="es-CO" dirty="0" smtClean="0"/>
          </a:p>
          <a:p>
            <a:pPr marL="0" marR="0" lvl="0" indent="0" algn="l" defTabSz="1218987" rtl="0" eaLnBrk="1" fontAlgn="auto" latinLnBrk="0" hangingPunct="1">
              <a:lnSpc>
                <a:spcPct val="100000"/>
              </a:lnSpc>
              <a:spcBef>
                <a:spcPts val="0"/>
              </a:spcBef>
              <a:spcAft>
                <a:spcPts val="0"/>
              </a:spcAft>
              <a:buClrTx/>
              <a:buSzTx/>
              <a:buFontTx/>
              <a:buNone/>
              <a:tabLst/>
              <a:defRPr/>
            </a:pPr>
            <a:r>
              <a:rPr lang="es-CO" dirty="0" smtClean="0"/>
              <a:t>Como logramos entonces volver rentable</a:t>
            </a:r>
            <a:r>
              <a:rPr lang="es-CO" baseline="0" dirty="0" smtClean="0"/>
              <a:t> a este segmento? Una forma es disminuyendo los costos de adquisición y mantenimiento de estos consumidores. </a:t>
            </a:r>
            <a:r>
              <a:rPr lang="es-CO" dirty="0" smtClean="0"/>
              <a:t>Por ejemplo, en TransUnion, la forma en que abordamos</a:t>
            </a:r>
            <a:r>
              <a:rPr lang="es-CO" baseline="0" dirty="0" smtClean="0"/>
              <a:t> este problema es utilizando canales digitales, que permiten no solo disminuir los costos para las entidades sino también llegar a más consumidores y mejorar la experiencia del consumidor.</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s-CO" baseline="0" dirty="0" smtClean="0"/>
          </a:p>
          <a:p>
            <a:endParaRPr lang="en-US" i="0" u="none" dirty="0"/>
          </a:p>
        </p:txBody>
      </p:sp>
      <p:sp>
        <p:nvSpPr>
          <p:cNvPr id="4" name="Slide Number Placeholder 3"/>
          <p:cNvSpPr>
            <a:spLocks noGrp="1"/>
          </p:cNvSpPr>
          <p:nvPr>
            <p:ph type="sldNum" sz="quarter" idx="10"/>
          </p:nvPr>
        </p:nvSpPr>
        <p:spPr/>
        <p:txBody>
          <a:bodyPr/>
          <a:lstStyle/>
          <a:p>
            <a:fld id="{85825A4A-E948-4C41-914A-68B9DB5F6DFC}" type="slidenum">
              <a:rPr lang="en-US" smtClean="0"/>
              <a:t>24</a:t>
            </a:fld>
            <a:endParaRPr lang="en-US"/>
          </a:p>
        </p:txBody>
      </p:sp>
    </p:spTree>
    <p:extLst>
      <p:ext uri="{BB962C8B-B14F-4D97-AF65-F5344CB8AC3E}">
        <p14:creationId xmlns:p14="http://schemas.microsoft.com/office/powerpoint/2010/main" val="927797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5825A4A-E948-4C41-914A-68B9DB5F6DFC}" type="slidenum">
              <a:rPr lang="en-US" smtClean="0"/>
              <a:t>25</a:t>
            </a:fld>
            <a:endParaRPr lang="en-US"/>
          </a:p>
        </p:txBody>
      </p:sp>
    </p:spTree>
    <p:extLst>
      <p:ext uri="{BB962C8B-B14F-4D97-AF65-F5344CB8AC3E}">
        <p14:creationId xmlns:p14="http://schemas.microsoft.com/office/powerpoint/2010/main" val="1428428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8A44449-7FB9-4D68-9AC1-5B6C9FFD054D}" type="slidenum">
              <a:rPr>
                <a:solidFill>
                  <a:prstClr val="black"/>
                </a:solidFill>
              </a:rPr>
              <a:pPr/>
              <a:t>26</a:t>
            </a:fld>
            <a:endParaRPr lang="en-US" dirty="0">
              <a:solidFill>
                <a:prstClr val="black"/>
              </a:solidFill>
            </a:endParaRPr>
          </a:p>
        </p:txBody>
      </p:sp>
      <p:sp>
        <p:nvSpPr>
          <p:cNvPr id="244738" name="Rectangle 7"/>
          <p:cNvSpPr txBox="1">
            <a:spLocks noGrp="1" noChangeArrowheads="1"/>
          </p:cNvSpPr>
          <p:nvPr/>
        </p:nvSpPr>
        <p:spPr bwMode="auto">
          <a:xfrm>
            <a:off x="3887789" y="8689977"/>
            <a:ext cx="2970212" cy="45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765" tIns="48388" rIns="96765" bIns="48388" anchor="b"/>
          <a:lstStyle>
            <a:lvl1pPr defTabSz="947738">
              <a:defRPr>
                <a:solidFill>
                  <a:schemeClr val="tx1"/>
                </a:solidFill>
                <a:latin typeface="Arial" pitchFamily="34" charset="0"/>
                <a:cs typeface="Arial" pitchFamily="34" charset="0"/>
              </a:defRPr>
            </a:lvl1pPr>
            <a:lvl2pPr marL="742950" indent="-285750" defTabSz="947738">
              <a:defRPr>
                <a:solidFill>
                  <a:schemeClr val="tx1"/>
                </a:solidFill>
                <a:latin typeface="Arial" pitchFamily="34" charset="0"/>
                <a:cs typeface="Arial" pitchFamily="34" charset="0"/>
              </a:defRPr>
            </a:lvl2pPr>
            <a:lvl3pPr marL="1143000" indent="-228600" defTabSz="947738">
              <a:defRPr>
                <a:solidFill>
                  <a:schemeClr val="tx1"/>
                </a:solidFill>
                <a:latin typeface="Arial" pitchFamily="34" charset="0"/>
                <a:cs typeface="Arial" pitchFamily="34" charset="0"/>
              </a:defRPr>
            </a:lvl3pPr>
            <a:lvl4pPr marL="1600200" indent="-228600" defTabSz="947738">
              <a:defRPr>
                <a:solidFill>
                  <a:schemeClr val="tx1"/>
                </a:solidFill>
                <a:latin typeface="Arial" pitchFamily="34" charset="0"/>
                <a:cs typeface="Arial" pitchFamily="34" charset="0"/>
              </a:defRPr>
            </a:lvl4pPr>
            <a:lvl5pPr marL="2057400" indent="-228600" defTabSz="947738">
              <a:defRPr>
                <a:solidFill>
                  <a:schemeClr val="tx1"/>
                </a:solidFill>
                <a:latin typeface="Arial" pitchFamily="34" charset="0"/>
                <a:cs typeface="Arial" pitchFamily="34" charset="0"/>
              </a:defRPr>
            </a:lvl5pPr>
            <a:lvl6pPr marL="2514600" indent="-228600" defTabSz="947738" fontAlgn="base">
              <a:spcBef>
                <a:spcPct val="0"/>
              </a:spcBef>
              <a:spcAft>
                <a:spcPct val="0"/>
              </a:spcAft>
              <a:defRPr>
                <a:solidFill>
                  <a:schemeClr val="tx1"/>
                </a:solidFill>
                <a:latin typeface="Arial" pitchFamily="34" charset="0"/>
                <a:cs typeface="Arial" pitchFamily="34" charset="0"/>
              </a:defRPr>
            </a:lvl6pPr>
            <a:lvl7pPr marL="2971800" indent="-228600" defTabSz="947738" fontAlgn="base">
              <a:spcBef>
                <a:spcPct val="0"/>
              </a:spcBef>
              <a:spcAft>
                <a:spcPct val="0"/>
              </a:spcAft>
              <a:defRPr>
                <a:solidFill>
                  <a:schemeClr val="tx1"/>
                </a:solidFill>
                <a:latin typeface="Arial" pitchFamily="34" charset="0"/>
                <a:cs typeface="Arial" pitchFamily="34" charset="0"/>
              </a:defRPr>
            </a:lvl7pPr>
            <a:lvl8pPr marL="3429000" indent="-228600" defTabSz="947738" fontAlgn="base">
              <a:spcBef>
                <a:spcPct val="0"/>
              </a:spcBef>
              <a:spcAft>
                <a:spcPct val="0"/>
              </a:spcAft>
              <a:defRPr>
                <a:solidFill>
                  <a:schemeClr val="tx1"/>
                </a:solidFill>
                <a:latin typeface="Arial" pitchFamily="34" charset="0"/>
                <a:cs typeface="Arial" pitchFamily="34" charset="0"/>
              </a:defRPr>
            </a:lvl8pPr>
            <a:lvl9pPr marL="3886200" indent="-228600" defTabSz="947738" fontAlgn="base">
              <a:spcBef>
                <a:spcPct val="0"/>
              </a:spcBef>
              <a:spcAft>
                <a:spcPct val="0"/>
              </a:spcAft>
              <a:defRPr>
                <a:solidFill>
                  <a:schemeClr val="tx1"/>
                </a:solidFill>
                <a:latin typeface="Arial" pitchFamily="34" charset="0"/>
                <a:cs typeface="Arial" pitchFamily="34" charset="0"/>
              </a:defRPr>
            </a:lvl9pPr>
          </a:lstStyle>
          <a:p>
            <a:pPr algn="r"/>
            <a:fld id="{7E118967-4408-40F1-A6C8-0939E30E9C05}" type="slidenum">
              <a:rPr lang="en-GB" sz="1300">
                <a:solidFill>
                  <a:prstClr val="black"/>
                </a:solidFill>
              </a:rPr>
              <a:pPr algn="r"/>
              <a:t>26</a:t>
            </a:fld>
            <a:endParaRPr lang="en-GB" sz="1300" dirty="0">
              <a:solidFill>
                <a:prstClr val="black"/>
              </a:solidFill>
            </a:endParaRPr>
          </a:p>
        </p:txBody>
      </p:sp>
      <p:sp>
        <p:nvSpPr>
          <p:cNvPr id="244739" name="Rectangle 2"/>
          <p:cNvSpPr>
            <a:spLocks noGrp="1" noRot="1" noChangeAspect="1" noChangeArrowheads="1" noTextEdit="1"/>
          </p:cNvSpPr>
          <p:nvPr>
            <p:ph type="sldImg"/>
          </p:nvPr>
        </p:nvSpPr>
        <p:spPr>
          <a:xfrm>
            <a:off x="381000" y="685800"/>
            <a:ext cx="6099175" cy="3432175"/>
          </a:xfrm>
          <a:ln/>
        </p:spPr>
      </p:sp>
      <p:sp>
        <p:nvSpPr>
          <p:cNvPr id="244740" name="Rectangle 3"/>
          <p:cNvSpPr>
            <a:spLocks noGrp="1" noChangeArrowheads="1"/>
          </p:cNvSpPr>
          <p:nvPr>
            <p:ph type="body" idx="1"/>
          </p:nvPr>
        </p:nvSpPr>
        <p:spPr>
          <a:xfrm>
            <a:off x="914401" y="4343403"/>
            <a:ext cx="5029200" cy="4114800"/>
          </a:xfrm>
        </p:spPr>
        <p:txBody>
          <a:bodyPr lIns="96765" tIns="48388" rIns="96765" bIns="48388"/>
          <a:lstStyle/>
          <a:p>
            <a:endParaRPr lang="en-US" dirty="0"/>
          </a:p>
        </p:txBody>
      </p:sp>
    </p:spTree>
    <p:extLst>
      <p:ext uri="{BB962C8B-B14F-4D97-AF65-F5344CB8AC3E}">
        <p14:creationId xmlns:p14="http://schemas.microsoft.com/office/powerpoint/2010/main" val="1146690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Para</a:t>
            </a:r>
            <a:r>
              <a:rPr lang="es-CO" baseline="0" dirty="0" smtClean="0"/>
              <a:t> esto, lo primero es….</a:t>
            </a:r>
            <a:endParaRPr lang="es-CO" dirty="0"/>
          </a:p>
        </p:txBody>
      </p:sp>
      <p:sp>
        <p:nvSpPr>
          <p:cNvPr id="4" name="Marcador de número de diapositiva 3"/>
          <p:cNvSpPr>
            <a:spLocks noGrp="1"/>
          </p:cNvSpPr>
          <p:nvPr>
            <p:ph type="sldNum" sz="quarter" idx="10"/>
          </p:nvPr>
        </p:nvSpPr>
        <p:spPr/>
        <p:txBody>
          <a:bodyPr/>
          <a:lstStyle/>
          <a:p>
            <a:fld id="{85825A4A-E948-4C41-914A-68B9DB5F6DFC}" type="slidenum">
              <a:rPr lang="en-US" smtClean="0"/>
              <a:t>27</a:t>
            </a:fld>
            <a:endParaRPr lang="en-US"/>
          </a:p>
        </p:txBody>
      </p:sp>
    </p:spTree>
    <p:extLst>
      <p:ext uri="{BB962C8B-B14F-4D97-AF65-F5344CB8AC3E}">
        <p14:creationId xmlns:p14="http://schemas.microsoft.com/office/powerpoint/2010/main" val="2234286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Tengo el universo, como los atraigo? (mundo digital) Que hacen los consumidores? Entran a google,</a:t>
            </a:r>
            <a:r>
              <a:rPr lang="es-CO" baseline="0" dirty="0" smtClean="0"/>
              <a:t> esos consumidores no los quiero (selección adversa)</a:t>
            </a:r>
            <a:endParaRPr lang="es-CO" dirty="0"/>
          </a:p>
        </p:txBody>
      </p:sp>
      <p:sp>
        <p:nvSpPr>
          <p:cNvPr id="4" name="Marcador de número de diapositiva 3"/>
          <p:cNvSpPr>
            <a:spLocks noGrp="1"/>
          </p:cNvSpPr>
          <p:nvPr>
            <p:ph type="sldNum" sz="quarter" idx="10"/>
          </p:nvPr>
        </p:nvSpPr>
        <p:spPr/>
        <p:txBody>
          <a:bodyPr/>
          <a:lstStyle/>
          <a:p>
            <a:fld id="{85825A4A-E948-4C41-914A-68B9DB5F6DFC}" type="slidenum">
              <a:rPr lang="en-US" smtClean="0"/>
              <a:t>28</a:t>
            </a:fld>
            <a:endParaRPr lang="en-US"/>
          </a:p>
        </p:txBody>
      </p:sp>
    </p:spTree>
    <p:extLst>
      <p:ext uri="{BB962C8B-B14F-4D97-AF65-F5344CB8AC3E}">
        <p14:creationId xmlns:p14="http://schemas.microsoft.com/office/powerpoint/2010/main" val="239562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90" indent="0">
              <a:buFont typeface="Arial" panose="020B0604020202020204" pitchFamily="34" charset="0"/>
              <a:buNone/>
            </a:pPr>
            <a:r>
              <a:rPr lang="en-US" dirty="0" err="1" smtClean="0"/>
              <a:t>Estos</a:t>
            </a:r>
            <a:r>
              <a:rPr lang="en-US" dirty="0" smtClean="0"/>
              <a:t> </a:t>
            </a:r>
            <a:r>
              <a:rPr lang="en-US" dirty="0" err="1" smtClean="0"/>
              <a:t>si</a:t>
            </a:r>
            <a:r>
              <a:rPr lang="en-US" dirty="0" smtClean="0"/>
              <a:t>.</a:t>
            </a:r>
          </a:p>
          <a:p>
            <a:pPr marL="468982" indent="-291092">
              <a:buFont typeface="Arial" panose="020B0604020202020204" pitchFamily="34" charset="0"/>
              <a:buChar char="•"/>
            </a:pPr>
            <a:r>
              <a:rPr lang="en-US" dirty="0" smtClean="0"/>
              <a:t>Reactions to banks being the source of credit access?</a:t>
            </a:r>
          </a:p>
          <a:p>
            <a:pPr marL="468982" indent="-291092">
              <a:buFont typeface="Arial" panose="020B0604020202020204" pitchFamily="34" charset="0"/>
              <a:buChar char="•"/>
            </a:pPr>
            <a:r>
              <a:rPr lang="en-US" dirty="0" smtClean="0"/>
              <a:t>Concerns with inviting the consumer to be part of the process?</a:t>
            </a:r>
          </a:p>
          <a:p>
            <a:pPr marL="468982" indent="-291092">
              <a:buFont typeface="Arial" panose="020B0604020202020204" pitchFamily="34" charset="0"/>
              <a:buChar char="•"/>
            </a:pPr>
            <a:r>
              <a:rPr lang="en-US" dirty="0" smtClean="0"/>
              <a:t>Who owns these KPIs (acquisition, loyalty)?  </a:t>
            </a:r>
          </a:p>
          <a:p>
            <a:pPr marL="468982" indent="-291092">
              <a:buFont typeface="Arial" panose="020B0604020202020204" pitchFamily="34" charset="0"/>
              <a:buChar char="•"/>
            </a:pPr>
            <a:r>
              <a:rPr lang="en-US" dirty="0" smtClean="0"/>
              <a:t>What concerns do Risk professionals have with leveraging credit earlier in the process?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5825A4A-E948-4C41-914A-68B9DB5F6DFC}"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840418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Esto</a:t>
            </a:r>
            <a:r>
              <a:rPr lang="es-CO" baseline="0" dirty="0" smtClean="0"/>
              <a:t> se aplica muchas </a:t>
            </a:r>
            <a:r>
              <a:rPr lang="es-CO" baseline="0" dirty="0" err="1" smtClean="0"/>
              <a:t>geografias</a:t>
            </a:r>
            <a:endParaRPr lang="es-CO" dirty="0"/>
          </a:p>
        </p:txBody>
      </p:sp>
      <p:sp>
        <p:nvSpPr>
          <p:cNvPr id="4" name="Marcador de número de diapositiva 3"/>
          <p:cNvSpPr>
            <a:spLocks noGrp="1"/>
          </p:cNvSpPr>
          <p:nvPr>
            <p:ph type="sldNum" sz="quarter" idx="10"/>
          </p:nvPr>
        </p:nvSpPr>
        <p:spPr/>
        <p:txBody>
          <a:bodyPr/>
          <a:lstStyle/>
          <a:p>
            <a:fld id="{85825A4A-E948-4C41-914A-68B9DB5F6DFC}" type="slidenum">
              <a:rPr lang="en-US" smtClean="0"/>
              <a:t>30</a:t>
            </a:fld>
            <a:endParaRPr lang="en-US"/>
          </a:p>
        </p:txBody>
      </p:sp>
    </p:spTree>
    <p:extLst>
      <p:ext uri="{BB962C8B-B14F-4D97-AF65-F5344CB8AC3E}">
        <p14:creationId xmlns:p14="http://schemas.microsoft.com/office/powerpoint/2010/main" val="374843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5A4A-E948-4C41-914A-68B9DB5F6DFC}" type="slidenum">
              <a:rPr lang="en-US" smtClean="0"/>
              <a:t>3</a:t>
            </a:fld>
            <a:endParaRPr lang="en-US"/>
          </a:p>
        </p:txBody>
      </p:sp>
    </p:spTree>
    <p:extLst>
      <p:ext uri="{BB962C8B-B14F-4D97-AF65-F5344CB8AC3E}">
        <p14:creationId xmlns:p14="http://schemas.microsoft.com/office/powerpoint/2010/main" val="3739688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Ya capte el </a:t>
            </a:r>
            <a:r>
              <a:rPr lang="es-CO" dirty="0" err="1" smtClean="0"/>
              <a:t>interes</a:t>
            </a:r>
            <a:r>
              <a:rPr lang="es-CO" baseline="0" dirty="0" smtClean="0"/>
              <a:t> del consumidor, lo atraje, como lo vinculo? DIGITAL </a:t>
            </a:r>
          </a:p>
          <a:p>
            <a:r>
              <a:rPr lang="es-CO" baseline="0" dirty="0" smtClean="0"/>
              <a:t>Hoy directamente desde un teléfono</a:t>
            </a:r>
          </a:p>
          <a:p>
            <a:endParaRPr lang="es-CO" baseline="0" dirty="0" smtClean="0"/>
          </a:p>
          <a:p>
            <a:r>
              <a:rPr lang="es-CO" baseline="0" dirty="0" err="1" smtClean="0"/>
              <a:t>Vinculacion</a:t>
            </a:r>
            <a:r>
              <a:rPr lang="es-CO" baseline="0" dirty="0" smtClean="0"/>
              <a:t> para estudiar comportamiento…india TU, te vinculas para q AMAZON te  preste plata para comprar algo por </a:t>
            </a:r>
            <a:r>
              <a:rPr lang="es-CO" baseline="0" dirty="0" err="1" smtClean="0"/>
              <a:t>ahi</a:t>
            </a:r>
            <a:endParaRPr lang="es-CO" baseline="0" dirty="0" smtClean="0"/>
          </a:p>
          <a:p>
            <a:r>
              <a:rPr lang="es-CO" baseline="0" dirty="0" err="1" smtClean="0"/>
              <a:t>Verificacion</a:t>
            </a:r>
            <a:r>
              <a:rPr lang="es-CO" baseline="0" dirty="0" smtClean="0"/>
              <a:t> identidad</a:t>
            </a:r>
          </a:p>
          <a:p>
            <a:r>
              <a:rPr lang="es-CO" dirty="0" smtClean="0"/>
              <a:t>Firma electrónica</a:t>
            </a:r>
          </a:p>
          <a:p>
            <a:endParaRPr lang="es-CO" dirty="0"/>
          </a:p>
        </p:txBody>
      </p:sp>
      <p:sp>
        <p:nvSpPr>
          <p:cNvPr id="4" name="Marcador de número de diapositiva 3"/>
          <p:cNvSpPr>
            <a:spLocks noGrp="1"/>
          </p:cNvSpPr>
          <p:nvPr>
            <p:ph type="sldNum" sz="quarter" idx="10"/>
          </p:nvPr>
        </p:nvSpPr>
        <p:spPr/>
        <p:txBody>
          <a:bodyPr/>
          <a:lstStyle/>
          <a:p>
            <a:fld id="{85825A4A-E948-4C41-914A-68B9DB5F6DFC}" type="slidenum">
              <a:rPr lang="en-US" smtClean="0"/>
              <a:t>31</a:t>
            </a:fld>
            <a:endParaRPr lang="en-US"/>
          </a:p>
        </p:txBody>
      </p:sp>
    </p:spTree>
    <p:extLst>
      <p:ext uri="{BB962C8B-B14F-4D97-AF65-F5344CB8AC3E}">
        <p14:creationId xmlns:p14="http://schemas.microsoft.com/office/powerpoint/2010/main" val="2503553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dirty="0" smtClean="0"/>
              <a:t>Las </a:t>
            </a:r>
            <a:r>
              <a:rPr lang="en-US" sz="1600" dirty="0" err="1" smtClean="0"/>
              <a:t>entidades</a:t>
            </a:r>
            <a:r>
              <a:rPr lang="en-US" sz="1600" baseline="0" dirty="0" smtClean="0"/>
              <a:t> de </a:t>
            </a:r>
            <a:r>
              <a:rPr lang="en-US" sz="1600" baseline="0" dirty="0" err="1" smtClean="0"/>
              <a:t>credito</a:t>
            </a:r>
            <a:r>
              <a:rPr lang="en-US" sz="1600" baseline="0" dirty="0" smtClean="0"/>
              <a:t> </a:t>
            </a:r>
            <a:r>
              <a:rPr lang="en-US" sz="1600" baseline="0" dirty="0" err="1" smtClean="0"/>
              <a:t>deben</a:t>
            </a:r>
            <a:r>
              <a:rPr lang="en-US" sz="1600" baseline="0" dirty="0" smtClean="0"/>
              <a:t> </a:t>
            </a:r>
            <a:r>
              <a:rPr lang="en-US" sz="1600" baseline="0" dirty="0" err="1" smtClean="0"/>
              <a:t>estar</a:t>
            </a:r>
            <a:r>
              <a:rPr lang="en-US" sz="1600" baseline="0" dirty="0" smtClean="0"/>
              <a:t> </a:t>
            </a:r>
            <a:r>
              <a:rPr lang="en-US" sz="1600" baseline="0" dirty="0" err="1" smtClean="0"/>
              <a:t>en</a:t>
            </a:r>
            <a:r>
              <a:rPr lang="en-US" sz="1600" baseline="0" dirty="0" smtClean="0"/>
              <a:t> </a:t>
            </a:r>
            <a:r>
              <a:rPr lang="en-US" sz="1600" baseline="0" dirty="0" err="1" smtClean="0"/>
              <a:t>donde</a:t>
            </a:r>
            <a:r>
              <a:rPr lang="en-US" sz="1600" baseline="0" dirty="0" smtClean="0"/>
              <a:t> </a:t>
            </a:r>
            <a:r>
              <a:rPr lang="en-US" sz="1600" baseline="0" dirty="0" err="1" smtClean="0"/>
              <a:t>este</a:t>
            </a:r>
            <a:r>
              <a:rPr lang="en-US" sz="1600" baseline="0" dirty="0" smtClean="0"/>
              <a:t> la </a:t>
            </a:r>
            <a:r>
              <a:rPr lang="en-US" sz="1600" baseline="0" dirty="0" err="1" smtClean="0"/>
              <a:t>compra</a:t>
            </a:r>
            <a:r>
              <a:rPr lang="en-US" sz="1600" baseline="0" dirty="0" smtClean="0"/>
              <a:t>. </a:t>
            </a:r>
            <a:r>
              <a:rPr lang="en-US" sz="1600" baseline="0" dirty="0" err="1" smtClean="0"/>
              <a:t>Ya</a:t>
            </a:r>
            <a:r>
              <a:rPr lang="en-US" sz="1600" baseline="0" dirty="0" smtClean="0"/>
              <a:t> sea </a:t>
            </a:r>
            <a:r>
              <a:rPr lang="en-US" sz="1600" baseline="0" dirty="0" err="1" smtClean="0"/>
              <a:t>oficinas</a:t>
            </a:r>
            <a:r>
              <a:rPr lang="en-US" sz="1600" baseline="0" dirty="0" smtClean="0"/>
              <a:t> o </a:t>
            </a:r>
            <a:r>
              <a:rPr lang="en-US" sz="1600" baseline="0" dirty="0" err="1" smtClean="0"/>
              <a:t>canales</a:t>
            </a:r>
            <a:r>
              <a:rPr lang="en-US" sz="1600" baseline="0" dirty="0" smtClean="0"/>
              <a:t> </a:t>
            </a:r>
            <a:r>
              <a:rPr lang="en-US" sz="1600" baseline="0" dirty="0" err="1" smtClean="0"/>
              <a:t>digitales</a:t>
            </a:r>
            <a:r>
              <a:rPr lang="en-US" sz="1600" baseline="0" dirty="0" smtClean="0"/>
              <a:t> (no solo internet </a:t>
            </a:r>
            <a:r>
              <a:rPr lang="en-US" sz="1600" baseline="0" dirty="0" err="1" smtClean="0"/>
              <a:t>sino</a:t>
            </a:r>
            <a:r>
              <a:rPr lang="en-US" sz="1600" baseline="0" dirty="0" smtClean="0"/>
              <a:t> </a:t>
            </a:r>
            <a:r>
              <a:rPr lang="en-US" sz="1600" baseline="0" dirty="0" err="1" smtClean="0"/>
              <a:t>redes</a:t>
            </a:r>
            <a:r>
              <a:rPr lang="en-US" sz="1600" baseline="0" dirty="0" smtClean="0"/>
              <a:t> </a:t>
            </a:r>
            <a:r>
              <a:rPr lang="en-US" sz="1600" baseline="0" dirty="0" err="1" smtClean="0"/>
              <a:t>sociales</a:t>
            </a:r>
            <a:r>
              <a:rPr lang="en-US" sz="1600" baseline="0" dirty="0" smtClean="0"/>
              <a:t>, </a:t>
            </a:r>
            <a:r>
              <a:rPr lang="en-US" sz="1600" baseline="0" dirty="0" err="1" smtClean="0"/>
              <a:t>moviles</a:t>
            </a:r>
            <a:r>
              <a:rPr lang="en-US" sz="1600" baseline="0" dirty="0" smtClean="0"/>
              <a:t>), las </a:t>
            </a:r>
            <a:r>
              <a:rPr lang="en-US" sz="1600" baseline="0" dirty="0" err="1" smtClean="0"/>
              <a:t>entidades</a:t>
            </a:r>
            <a:r>
              <a:rPr lang="en-US" sz="1600" baseline="0" dirty="0" smtClean="0"/>
              <a:t> </a:t>
            </a:r>
            <a:r>
              <a:rPr lang="en-US" sz="1600" baseline="0" dirty="0" err="1" smtClean="0"/>
              <a:t>deben</a:t>
            </a:r>
            <a:r>
              <a:rPr lang="en-US" sz="1600" baseline="0" dirty="0" smtClean="0"/>
              <a:t> </a:t>
            </a:r>
            <a:r>
              <a:rPr lang="en-US" sz="1600" baseline="0" dirty="0" err="1" smtClean="0"/>
              <a:t>tener</a:t>
            </a:r>
            <a:r>
              <a:rPr lang="en-US" sz="1600" baseline="0" dirty="0" smtClean="0"/>
              <a:t> no solo el </a:t>
            </a:r>
            <a:r>
              <a:rPr lang="en-US" sz="1600" baseline="0" dirty="0" err="1" smtClean="0"/>
              <a:t>simulador</a:t>
            </a:r>
            <a:r>
              <a:rPr lang="en-US" sz="1600" baseline="0" dirty="0" smtClean="0"/>
              <a:t> de </a:t>
            </a:r>
            <a:r>
              <a:rPr lang="en-US" sz="1600" baseline="0" dirty="0" err="1" smtClean="0"/>
              <a:t>credito</a:t>
            </a:r>
            <a:r>
              <a:rPr lang="en-US" sz="1600" baseline="0" dirty="0" smtClean="0"/>
              <a:t>, </a:t>
            </a:r>
            <a:r>
              <a:rPr lang="en-US" sz="1600" baseline="0" dirty="0" err="1" smtClean="0"/>
              <a:t>sino</a:t>
            </a:r>
            <a:r>
              <a:rPr lang="en-US" sz="1600" baseline="0" dirty="0" smtClean="0"/>
              <a:t> </a:t>
            </a:r>
            <a:r>
              <a:rPr lang="en-US" sz="1600" baseline="0" dirty="0" err="1" smtClean="0"/>
              <a:t>tambien</a:t>
            </a:r>
            <a:r>
              <a:rPr lang="en-US" sz="1600" baseline="0" dirty="0" smtClean="0"/>
              <a:t> la </a:t>
            </a:r>
            <a:r>
              <a:rPr lang="en-US" sz="1600" baseline="0" dirty="0" err="1" smtClean="0"/>
              <a:t>preaprobacion</a:t>
            </a:r>
            <a:r>
              <a:rPr lang="en-US" sz="1600" baseline="0" dirty="0" smtClean="0"/>
              <a:t> del </a:t>
            </a:r>
            <a:r>
              <a:rPr lang="en-US" sz="1600" baseline="0" dirty="0" err="1" smtClean="0"/>
              <a:t>credito</a:t>
            </a:r>
            <a:r>
              <a:rPr lang="en-US" sz="1600" baseline="0" dirty="0" smtClean="0"/>
              <a:t>  </a:t>
            </a:r>
            <a:r>
              <a:rPr lang="en-US" sz="1600" baseline="0" dirty="0" err="1" smtClean="0"/>
              <a:t>tambien</a:t>
            </a:r>
            <a:r>
              <a:rPr lang="en-US" sz="1600" baseline="0" dirty="0" smtClean="0"/>
              <a:t>.</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aseline="0" dirty="0" smtClean="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aseline="0" dirty="0" err="1" smtClean="0"/>
              <a:t>Todo</a:t>
            </a:r>
            <a:r>
              <a:rPr lang="en-US" sz="1600" baseline="0" dirty="0" smtClean="0"/>
              <a:t> </a:t>
            </a:r>
            <a:r>
              <a:rPr lang="en-US" sz="1600" baseline="0" dirty="0" err="1" smtClean="0"/>
              <a:t>este</a:t>
            </a:r>
            <a:r>
              <a:rPr lang="en-US" sz="1600" baseline="0" dirty="0" smtClean="0"/>
              <a:t> </a:t>
            </a:r>
            <a:r>
              <a:rPr lang="en-US" sz="1600" baseline="0" dirty="0" err="1" smtClean="0"/>
              <a:t>proceso</a:t>
            </a:r>
            <a:r>
              <a:rPr lang="en-US" sz="1600" baseline="0" dirty="0" smtClean="0"/>
              <a:t> </a:t>
            </a:r>
            <a:r>
              <a:rPr lang="en-US" sz="1600" baseline="0" dirty="0" err="1" smtClean="0"/>
              <a:t>ademas</a:t>
            </a:r>
            <a:r>
              <a:rPr lang="en-US" sz="1600" baseline="0" dirty="0" smtClean="0"/>
              <a:t> </a:t>
            </a:r>
            <a:r>
              <a:rPr lang="en-US" sz="1600" baseline="0" dirty="0" err="1" smtClean="0"/>
              <a:t>debe</a:t>
            </a:r>
            <a:r>
              <a:rPr lang="en-US" sz="1600" baseline="0" dirty="0" smtClean="0"/>
              <a:t> </a:t>
            </a:r>
            <a:r>
              <a:rPr lang="en-US" sz="1600" baseline="0" dirty="0" err="1" smtClean="0"/>
              <a:t>ser</a:t>
            </a:r>
            <a:r>
              <a:rPr lang="en-US" sz="1600" baseline="0" dirty="0" smtClean="0"/>
              <a:t> </a:t>
            </a:r>
            <a:r>
              <a:rPr lang="en-US" sz="1600" baseline="0" dirty="0" err="1" smtClean="0"/>
              <a:t>unico</a:t>
            </a:r>
            <a:r>
              <a:rPr lang="en-US" sz="1600" baseline="0" dirty="0" smtClean="0"/>
              <a:t>, el </a:t>
            </a:r>
            <a:r>
              <a:rPr lang="en-US" sz="1600" baseline="0" dirty="0" err="1" smtClean="0"/>
              <a:t>mismo</a:t>
            </a:r>
            <a:r>
              <a:rPr lang="en-US" sz="1600" baseline="0" dirty="0" smtClean="0"/>
              <a:t> </a:t>
            </a:r>
            <a:r>
              <a:rPr lang="en-US" sz="1600" baseline="0" dirty="0" err="1" smtClean="0"/>
              <a:t>en</a:t>
            </a:r>
            <a:r>
              <a:rPr lang="en-US" sz="1600" baseline="0" dirty="0" smtClean="0"/>
              <a:t> </a:t>
            </a:r>
            <a:r>
              <a:rPr lang="en-US" sz="1600" baseline="0" dirty="0" err="1" smtClean="0"/>
              <a:t>todos</a:t>
            </a:r>
            <a:r>
              <a:rPr lang="en-US" sz="1600" baseline="0" dirty="0" smtClean="0"/>
              <a:t> </a:t>
            </a:r>
            <a:r>
              <a:rPr lang="en-US" sz="1600" baseline="0" dirty="0" err="1" smtClean="0"/>
              <a:t>los</a:t>
            </a:r>
            <a:r>
              <a:rPr lang="en-US" sz="1600" baseline="0" dirty="0" smtClean="0"/>
              <a:t> </a:t>
            </a:r>
            <a:r>
              <a:rPr lang="en-US" sz="1600" baseline="0" dirty="0" err="1" smtClean="0"/>
              <a:t>canales</a:t>
            </a:r>
            <a:r>
              <a:rPr lang="en-US" sz="1600" baseline="0" dirty="0" smtClean="0"/>
              <a:t>.</a:t>
            </a:r>
          </a:p>
          <a:p>
            <a:endParaRPr lang="es-CO" dirty="0" smtClean="0"/>
          </a:p>
          <a:p>
            <a:pPr marL="0" marR="0" lvl="0" indent="0" algn="l" defTabSz="1218987" rtl="0" eaLnBrk="1" fontAlgn="auto" latinLnBrk="0" hangingPunct="1">
              <a:lnSpc>
                <a:spcPct val="100000"/>
              </a:lnSpc>
              <a:spcBef>
                <a:spcPts val="0"/>
              </a:spcBef>
              <a:spcAft>
                <a:spcPts val="0"/>
              </a:spcAft>
              <a:buClrTx/>
              <a:buSzTx/>
              <a:buFontTx/>
              <a:buNone/>
              <a:tabLst/>
              <a:defRPr/>
            </a:pPr>
            <a:endParaRPr lang="es-CO" dirty="0" smtClean="0"/>
          </a:p>
          <a:p>
            <a:pPr marL="0" marR="0" lvl="0" indent="0" algn="l" defTabSz="1218987" rtl="0" eaLnBrk="1" fontAlgn="auto" latinLnBrk="0" hangingPunct="1">
              <a:lnSpc>
                <a:spcPct val="100000"/>
              </a:lnSpc>
              <a:spcBef>
                <a:spcPts val="0"/>
              </a:spcBef>
              <a:spcAft>
                <a:spcPts val="0"/>
              </a:spcAft>
              <a:buClrTx/>
              <a:buSzTx/>
              <a:buFontTx/>
              <a:buNone/>
              <a:tabLst/>
              <a:defRPr/>
            </a:pPr>
            <a:r>
              <a:rPr lang="es-CO" sz="1600" dirty="0" smtClean="0"/>
              <a:t>Modelo de prospección, vinculación, y </a:t>
            </a:r>
            <a:r>
              <a:rPr lang="es-CO" sz="1600" dirty="0" err="1" smtClean="0"/>
              <a:t>originacion</a:t>
            </a:r>
            <a:r>
              <a:rPr lang="es-CO" sz="1600" dirty="0" smtClean="0"/>
              <a:t> digital</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s-CO" sz="1600" dirty="0" smtClean="0"/>
          </a:p>
          <a:p>
            <a:pPr marL="0" marR="0" lvl="0" indent="0" algn="l" defTabSz="1218987" rtl="0" eaLnBrk="1" fontAlgn="auto" latinLnBrk="0" hangingPunct="1">
              <a:lnSpc>
                <a:spcPct val="100000"/>
              </a:lnSpc>
              <a:spcBef>
                <a:spcPts val="0"/>
              </a:spcBef>
              <a:spcAft>
                <a:spcPts val="0"/>
              </a:spcAft>
              <a:buClrTx/>
              <a:buSzTx/>
              <a:buFontTx/>
              <a:buNone/>
              <a:tabLst/>
              <a:defRPr/>
            </a:pPr>
            <a:endParaRPr lang="es-CO" sz="1600" dirty="0" smtClean="0"/>
          </a:p>
          <a:p>
            <a:endParaRPr lang="es-CO" dirty="0"/>
          </a:p>
        </p:txBody>
      </p:sp>
      <p:sp>
        <p:nvSpPr>
          <p:cNvPr id="4" name="Marcador de número de diapositiva 3"/>
          <p:cNvSpPr>
            <a:spLocks noGrp="1"/>
          </p:cNvSpPr>
          <p:nvPr>
            <p:ph type="sldNum" sz="quarter" idx="10"/>
          </p:nvPr>
        </p:nvSpPr>
        <p:spPr/>
        <p:txBody>
          <a:bodyPr/>
          <a:lstStyle/>
          <a:p>
            <a:fld id="{85825A4A-E948-4C41-914A-68B9DB5F6DFC}" type="slidenum">
              <a:rPr lang="en-US" smtClean="0"/>
              <a:t>32</a:t>
            </a:fld>
            <a:endParaRPr lang="en-US"/>
          </a:p>
        </p:txBody>
      </p:sp>
    </p:spTree>
    <p:extLst>
      <p:ext uri="{BB962C8B-B14F-4D97-AF65-F5344CB8AC3E}">
        <p14:creationId xmlns:p14="http://schemas.microsoft.com/office/powerpoint/2010/main" val="35231233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baseline="0" dirty="0" smtClean="0"/>
              <a:t>Ultimo </a:t>
            </a:r>
            <a:r>
              <a:rPr lang="en-US" i="0" u="none" baseline="0" dirty="0" err="1" smtClean="0"/>
              <a:t>punto</a:t>
            </a:r>
            <a:r>
              <a:rPr lang="en-US" i="0" u="none" baseline="0" dirty="0" smtClean="0"/>
              <a:t>: </a:t>
            </a:r>
            <a:r>
              <a:rPr lang="en-US" i="0" u="none" baseline="0" dirty="0" err="1" smtClean="0"/>
              <a:t>estas</a:t>
            </a:r>
            <a:r>
              <a:rPr lang="en-US" i="0" u="none" baseline="0" dirty="0" smtClean="0"/>
              <a:t> </a:t>
            </a:r>
            <a:r>
              <a:rPr lang="en-US" i="0" u="none" baseline="0" dirty="0" err="1" smtClean="0"/>
              <a:t>herramientas</a:t>
            </a:r>
            <a:r>
              <a:rPr lang="en-US" i="0" u="none" baseline="0" dirty="0" smtClean="0"/>
              <a:t> </a:t>
            </a:r>
            <a:r>
              <a:rPr lang="en-US" i="0" u="none" baseline="0" dirty="0" err="1" smtClean="0"/>
              <a:t>perimten</a:t>
            </a:r>
            <a:r>
              <a:rPr lang="en-US" i="0" u="none" baseline="0" dirty="0" smtClean="0"/>
              <a:t> capitalizer el </a:t>
            </a:r>
            <a:r>
              <a:rPr lang="en-US" i="0" u="none" baseline="0" dirty="0" err="1" smtClean="0"/>
              <a:t>potencial</a:t>
            </a:r>
            <a:r>
              <a:rPr lang="en-US" i="0" u="none" baseline="0" dirty="0" smtClean="0"/>
              <a:t> de </a:t>
            </a:r>
            <a:r>
              <a:rPr lang="en-US" i="0" u="none" baseline="0" dirty="0" err="1" smtClean="0"/>
              <a:t>estos</a:t>
            </a:r>
            <a:r>
              <a:rPr lang="en-US" i="0" u="none" baseline="0" dirty="0" smtClean="0"/>
              <a:t> </a:t>
            </a:r>
            <a:r>
              <a:rPr lang="en-US" i="0" u="none" baseline="0" dirty="0" err="1" smtClean="0"/>
              <a:t>consumidores</a:t>
            </a:r>
            <a:r>
              <a:rPr lang="en-US" i="0" u="none" baseline="0" dirty="0" smtClean="0"/>
              <a:t>.</a:t>
            </a:r>
          </a:p>
          <a:p>
            <a:endParaRPr lang="en-US" i="0" u="none" baseline="0" dirty="0" smtClean="0"/>
          </a:p>
          <a:p>
            <a:r>
              <a:rPr lang="en-US" i="0" u="none" baseline="0" dirty="0" err="1" smtClean="0"/>
              <a:t>Hacer</a:t>
            </a:r>
            <a:r>
              <a:rPr lang="en-US" i="0" u="none" baseline="0" dirty="0" smtClean="0"/>
              <a:t> </a:t>
            </a:r>
            <a:r>
              <a:rPr lang="en-US" i="0" u="none" baseline="0" dirty="0" err="1" smtClean="0"/>
              <a:t>enfasis</a:t>
            </a:r>
            <a:r>
              <a:rPr lang="en-US" i="0" u="none" baseline="0" dirty="0" smtClean="0"/>
              <a:t> </a:t>
            </a:r>
            <a:r>
              <a:rPr lang="en-US" i="0" u="none" baseline="0" dirty="0" err="1" smtClean="0"/>
              <a:t>en</a:t>
            </a:r>
            <a:r>
              <a:rPr lang="en-US" i="0" u="none" baseline="0" dirty="0" smtClean="0"/>
              <a:t> el ultimo </a:t>
            </a:r>
            <a:r>
              <a:rPr lang="en-US" i="0" u="none" baseline="0" dirty="0" err="1" smtClean="0"/>
              <a:t>punto</a:t>
            </a:r>
            <a:r>
              <a:rPr lang="en-US" i="0" u="none" baseline="0" dirty="0" smtClean="0"/>
              <a:t> que </a:t>
            </a:r>
            <a:r>
              <a:rPr lang="en-US" i="0" u="none" baseline="0" dirty="0" err="1" smtClean="0"/>
              <a:t>si</a:t>
            </a:r>
            <a:r>
              <a:rPr lang="en-US" i="0" u="none" baseline="0" dirty="0" smtClean="0"/>
              <a:t> </a:t>
            </a:r>
            <a:r>
              <a:rPr lang="en-US" i="0" u="none" baseline="0" dirty="0" err="1" smtClean="0"/>
              <a:t>bien</a:t>
            </a:r>
            <a:r>
              <a:rPr lang="en-US" i="0" u="none" baseline="0" dirty="0" smtClean="0"/>
              <a:t> no </a:t>
            </a:r>
            <a:r>
              <a:rPr lang="en-US" i="0" u="none" baseline="0" dirty="0" err="1" smtClean="0"/>
              <a:t>es</a:t>
            </a:r>
            <a:r>
              <a:rPr lang="en-US" i="0" u="none" baseline="0" dirty="0" smtClean="0"/>
              <a:t> el </a:t>
            </a:r>
            <a:r>
              <a:rPr lang="en-US" i="0" u="none" baseline="0" dirty="0" err="1" smtClean="0"/>
              <a:t>foco</a:t>
            </a:r>
            <a:r>
              <a:rPr lang="en-US" i="0" u="none" baseline="0" dirty="0" smtClean="0"/>
              <a:t> de </a:t>
            </a:r>
            <a:r>
              <a:rPr lang="en-US" i="0" u="none" baseline="0" dirty="0" err="1" smtClean="0"/>
              <a:t>este</a:t>
            </a:r>
            <a:r>
              <a:rPr lang="en-US" i="0" u="none" baseline="0" dirty="0" smtClean="0"/>
              <a:t> </a:t>
            </a:r>
            <a:r>
              <a:rPr lang="en-US" i="0" u="none" baseline="0" dirty="0" err="1" smtClean="0"/>
              <a:t>estudio</a:t>
            </a:r>
            <a:r>
              <a:rPr lang="en-US" i="0" u="none" baseline="0" dirty="0" smtClean="0"/>
              <a:t> </a:t>
            </a:r>
            <a:r>
              <a:rPr lang="en-US" i="0" u="none" baseline="0" dirty="0" err="1" smtClean="0"/>
              <a:t>es</a:t>
            </a:r>
            <a:r>
              <a:rPr lang="en-US" i="0" u="none" baseline="0" dirty="0" smtClean="0"/>
              <a:t> un </a:t>
            </a:r>
            <a:r>
              <a:rPr lang="en-US" i="0" u="none" baseline="0" dirty="0" err="1" smtClean="0"/>
              <a:t>tema</a:t>
            </a:r>
            <a:r>
              <a:rPr lang="en-US" i="0" u="none" baseline="0" dirty="0" smtClean="0"/>
              <a:t> </a:t>
            </a:r>
            <a:r>
              <a:rPr lang="en-US" i="0" u="none" baseline="0" dirty="0" err="1" smtClean="0"/>
              <a:t>en</a:t>
            </a:r>
            <a:r>
              <a:rPr lang="en-US" i="0" u="none" baseline="0" dirty="0" smtClean="0"/>
              <a:t> el que </a:t>
            </a:r>
            <a:r>
              <a:rPr lang="en-US" i="0" u="none" baseline="0" dirty="0" err="1" smtClean="0"/>
              <a:t>estamos</a:t>
            </a:r>
            <a:r>
              <a:rPr lang="en-US" i="0" u="none" baseline="0" dirty="0" smtClean="0"/>
              <a:t> </a:t>
            </a:r>
            <a:r>
              <a:rPr lang="en-US" i="0" u="none" baseline="0" dirty="0" err="1" smtClean="0"/>
              <a:t>trabajando</a:t>
            </a:r>
            <a:r>
              <a:rPr lang="en-US" i="0" u="none" baseline="0" dirty="0" smtClean="0"/>
              <a:t>. </a:t>
            </a:r>
            <a:r>
              <a:rPr lang="en-US" i="0" u="none" baseline="0" dirty="0" err="1" smtClean="0"/>
              <a:t>Importancia</a:t>
            </a:r>
            <a:r>
              <a:rPr lang="en-US" i="0" u="none" baseline="0" dirty="0" smtClean="0"/>
              <a:t> de la data </a:t>
            </a:r>
            <a:r>
              <a:rPr lang="en-US" i="0" u="none" baseline="0" dirty="0" err="1" smtClean="0"/>
              <a:t>alternativa</a:t>
            </a:r>
            <a:r>
              <a:rPr lang="en-US" i="0" u="none" baseline="0" dirty="0" smtClean="0"/>
              <a:t> para </a:t>
            </a:r>
            <a:r>
              <a:rPr lang="en-US" i="0" u="none" baseline="0" dirty="0" err="1" smtClean="0"/>
              <a:t>lograr</a:t>
            </a:r>
            <a:r>
              <a:rPr lang="en-US" i="0" u="none" baseline="0" dirty="0" smtClean="0"/>
              <a:t> que </a:t>
            </a:r>
            <a:r>
              <a:rPr lang="en-US" i="0" u="none" baseline="0" dirty="0" err="1" smtClean="0"/>
              <a:t>millones</a:t>
            </a:r>
            <a:r>
              <a:rPr lang="en-US" i="0" u="none" baseline="0" dirty="0" smtClean="0"/>
              <a:t> de </a:t>
            </a:r>
            <a:r>
              <a:rPr lang="en-US" i="0" u="none" baseline="0" dirty="0" err="1" smtClean="0"/>
              <a:t>consumidores</a:t>
            </a:r>
            <a:r>
              <a:rPr lang="en-US" i="0" u="none" baseline="0" dirty="0" smtClean="0"/>
              <a:t> que hoy no </a:t>
            </a:r>
            <a:r>
              <a:rPr lang="en-US" i="0" u="none" baseline="0" dirty="0" err="1" smtClean="0"/>
              <a:t>tienen</a:t>
            </a:r>
            <a:r>
              <a:rPr lang="en-US" i="0" u="none" baseline="0" dirty="0" smtClean="0"/>
              <a:t> </a:t>
            </a:r>
            <a:r>
              <a:rPr lang="en-US" i="0" u="none" baseline="0" dirty="0" err="1" smtClean="0"/>
              <a:t>experiencia</a:t>
            </a:r>
            <a:r>
              <a:rPr lang="en-US" i="0" u="none" baseline="0" dirty="0" smtClean="0"/>
              <a:t> </a:t>
            </a:r>
            <a:r>
              <a:rPr lang="en-US" i="0" u="none" baseline="0" dirty="0" err="1" smtClean="0"/>
              <a:t>crediticia</a:t>
            </a:r>
            <a:r>
              <a:rPr lang="en-US" i="0" u="none" baseline="0" dirty="0" smtClean="0"/>
              <a:t>, que no </a:t>
            </a:r>
            <a:r>
              <a:rPr lang="en-US" i="0" u="none" baseline="0" dirty="0" err="1" smtClean="0"/>
              <a:t>tienen</a:t>
            </a:r>
            <a:r>
              <a:rPr lang="en-US" i="0" u="none" baseline="0" dirty="0" smtClean="0"/>
              <a:t> score, </a:t>
            </a:r>
            <a:r>
              <a:rPr lang="en-US" i="0" u="none" baseline="0" dirty="0" err="1" smtClean="0"/>
              <a:t>obtener</a:t>
            </a:r>
            <a:r>
              <a:rPr lang="en-US" i="0" u="none" baseline="0" dirty="0" smtClean="0"/>
              <a:t> </a:t>
            </a:r>
            <a:r>
              <a:rPr lang="en-US" i="0" u="none" baseline="0" dirty="0" err="1" smtClean="0"/>
              <a:t>acceso</a:t>
            </a:r>
            <a:r>
              <a:rPr lang="en-US" i="0" u="none" baseline="0" dirty="0" smtClean="0"/>
              <a:t> al </a:t>
            </a:r>
            <a:r>
              <a:rPr lang="en-US" i="0" u="none" baseline="0" dirty="0" err="1" smtClean="0"/>
              <a:t>credito</a:t>
            </a:r>
            <a:endParaRPr lang="en-US" i="0" u="none" baseline="0" dirty="0" smtClean="0"/>
          </a:p>
        </p:txBody>
      </p:sp>
      <p:sp>
        <p:nvSpPr>
          <p:cNvPr id="4" name="Slide Number Placeholder 3"/>
          <p:cNvSpPr>
            <a:spLocks noGrp="1"/>
          </p:cNvSpPr>
          <p:nvPr>
            <p:ph type="sldNum" sz="quarter" idx="10"/>
          </p:nvPr>
        </p:nvSpPr>
        <p:spPr/>
        <p:txBody>
          <a:bodyPr/>
          <a:lstStyle/>
          <a:p>
            <a:fld id="{85825A4A-E948-4C41-914A-68B9DB5F6DFC}" type="slidenum">
              <a:rPr lang="en-US" smtClean="0"/>
              <a:t>33</a:t>
            </a:fld>
            <a:endParaRPr lang="en-US"/>
          </a:p>
        </p:txBody>
      </p:sp>
    </p:spTree>
    <p:extLst>
      <p:ext uri="{BB962C8B-B14F-4D97-AF65-F5344CB8AC3E}">
        <p14:creationId xmlns:p14="http://schemas.microsoft.com/office/powerpoint/2010/main" val="26274972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825A4A-E948-4C41-914A-68B9DB5F6DFC}" type="slidenum">
              <a:rPr lang="en-US" smtClean="0"/>
              <a:t>34</a:t>
            </a:fld>
            <a:endParaRPr lang="en-US"/>
          </a:p>
        </p:txBody>
      </p:sp>
    </p:spTree>
    <p:extLst>
      <p:ext uri="{BB962C8B-B14F-4D97-AF65-F5344CB8AC3E}">
        <p14:creationId xmlns:p14="http://schemas.microsoft.com/office/powerpoint/2010/main" val="2988146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85825A4A-E948-4C41-914A-68B9DB5F6DFC}" type="slidenum">
              <a:rPr lang="en-US" smtClean="0"/>
              <a:t>4</a:t>
            </a:fld>
            <a:endParaRPr lang="en-US"/>
          </a:p>
        </p:txBody>
      </p:sp>
    </p:spTree>
    <p:extLst>
      <p:ext uri="{BB962C8B-B14F-4D97-AF65-F5344CB8AC3E}">
        <p14:creationId xmlns:p14="http://schemas.microsoft.com/office/powerpoint/2010/main" val="1384105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Cada año, 1.5 M de consumidores obtienen su primer puntaje. </a:t>
            </a:r>
          </a:p>
          <a:p>
            <a:endParaRPr lang="es-CO" dirty="0" smtClean="0"/>
          </a:p>
          <a:p>
            <a:r>
              <a:rPr lang="es-CO" dirty="0" smtClean="0"/>
              <a:t>Entendamos este numero, en términos de los niveles de bancarización en Colombia:</a:t>
            </a:r>
          </a:p>
          <a:p>
            <a:endParaRPr lang="es-CO" dirty="0" smtClean="0"/>
          </a:p>
          <a:p>
            <a:r>
              <a:rPr lang="es-CO" dirty="0" smtClean="0"/>
              <a:t>Población adulta :</a:t>
            </a:r>
            <a:r>
              <a:rPr lang="es-CO" baseline="0" dirty="0" smtClean="0"/>
              <a:t>  33 MM</a:t>
            </a:r>
          </a:p>
          <a:p>
            <a:endParaRPr lang="es-CO" dirty="0" smtClean="0"/>
          </a:p>
          <a:p>
            <a:r>
              <a:rPr lang="es-CO" dirty="0" smtClean="0"/>
              <a:t>Clientes</a:t>
            </a:r>
            <a:r>
              <a:rPr lang="es-CO" baseline="0" dirty="0" smtClean="0"/>
              <a:t> con al menos un línea de crédito: 18,5 MM (56%)</a:t>
            </a:r>
          </a:p>
          <a:p>
            <a:pPr marL="0" marR="0" lvl="0" indent="0" algn="l" defTabSz="1218987" rtl="0" eaLnBrk="1" fontAlgn="auto" latinLnBrk="0" hangingPunct="1">
              <a:lnSpc>
                <a:spcPct val="100000"/>
              </a:lnSpc>
              <a:spcBef>
                <a:spcPts val="0"/>
              </a:spcBef>
              <a:spcAft>
                <a:spcPts val="0"/>
              </a:spcAft>
              <a:buClrTx/>
              <a:buSzTx/>
              <a:buFontTx/>
              <a:buNone/>
              <a:tabLst/>
              <a:defRPr/>
            </a:pPr>
            <a:r>
              <a:rPr lang="es-CO" dirty="0" smtClean="0"/>
              <a:t>Clientes</a:t>
            </a:r>
            <a:r>
              <a:rPr lang="es-CO" baseline="0" dirty="0" smtClean="0"/>
              <a:t> con al menos un crédito del sector financiero: 13 MM (39%)…es decir, 4 de cada 10 colombianos, adultos, tienen un crédito formal con el sector financiero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s-CO" baseline="0" dirty="0" smtClean="0"/>
          </a:p>
          <a:p>
            <a:endParaRPr lang="es-CO" dirty="0" smtClean="0"/>
          </a:p>
          <a:p>
            <a:endParaRPr lang="es-CO" baseline="0" dirty="0" smtClean="0"/>
          </a:p>
          <a:p>
            <a:r>
              <a:rPr lang="es-CO" baseline="0" dirty="0" smtClean="0"/>
              <a:t> </a:t>
            </a:r>
            <a:endParaRPr lang="en-US" dirty="0"/>
          </a:p>
        </p:txBody>
      </p:sp>
      <p:sp>
        <p:nvSpPr>
          <p:cNvPr id="4" name="Marcador de número de diapositiva 3"/>
          <p:cNvSpPr>
            <a:spLocks noGrp="1"/>
          </p:cNvSpPr>
          <p:nvPr>
            <p:ph type="sldNum" sz="quarter" idx="10"/>
          </p:nvPr>
        </p:nvSpPr>
        <p:spPr/>
        <p:txBody>
          <a:bodyPr/>
          <a:lstStyle/>
          <a:p>
            <a:fld id="{85825A4A-E948-4C41-914A-68B9DB5F6DFC}" type="slidenum">
              <a:rPr lang="en-US" smtClean="0"/>
              <a:t>5</a:t>
            </a:fld>
            <a:endParaRPr lang="en-US"/>
          </a:p>
        </p:txBody>
      </p:sp>
    </p:spTree>
    <p:extLst>
      <p:ext uri="{BB962C8B-B14F-4D97-AF65-F5344CB8AC3E}">
        <p14:creationId xmlns:p14="http://schemas.microsoft.com/office/powerpoint/2010/main" val="700699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lang="es-CO" dirty="0" smtClean="0"/>
          </a:p>
          <a:p>
            <a:pPr marL="0" marR="0" lvl="0" indent="0" algn="l" defTabSz="1218987" rtl="0" eaLnBrk="1" fontAlgn="auto" latinLnBrk="0" hangingPunct="1">
              <a:lnSpc>
                <a:spcPct val="100000"/>
              </a:lnSpc>
              <a:spcBef>
                <a:spcPts val="0"/>
              </a:spcBef>
              <a:spcAft>
                <a:spcPts val="0"/>
              </a:spcAft>
              <a:buClrTx/>
              <a:buSzTx/>
              <a:buFontTx/>
              <a:buNone/>
              <a:tabLst/>
              <a:defRPr/>
            </a:pPr>
            <a:r>
              <a:rPr lang="es-CO" dirty="0" smtClean="0"/>
              <a:t>En Colombia el 58% inician con una línea celular o un crédito del sector real.  Importante recordar que hoy se tienen mas de 60 MM de líneas celulares, de las cuales el 20% son </a:t>
            </a:r>
            <a:r>
              <a:rPr lang="es-CO" dirty="0" err="1" smtClean="0"/>
              <a:t>postpago</a:t>
            </a:r>
            <a:r>
              <a:rPr lang="es-CO" dirty="0" smtClean="0"/>
              <a:t> (implican habito</a:t>
            </a:r>
            <a:r>
              <a:rPr lang="es-CO" baseline="0" dirty="0" smtClean="0"/>
              <a:t> de pago):  12MM. Existe un campo amplio para atraer a esa población, graduando a los clientes de prepago a </a:t>
            </a:r>
            <a:r>
              <a:rPr lang="es-CO" baseline="0" dirty="0" err="1" smtClean="0"/>
              <a:t>pospago</a:t>
            </a:r>
            <a:r>
              <a:rPr lang="es-CO" baseline="0" dirty="0" smtClean="0"/>
              <a:t>.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s-CO" baseline="0" dirty="0" smtClean="0"/>
          </a:p>
          <a:p>
            <a:pPr marL="0" marR="0" lvl="0" indent="0" algn="l" defTabSz="1218987" rtl="0" eaLnBrk="1" fontAlgn="auto" latinLnBrk="0" hangingPunct="1">
              <a:lnSpc>
                <a:spcPct val="100000"/>
              </a:lnSpc>
              <a:spcBef>
                <a:spcPts val="0"/>
              </a:spcBef>
              <a:spcAft>
                <a:spcPts val="0"/>
              </a:spcAft>
              <a:buClrTx/>
              <a:buSzTx/>
              <a:buFontTx/>
              <a:buNone/>
              <a:tabLst/>
              <a:defRPr/>
            </a:pPr>
            <a:r>
              <a:rPr lang="es-CO" b="0" baseline="0" dirty="0" smtClean="0"/>
              <a:t>Como son estos porcentajes en otras geografías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s-CO" b="0" baseline="0" dirty="0" smtClean="0"/>
          </a:p>
          <a:p>
            <a:pPr marL="285750" marR="0" lvl="0" indent="-285750" algn="l" defTabSz="1218987" rtl="0" eaLnBrk="1" fontAlgn="auto" latinLnBrk="0" hangingPunct="1">
              <a:lnSpc>
                <a:spcPct val="100000"/>
              </a:lnSpc>
              <a:spcBef>
                <a:spcPts val="0"/>
              </a:spcBef>
              <a:spcAft>
                <a:spcPts val="0"/>
              </a:spcAft>
              <a:buClrTx/>
              <a:buSzTx/>
              <a:buFontTx/>
              <a:buChar char="-"/>
              <a:tabLst/>
              <a:defRPr/>
            </a:pPr>
            <a:r>
              <a:rPr lang="es-CO" b="0" baseline="0" dirty="0" smtClean="0"/>
              <a:t>USA: 85 % obtienen su primer puntaje por una tarjeta de crédito (50% sector financiero y 35% </a:t>
            </a:r>
            <a:r>
              <a:rPr lang="es-CO" b="0" baseline="0" dirty="0" err="1" smtClean="0"/>
              <a:t>retail</a:t>
            </a:r>
            <a:r>
              <a:rPr lang="es-CO" b="0" baseline="0" dirty="0" smtClean="0"/>
              <a:t>)</a:t>
            </a:r>
          </a:p>
          <a:p>
            <a:pPr marL="285750" marR="0" lvl="0" indent="-285750" algn="l" defTabSz="1218987" rtl="0" eaLnBrk="1" fontAlgn="auto" latinLnBrk="0" hangingPunct="1">
              <a:lnSpc>
                <a:spcPct val="100000"/>
              </a:lnSpc>
              <a:spcBef>
                <a:spcPts val="0"/>
              </a:spcBef>
              <a:spcAft>
                <a:spcPts val="0"/>
              </a:spcAft>
              <a:buClrTx/>
              <a:buSzTx/>
              <a:buFontTx/>
              <a:buChar char="-"/>
              <a:tabLst/>
              <a:defRPr/>
            </a:pPr>
            <a:r>
              <a:rPr lang="es-CO" b="0" baseline="0" dirty="0" smtClean="0"/>
              <a:t>Suráfrica: 42% crédito de consumo o libre inversión, seguido por 34% tarjeta </a:t>
            </a:r>
            <a:r>
              <a:rPr lang="es-CO" b="0" baseline="0" dirty="0" err="1" smtClean="0"/>
              <a:t>retail</a:t>
            </a:r>
            <a:r>
              <a:rPr lang="es-CO" b="0" baseline="0" dirty="0" smtClean="0"/>
              <a:t>   </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s-CO" b="0" baseline="0" dirty="0" smtClean="0"/>
          </a:p>
          <a:p>
            <a:endParaRPr lang="es-CO" dirty="0" smtClean="0"/>
          </a:p>
          <a:p>
            <a:endParaRPr lang="en-US" dirty="0"/>
          </a:p>
        </p:txBody>
      </p:sp>
      <p:sp>
        <p:nvSpPr>
          <p:cNvPr id="4" name="Slide Number Placeholder 3"/>
          <p:cNvSpPr>
            <a:spLocks noGrp="1"/>
          </p:cNvSpPr>
          <p:nvPr>
            <p:ph type="sldNum" sz="quarter" idx="10"/>
          </p:nvPr>
        </p:nvSpPr>
        <p:spPr/>
        <p:txBody>
          <a:bodyPr/>
          <a:lstStyle/>
          <a:p>
            <a:fld id="{85825A4A-E948-4C41-914A-68B9DB5F6DFC}" type="slidenum">
              <a:rPr lang="en-US" smtClean="0"/>
              <a:t>6</a:t>
            </a:fld>
            <a:endParaRPr lang="en-US"/>
          </a:p>
        </p:txBody>
      </p:sp>
    </p:spTree>
    <p:extLst>
      <p:ext uri="{BB962C8B-B14F-4D97-AF65-F5344CB8AC3E}">
        <p14:creationId xmlns:p14="http://schemas.microsoft.com/office/powerpoint/2010/main" val="217622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baseline="0" dirty="0" smtClean="0"/>
              <a:t>Quienes se acuerdan quien les otorgo su primer producto de crédito?</a:t>
            </a:r>
          </a:p>
          <a:p>
            <a:r>
              <a:rPr lang="es-CO" baseline="0" dirty="0" smtClean="0"/>
              <a:t>El segundo?</a:t>
            </a:r>
          </a:p>
          <a:p>
            <a:r>
              <a:rPr lang="es-CO" baseline="0" dirty="0" smtClean="0"/>
              <a:t>El tercero?</a:t>
            </a:r>
          </a:p>
          <a:p>
            <a:endParaRPr lang="es-CO" baseline="0" dirty="0" smtClean="0"/>
          </a:p>
          <a:p>
            <a:r>
              <a:rPr lang="es-CO" baseline="0" dirty="0" smtClean="0"/>
              <a:t>Que pasa en términos de lealtad al evaluar a este segmento de clientes nuevos al crédito y su potencial de venta cruzada???  vamos a analizar aquellos clientes que obtuvieron su puntaje al abrir un producto con el Sector financiero y vamos a ver con quien abrieron su siguiente producto financiero. </a:t>
            </a:r>
          </a:p>
          <a:p>
            <a:r>
              <a:rPr lang="es-CO" baseline="0" dirty="0" smtClean="0"/>
              <a:t>Datos a resaltar.</a:t>
            </a:r>
          </a:p>
          <a:p>
            <a:pPr marL="285750" indent="-285750">
              <a:buFontTx/>
              <a:buChar char="-"/>
            </a:pPr>
            <a:r>
              <a:rPr lang="es-CO" baseline="0" dirty="0" smtClean="0"/>
              <a:t>El 27% abren un nuevo producto del sector financiero en los siguientes 12 meses de haber obtenido su primer producto. Si incluimos todas las carteras dicho porcentaje es el 47%</a:t>
            </a:r>
          </a:p>
          <a:p>
            <a:pPr marL="285750" indent="-285750">
              <a:buFontTx/>
              <a:buChar char="-"/>
            </a:pPr>
            <a:r>
              <a:rPr lang="es-CO" baseline="0" dirty="0" smtClean="0"/>
              <a:t>Los principales productos que se les otorgan son:</a:t>
            </a:r>
          </a:p>
          <a:p>
            <a:pPr marL="895243" lvl="1" indent="-285750">
              <a:buFontTx/>
              <a:buChar char="-"/>
            </a:pPr>
            <a:r>
              <a:rPr lang="es-CO" baseline="0" dirty="0" smtClean="0"/>
              <a:t>Tarjeta: 20%</a:t>
            </a:r>
          </a:p>
          <a:p>
            <a:pPr marL="895243" lvl="1" indent="-285750">
              <a:buFontTx/>
              <a:buChar char="-"/>
            </a:pPr>
            <a:r>
              <a:rPr lang="es-CO" baseline="0" dirty="0" smtClean="0"/>
              <a:t>Créditos por </a:t>
            </a:r>
            <a:r>
              <a:rPr lang="es-CO" baseline="0" dirty="0" err="1" smtClean="0"/>
              <a:t>instalamentos</a:t>
            </a:r>
            <a:r>
              <a:rPr lang="es-CO" baseline="0" dirty="0" smtClean="0"/>
              <a:t>: 20%</a:t>
            </a:r>
          </a:p>
          <a:p>
            <a:pPr marL="895243" lvl="1" indent="-285750">
              <a:buFontTx/>
              <a:buChar char="-"/>
            </a:pPr>
            <a:r>
              <a:rPr lang="es-CO" baseline="0" dirty="0" err="1" smtClean="0"/>
              <a:t>Microcredito</a:t>
            </a:r>
            <a:r>
              <a:rPr lang="es-CO" baseline="0" dirty="0" smtClean="0"/>
              <a:t>: 33%. No se incluye en este análisis (no se tienen datos para usa). Sin embargo la relación es de 0,5 </a:t>
            </a:r>
          </a:p>
          <a:p>
            <a:pPr marL="895243" lvl="1" indent="-285750">
              <a:buFontTx/>
              <a:buChar char="-"/>
            </a:pPr>
            <a:endParaRPr lang="es-CO" baseline="0" dirty="0" smtClean="0"/>
          </a:p>
          <a:p>
            <a:endParaRPr lang="es-CO" baseline="0" dirty="0" smtClean="0"/>
          </a:p>
          <a:p>
            <a:r>
              <a:rPr lang="es-CO" baseline="0" dirty="0" smtClean="0"/>
              <a:t>Quienes abren una nueva TDC, la probabilidad de abrirlo con la misma entidad en donde obtuvieron su primer producto es 0,2 veces la probabilidad de abrirlo con otra; o dicho de otra forma, la probabilidad de abrirla con un competidor es 5 veces mayor a abrirla con la misma entidad</a:t>
            </a:r>
          </a:p>
          <a:p>
            <a:r>
              <a:rPr lang="es-CO" baseline="0" dirty="0" smtClean="0"/>
              <a:t>En Estados Unidos es muy distinto, pues es 1.5 vs abrirlo con otra entidad</a:t>
            </a:r>
          </a:p>
          <a:p>
            <a:endParaRPr lang="es-CO" baseline="0" dirty="0" smtClean="0"/>
          </a:p>
          <a:p>
            <a:endParaRPr lang="en-US" baseline="0" dirty="0" smtClean="0"/>
          </a:p>
        </p:txBody>
      </p:sp>
      <p:sp>
        <p:nvSpPr>
          <p:cNvPr id="4" name="Slide Number Placeholder 3"/>
          <p:cNvSpPr>
            <a:spLocks noGrp="1"/>
          </p:cNvSpPr>
          <p:nvPr>
            <p:ph type="sldNum" sz="quarter" idx="10"/>
          </p:nvPr>
        </p:nvSpPr>
        <p:spPr/>
        <p:txBody>
          <a:bodyPr/>
          <a:lstStyle/>
          <a:p>
            <a:fld id="{85825A4A-E948-4C41-914A-68B9DB5F6DFC}" type="slidenum">
              <a:rPr lang="en-US" smtClean="0"/>
              <a:t>7</a:t>
            </a:fld>
            <a:endParaRPr lang="en-US"/>
          </a:p>
        </p:txBody>
      </p:sp>
    </p:spTree>
    <p:extLst>
      <p:ext uri="{BB962C8B-B14F-4D97-AF65-F5344CB8AC3E}">
        <p14:creationId xmlns:p14="http://schemas.microsoft.com/office/powerpoint/2010/main" val="124809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5825A4A-E948-4C41-914A-68B9DB5F6DFC}" type="slidenum">
              <a:rPr lang="en-US" smtClean="0"/>
              <a:t>8</a:t>
            </a:fld>
            <a:endParaRPr lang="en-US"/>
          </a:p>
        </p:txBody>
      </p:sp>
    </p:spTree>
    <p:extLst>
      <p:ext uri="{BB962C8B-B14F-4D97-AF65-F5344CB8AC3E}">
        <p14:creationId xmlns:p14="http://schemas.microsoft.com/office/powerpoint/2010/main" val="2048524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CO" dirty="0" smtClean="0"/>
              <a:t>Recordemos la</a:t>
            </a:r>
            <a:r>
              <a:rPr lang="es-CO" baseline="0" dirty="0" smtClean="0"/>
              <a:t> definición de NTC: clientes que obtienen su primer puntaje de riesgo crediticio, dado que obtuvo recientemente un producto crediticio   </a:t>
            </a:r>
            <a:endParaRPr lang="es-CO" dirty="0" smtClean="0"/>
          </a:p>
          <a:p>
            <a:pPr marL="342900" indent="-342900">
              <a:buAutoNum type="arabicPeriod"/>
            </a:pPr>
            <a:endParaRPr lang="es-CO" dirty="0" smtClean="0"/>
          </a:p>
          <a:p>
            <a:pPr marL="342900" indent="-342900">
              <a:buAutoNum type="arabicPeriod"/>
            </a:pPr>
            <a:r>
              <a:rPr lang="es-CO" dirty="0" smtClean="0"/>
              <a:t>Para poder analizar a los NTC, tenemos que compararlos contra lo que llamamos Clientes establecidos, o aquellos clientes que han tenido un puntaje de crédito durante 12 meses o mas </a:t>
            </a:r>
          </a:p>
          <a:p>
            <a:pPr marL="342900" indent="-342900">
              <a:buAutoNum type="arabicPeriod"/>
            </a:pPr>
            <a:endParaRPr lang="es-CO" dirty="0" smtClean="0"/>
          </a:p>
          <a:p>
            <a:pPr marL="342900" indent="-342900">
              <a:buAutoNum type="arabicPeriod"/>
            </a:pPr>
            <a:r>
              <a:rPr lang="es-CO" dirty="0" smtClean="0"/>
              <a:t>El periodo</a:t>
            </a:r>
            <a:r>
              <a:rPr lang="es-CO" baseline="0" dirty="0" smtClean="0"/>
              <a:t> de análisis es de Enero del 2015 y Junio del 2016, tiempo durante el cual encontramos a 2.3 MM de clientes NTC y 17,5 MM de establecidos</a:t>
            </a:r>
          </a:p>
          <a:p>
            <a:pPr marL="342900" indent="-342900">
              <a:buAutoNum type="arabicPeriod"/>
            </a:pPr>
            <a:endParaRPr lang="es-CO" baseline="0" dirty="0" smtClean="0"/>
          </a:p>
          <a:p>
            <a:pPr marL="342900" indent="-342900">
              <a:buAutoNum type="arabicPeriod"/>
            </a:pPr>
            <a:r>
              <a:rPr lang="es-CO" baseline="0" dirty="0" smtClean="0"/>
              <a:t>Vamos a evaluar a los clientes en el punto T., es decir en el momento en el que recibieron por primera vez un puntaje de crédito (para los NTC), en este punto vamos a analizar su edad, el puntaje de crédito obtenido y el producto que le dio </a:t>
            </a:r>
            <a:r>
              <a:rPr lang="es-CO" baseline="0" dirty="0" err="1" smtClean="0"/>
              <a:t>inciio</a:t>
            </a:r>
            <a:r>
              <a:rPr lang="es-CO" baseline="0" dirty="0" smtClean="0"/>
              <a:t> a su vida crediticia. Hacemos lo mismo para los establecidos </a:t>
            </a:r>
          </a:p>
          <a:p>
            <a:pPr marL="342900" indent="-342900">
              <a:buAutoNum type="arabicPeriod"/>
            </a:pPr>
            <a:endParaRPr lang="es-CO" baseline="0" dirty="0" smtClean="0"/>
          </a:p>
          <a:p>
            <a:pPr marL="342900" indent="-342900">
              <a:buAutoNum type="arabicPeriod"/>
            </a:pPr>
            <a:r>
              <a:rPr lang="es-CO" baseline="0" dirty="0" smtClean="0"/>
              <a:t>Vamos a revisar que paso durante los siguientes 12 meses. Si el cliente abrió un nuevo producto, revisaremos el tipo de producto originado, el puntaje que tenia en ese momento y los meses de antigüedad desde el punto T</a:t>
            </a:r>
          </a:p>
          <a:p>
            <a:pPr marL="342900" indent="-342900">
              <a:buAutoNum type="arabicPeriod"/>
            </a:pPr>
            <a:endParaRPr lang="es-CO" baseline="0" dirty="0" smtClean="0"/>
          </a:p>
          <a:p>
            <a:pPr marL="342900" indent="-342900">
              <a:buAutoNum type="arabicPeriod"/>
            </a:pPr>
            <a:r>
              <a:rPr lang="es-CO" baseline="0" dirty="0" smtClean="0"/>
              <a:t>Vamos a evaluar el desempeño de pago del producto abierto, 12 meses después de la apertura</a:t>
            </a:r>
          </a:p>
          <a:p>
            <a:pPr marL="342900" indent="-342900">
              <a:buAutoNum type="arabicPeriod"/>
            </a:pPr>
            <a:endParaRPr lang="es-CO" baseline="0" dirty="0" smtClean="0"/>
          </a:p>
          <a:p>
            <a:pPr marL="342900" indent="-342900">
              <a:buAutoNum type="arabicPeriod"/>
            </a:pPr>
            <a:r>
              <a:rPr lang="es-CO" baseline="0" dirty="0" smtClean="0"/>
              <a:t>Y por ultimo, la dinámica del puntaje entre el punto t y t + 12</a:t>
            </a:r>
          </a:p>
          <a:p>
            <a:pPr marL="342900" indent="-342900">
              <a:buAutoNum type="arabicPeriod"/>
            </a:pPr>
            <a:endParaRPr lang="es-CO" baseline="0" dirty="0" smtClean="0"/>
          </a:p>
          <a:p>
            <a:pPr marL="342900" indent="-342900">
              <a:buAutoNum type="arabicPeriod"/>
            </a:pPr>
            <a:endParaRPr lang="es-CO" baseline="0" dirty="0" smtClean="0"/>
          </a:p>
          <a:p>
            <a:pPr marL="0" indent="0">
              <a:buNone/>
            </a:pPr>
            <a:r>
              <a:rPr lang="es-CO" baseline="0" dirty="0" smtClean="0"/>
              <a:t>27% de los NTC abren un nuevo producto con el SF</a:t>
            </a:r>
          </a:p>
          <a:p>
            <a:pPr marL="0" indent="0">
              <a:buNone/>
            </a:pPr>
            <a:r>
              <a:rPr lang="es-CO" baseline="0" dirty="0" smtClean="0"/>
              <a:t>47% con cualquier tipo de producto</a:t>
            </a:r>
            <a:endParaRPr lang="en-US" dirty="0"/>
          </a:p>
        </p:txBody>
      </p:sp>
      <p:sp>
        <p:nvSpPr>
          <p:cNvPr id="4" name="Slide Number Placeholder 3"/>
          <p:cNvSpPr>
            <a:spLocks noGrp="1"/>
          </p:cNvSpPr>
          <p:nvPr>
            <p:ph type="sldNum" sz="quarter" idx="10"/>
          </p:nvPr>
        </p:nvSpPr>
        <p:spPr/>
        <p:txBody>
          <a:bodyPr/>
          <a:lstStyle/>
          <a:p>
            <a:fld id="{85825A4A-E948-4C41-914A-68B9DB5F6DFC}" type="slidenum">
              <a:rPr lang="en-US" smtClean="0"/>
              <a:t>9</a:t>
            </a:fld>
            <a:endParaRPr lang="en-US"/>
          </a:p>
        </p:txBody>
      </p:sp>
    </p:spTree>
    <p:extLst>
      <p:ext uri="{BB962C8B-B14F-4D97-AF65-F5344CB8AC3E}">
        <p14:creationId xmlns:p14="http://schemas.microsoft.com/office/powerpoint/2010/main" val="3912498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Blue/Yellow">
    <p:spTree>
      <p:nvGrpSpPr>
        <p:cNvPr id="1" name=""/>
        <p:cNvGrpSpPr/>
        <p:nvPr/>
      </p:nvGrpSpPr>
      <p:grpSpPr>
        <a:xfrm>
          <a:off x="0" y="0"/>
          <a:ext cx="0" cy="0"/>
          <a:chOff x="0" y="0"/>
          <a:chExt cx="0" cy="0"/>
        </a:xfrm>
      </p:grpSpPr>
      <p:sp>
        <p:nvSpPr>
          <p:cNvPr id="7" name="CuadroTexto 4">
            <a:extLst>
              <a:ext uri="{FF2B5EF4-FFF2-40B4-BE49-F238E27FC236}">
                <a16:creationId xmlns="" xmlns:a16="http://schemas.microsoft.com/office/drawing/2014/main" id="{4CE04249-5E39-3740-9D0C-92DC96C9A310}"/>
              </a:ext>
            </a:extLst>
          </p:cNvPr>
          <p:cNvSpPr txBox="1"/>
          <p:nvPr userDrawn="1"/>
        </p:nvSpPr>
        <p:spPr>
          <a:xfrm>
            <a:off x="8523514" y="955221"/>
            <a:ext cx="184731" cy="369332"/>
          </a:xfrm>
          <a:prstGeom prst="rect">
            <a:avLst/>
          </a:prstGeom>
          <a:noFill/>
        </p:spPr>
        <p:txBody>
          <a:bodyPr wrap="none" rtlCol="0">
            <a:spAutoFit/>
          </a:bodyPr>
          <a:lstStyle/>
          <a:p>
            <a:pPr defTabSz="914400"/>
            <a:endParaRPr lang="es-CO" sz="1800" dirty="0">
              <a:solidFill>
                <a:prstClr val="black"/>
              </a:solidFill>
              <a:latin typeface="Calibri" panose="020F0502020204030204"/>
            </a:endParaRPr>
          </a:p>
        </p:txBody>
      </p:sp>
      <p:pic>
        <p:nvPicPr>
          <p:cNvPr id="8" name="Imagen 14">
            <a:extLst>
              <a:ext uri="{FF2B5EF4-FFF2-40B4-BE49-F238E27FC236}">
                <a16:creationId xmlns="" xmlns:a16="http://schemas.microsoft.com/office/drawing/2014/main" id="{EED5B83E-FC4A-0949-A3BE-3DA336BA3EB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24243" y="379430"/>
            <a:ext cx="2207540" cy="575791"/>
          </a:xfrm>
          <a:prstGeom prst="rect">
            <a:avLst/>
          </a:prstGeom>
        </p:spPr>
      </p:pic>
      <p:pic>
        <p:nvPicPr>
          <p:cNvPr id="9" name="Imagen 2">
            <a:extLst>
              <a:ext uri="{FF2B5EF4-FFF2-40B4-BE49-F238E27FC236}">
                <a16:creationId xmlns="" xmlns:a16="http://schemas.microsoft.com/office/drawing/2014/main" id="{C0AD7B7E-EC16-D544-B703-56A4C4D46080}"/>
              </a:ext>
            </a:extLst>
          </p:cNvPr>
          <p:cNvPicPr>
            <a:picLocks noChangeAspect="1"/>
          </p:cNvPicPr>
          <p:nvPr userDrawn="1"/>
        </p:nvPicPr>
        <p:blipFill>
          <a:blip r:embed="rId3"/>
          <a:stretch>
            <a:fillRect/>
          </a:stretch>
        </p:blipFill>
        <p:spPr>
          <a:xfrm>
            <a:off x="-1588" y="0"/>
            <a:ext cx="12192000" cy="6858000"/>
          </a:xfrm>
          <a:prstGeom prst="rect">
            <a:avLst/>
          </a:prstGeom>
        </p:spPr>
      </p:pic>
    </p:spTree>
    <p:extLst>
      <p:ext uri="{BB962C8B-B14F-4D97-AF65-F5344CB8AC3E}">
        <p14:creationId xmlns:p14="http://schemas.microsoft.com/office/powerpoint/2010/main" val="376171792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Yellow Logo Transition">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87324" y="179388"/>
            <a:ext cx="11814175" cy="6492875"/>
          </a:xfrm>
          <a:prstGeom prst="rect">
            <a:avLst/>
          </a:prstGeom>
          <a:solidFill>
            <a:srgbClr val="EBEBEB"/>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dirty="0">
              <a:ln>
                <a:noFill/>
              </a:ln>
              <a:noFill/>
            </a:endParaRPr>
          </a:p>
        </p:txBody>
      </p:sp>
      <p:sp>
        <p:nvSpPr>
          <p:cNvPr id="3" name="Text Placeholder 2"/>
          <p:cNvSpPr>
            <a:spLocks noGrp="1"/>
          </p:cNvSpPr>
          <p:nvPr>
            <p:ph type="body" idx="1"/>
          </p:nvPr>
        </p:nvSpPr>
        <p:spPr>
          <a:xfrm>
            <a:off x="919000" y="2675732"/>
            <a:ext cx="10350826" cy="1500187"/>
          </a:xfrm>
          <a:prstGeom prst="rect">
            <a:avLst/>
          </a:prstGeom>
        </p:spPr>
        <p:txBody>
          <a:bodyPr anchor="ctr">
            <a:noAutofit/>
          </a:bodyPr>
          <a:lstStyle>
            <a:lvl1pPr marL="0" indent="0" algn="l">
              <a:buNone/>
              <a:defRPr sz="32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22" name="Group 4"/>
          <p:cNvGrpSpPr>
            <a:grpSpLocks noChangeAspect="1"/>
          </p:cNvGrpSpPr>
          <p:nvPr userDrawn="1"/>
        </p:nvGrpSpPr>
        <p:grpSpPr bwMode="auto">
          <a:xfrm>
            <a:off x="10430933" y="380390"/>
            <a:ext cx="1148292" cy="299927"/>
            <a:chOff x="44" y="1156"/>
            <a:chExt cx="5628" cy="1470"/>
          </a:xfrm>
          <a:solidFill>
            <a:schemeClr val="bg1"/>
          </a:solidFill>
        </p:grpSpPr>
        <p:sp>
          <p:nvSpPr>
            <p:cNvPr id="23" name="Freeform 22"/>
            <p:cNvSpPr>
              <a:spLocks/>
            </p:cNvSpPr>
            <p:nvPr userDrawn="1"/>
          </p:nvSpPr>
          <p:spPr bwMode="auto">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 name="Freeform 7"/>
            <p:cNvSpPr>
              <a:spLocks noEditPoints="1"/>
            </p:cNvSpPr>
            <p:nvPr userDrawn="1"/>
          </p:nvSpPr>
          <p:spPr bwMode="auto">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 name="Freeform 8"/>
            <p:cNvSpPr>
              <a:spLocks/>
            </p:cNvSpPr>
            <p:nvPr userDrawn="1"/>
          </p:nvSpPr>
          <p:spPr bwMode="auto">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Freeform 9"/>
            <p:cNvSpPr>
              <a:spLocks/>
            </p:cNvSpPr>
            <p:nvPr userDrawn="1"/>
          </p:nvSpPr>
          <p:spPr bwMode="auto">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Freeform 10"/>
            <p:cNvSpPr>
              <a:spLocks/>
            </p:cNvSpPr>
            <p:nvPr userDrawn="1"/>
          </p:nvSpPr>
          <p:spPr bwMode="auto">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 name="Freeform 11"/>
            <p:cNvSpPr>
              <a:spLocks/>
            </p:cNvSpPr>
            <p:nvPr userDrawn="1"/>
          </p:nvSpPr>
          <p:spPr bwMode="auto">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 name="Rectangle 12"/>
            <p:cNvSpPr>
              <a:spLocks noChangeArrowheads="1"/>
            </p:cNvSpPr>
            <p:nvPr userDrawn="1"/>
          </p:nvSpPr>
          <p:spPr bwMode="auto">
            <a:xfrm>
              <a:off x="3686" y="2142"/>
              <a:ext cx="106" cy="472"/>
            </a:xfrm>
            <a:prstGeom prst="rect">
              <a:avLst/>
            </a:prstGeom>
            <a:solidFill>
              <a:schemeClr val="tx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Freeform 13"/>
            <p:cNvSpPr>
              <a:spLocks noEditPoints="1"/>
            </p:cNvSpPr>
            <p:nvPr userDrawn="1"/>
          </p:nvSpPr>
          <p:spPr bwMode="auto">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 name="Freeform 14"/>
            <p:cNvSpPr>
              <a:spLocks/>
            </p:cNvSpPr>
            <p:nvPr userDrawn="1"/>
          </p:nvSpPr>
          <p:spPr bwMode="auto">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2" name="Freeform 15"/>
            <p:cNvSpPr>
              <a:spLocks/>
            </p:cNvSpPr>
            <p:nvPr userDrawn="1"/>
          </p:nvSpPr>
          <p:spPr bwMode="auto">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 name="Freeform 16"/>
            <p:cNvSpPr>
              <a:spLocks/>
            </p:cNvSpPr>
            <p:nvPr userDrawn="1"/>
          </p:nvSpPr>
          <p:spPr bwMode="auto">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4" name="Freeform 17"/>
            <p:cNvSpPr>
              <a:spLocks/>
            </p:cNvSpPr>
            <p:nvPr userDrawn="1"/>
          </p:nvSpPr>
          <p:spPr bwMode="auto">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5" name="Freeform 18"/>
            <p:cNvSpPr>
              <a:spLocks/>
            </p:cNvSpPr>
            <p:nvPr userDrawn="1"/>
          </p:nvSpPr>
          <p:spPr bwMode="auto">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6" name="Freeform 19"/>
            <p:cNvSpPr>
              <a:spLocks noEditPoints="1"/>
            </p:cNvSpPr>
            <p:nvPr userDrawn="1"/>
          </p:nvSpPr>
          <p:spPr bwMode="auto">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Tree>
    <p:extLst>
      <p:ext uri="{BB962C8B-B14F-4D97-AF65-F5344CB8AC3E}">
        <p14:creationId xmlns:p14="http://schemas.microsoft.com/office/powerpoint/2010/main" val="252629773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600200"/>
            <a:ext cx="10969944" cy="4506913"/>
          </a:xfrm>
          <a:prstGeom prst="rect">
            <a:avLst/>
          </a:prstGeom>
        </p:spPr>
        <p:txBody>
          <a:bodyPr>
            <a:normAutofit/>
          </a:bodyPr>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401390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2" y="1600200"/>
            <a:ext cx="5353208" cy="4506913"/>
          </a:xfrm>
          <a:prstGeom prst="rect">
            <a:avLst/>
          </a:prstGeom>
        </p:spPr>
        <p:txBody>
          <a:bodyPr>
            <a:normAutofit/>
          </a:bodyPr>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p:cNvSpPr>
            <a:spLocks noGrp="1"/>
          </p:cNvSpPr>
          <p:nvPr>
            <p:ph idx="10"/>
          </p:nvPr>
        </p:nvSpPr>
        <p:spPr>
          <a:xfrm>
            <a:off x="6224589" y="1600200"/>
            <a:ext cx="5354796" cy="4506913"/>
          </a:xfrm>
          <a:prstGeom prst="rect">
            <a:avLst/>
          </a:prstGeom>
        </p:spPr>
        <p:txBody>
          <a:bodyPr>
            <a:normAutofit/>
          </a:bodyPr>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663758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2" y="1600200"/>
            <a:ext cx="5353208" cy="4506913"/>
          </a:xfrm>
          <a:prstGeom prst="rect">
            <a:avLst/>
          </a:prstGeom>
        </p:spPr>
        <p:txBody>
          <a:bodyPr/>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0859532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9042400" y="0"/>
            <a:ext cx="3146425" cy="1130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7899400" y="6286500"/>
            <a:ext cx="4276725"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0042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Cover Blue/Yellow">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bwMode="gray">
          <a:xfrm>
            <a:off x="187324" y="179388"/>
            <a:ext cx="11814175" cy="64928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dirty="0">
              <a:noFill/>
            </a:endParaRPr>
          </a:p>
        </p:txBody>
      </p:sp>
      <p:grpSp>
        <p:nvGrpSpPr>
          <p:cNvPr id="14" name="Group 13"/>
          <p:cNvGrpSpPr>
            <a:grpSpLocks noChangeAspect="1"/>
          </p:cNvGrpSpPr>
          <p:nvPr userDrawn="1"/>
        </p:nvGrpSpPr>
        <p:grpSpPr bwMode="gray">
          <a:xfrm>
            <a:off x="7652760" y="2402948"/>
            <a:ext cx="5156201" cy="5204386"/>
            <a:chOff x="0" y="-350837"/>
            <a:chExt cx="1358900" cy="1371600"/>
          </a:xfrm>
          <a:solidFill>
            <a:schemeClr val="accent2"/>
          </a:solidFill>
        </p:grpSpPr>
        <p:sp>
          <p:nvSpPr>
            <p:cNvPr id="15" name="Freeform 14"/>
            <p:cNvSpPr>
              <a:spLocks/>
            </p:cNvSpPr>
            <p:nvPr/>
          </p:nvSpPr>
          <p:spPr bwMode="gray">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CD800"/>
                </a:solidFill>
              </a:endParaRPr>
            </a:p>
          </p:txBody>
        </p:sp>
        <p:sp>
          <p:nvSpPr>
            <p:cNvPr id="16" name="Freeform 15"/>
            <p:cNvSpPr>
              <a:spLocks/>
            </p:cNvSpPr>
            <p:nvPr/>
          </p:nvSpPr>
          <p:spPr bwMode="gray">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CD800"/>
                </a:solidFill>
              </a:endParaRPr>
            </a:p>
          </p:txBody>
        </p:sp>
      </p:grpSp>
      <p:sp>
        <p:nvSpPr>
          <p:cNvPr id="17" name="Rectangle 16"/>
          <p:cNvSpPr/>
          <p:nvPr userDrawn="1"/>
        </p:nvSpPr>
        <p:spPr bwMode="gray">
          <a:xfrm>
            <a:off x="0" y="6678613"/>
            <a:ext cx="12188825" cy="179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v</a:t>
            </a:r>
          </a:p>
        </p:txBody>
      </p:sp>
      <p:sp>
        <p:nvSpPr>
          <p:cNvPr id="18" name="Rectangle 17"/>
          <p:cNvSpPr/>
          <p:nvPr userDrawn="1"/>
        </p:nvSpPr>
        <p:spPr bwMode="gray">
          <a:xfrm rot="16200000">
            <a:off x="8666112" y="3335341"/>
            <a:ext cx="6858002" cy="1873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v</a:t>
            </a:r>
          </a:p>
        </p:txBody>
      </p:sp>
      <p:sp>
        <p:nvSpPr>
          <p:cNvPr id="3" name="Subtitle 2"/>
          <p:cNvSpPr>
            <a:spLocks noGrp="1"/>
          </p:cNvSpPr>
          <p:nvPr>
            <p:ph type="subTitle" idx="1" hasCustomPrompt="1"/>
          </p:nvPr>
        </p:nvSpPr>
        <p:spPr bwMode="gray">
          <a:xfrm>
            <a:off x="918393" y="3741739"/>
            <a:ext cx="10356269" cy="1200491"/>
          </a:xfrm>
          <a:prstGeom prst="rect">
            <a:avLst/>
          </a:prstGeom>
        </p:spPr>
        <p:txBody>
          <a:bodyPr>
            <a:noAutofit/>
          </a:bodyPr>
          <a:lstStyle>
            <a:lvl1pPr marL="0" indent="0" algn="l">
              <a:buNone/>
              <a:defRPr sz="2400">
                <a:solidFill>
                  <a:schemeClr val="tx1"/>
                </a:solidFill>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dirty="0"/>
              <a:t>Meeting Name / Subhead</a:t>
            </a:r>
          </a:p>
        </p:txBody>
      </p:sp>
      <p:sp>
        <p:nvSpPr>
          <p:cNvPr id="2" name="Title 1"/>
          <p:cNvSpPr>
            <a:spLocks noGrp="1"/>
          </p:cNvSpPr>
          <p:nvPr>
            <p:ph type="ctrTitle" hasCustomPrompt="1"/>
          </p:nvPr>
        </p:nvSpPr>
        <p:spPr bwMode="gray">
          <a:xfrm>
            <a:off x="922385" y="2864248"/>
            <a:ext cx="10356269" cy="474663"/>
          </a:xfrm>
          <a:prstGeom prst="rect">
            <a:avLst/>
          </a:prstGeom>
        </p:spPr>
        <p:txBody>
          <a:bodyPr>
            <a:noAutofit/>
          </a:bodyPr>
          <a:lstStyle>
            <a:lvl1pPr>
              <a:defRPr sz="3200">
                <a:solidFill>
                  <a:schemeClr val="tx1"/>
                </a:solidFill>
              </a:defRPr>
            </a:lvl1pPr>
          </a:lstStyle>
          <a:p>
            <a:r>
              <a:rPr lang="en-US" dirty="0"/>
              <a:t>Presentation Title</a:t>
            </a:r>
          </a:p>
        </p:txBody>
      </p:sp>
      <p:grpSp>
        <p:nvGrpSpPr>
          <p:cNvPr id="13" name="Group 4"/>
          <p:cNvGrpSpPr>
            <a:grpSpLocks noChangeAspect="1"/>
          </p:cNvGrpSpPr>
          <p:nvPr userDrawn="1"/>
        </p:nvGrpSpPr>
        <p:grpSpPr bwMode="gray">
          <a:xfrm>
            <a:off x="918392" y="1350032"/>
            <a:ext cx="1858102" cy="485325"/>
            <a:chOff x="44" y="1156"/>
            <a:chExt cx="5628" cy="1470"/>
          </a:xfrm>
          <a:solidFill>
            <a:schemeClr val="bg1"/>
          </a:solidFill>
        </p:grpSpPr>
        <p:sp>
          <p:nvSpPr>
            <p:cNvPr id="20" name="Freeform 19"/>
            <p:cNvSpPr>
              <a:spLocks/>
            </p:cNvSpPr>
            <p:nvPr userDrawn="1"/>
          </p:nvSpPr>
          <p:spPr bwMode="gray">
            <a:xfrm>
              <a:off x="502" y="2133"/>
              <a:ext cx="398" cy="481"/>
            </a:xfrm>
            <a:custGeom>
              <a:avLst/>
              <a:gdLst>
                <a:gd name="T0" fmla="*/ 53 w 398"/>
                <a:gd name="T1" fmla="*/ 0 h 481"/>
                <a:gd name="T2" fmla="*/ 77 w 398"/>
                <a:gd name="T3" fmla="*/ 2 h 481"/>
                <a:gd name="T4" fmla="*/ 99 w 398"/>
                <a:gd name="T5" fmla="*/ 7 h 481"/>
                <a:gd name="T6" fmla="*/ 119 w 398"/>
                <a:gd name="T7" fmla="*/ 17 h 481"/>
                <a:gd name="T8" fmla="*/ 135 w 398"/>
                <a:gd name="T9" fmla="*/ 33 h 481"/>
                <a:gd name="T10" fmla="*/ 145 w 398"/>
                <a:gd name="T11" fmla="*/ 51 h 481"/>
                <a:gd name="T12" fmla="*/ 150 w 398"/>
                <a:gd name="T13" fmla="*/ 77 h 481"/>
                <a:gd name="T14" fmla="*/ 159 w 398"/>
                <a:gd name="T15" fmla="*/ 60 h 481"/>
                <a:gd name="T16" fmla="*/ 172 w 398"/>
                <a:gd name="T17" fmla="*/ 43 h 481"/>
                <a:gd name="T18" fmla="*/ 188 w 398"/>
                <a:gd name="T19" fmla="*/ 29 h 481"/>
                <a:gd name="T20" fmla="*/ 205 w 398"/>
                <a:gd name="T21" fmla="*/ 19 h 481"/>
                <a:gd name="T22" fmla="*/ 225 w 398"/>
                <a:gd name="T23" fmla="*/ 10 h 481"/>
                <a:gd name="T24" fmla="*/ 246 w 398"/>
                <a:gd name="T25" fmla="*/ 3 h 481"/>
                <a:gd name="T26" fmla="*/ 290 w 398"/>
                <a:gd name="T27" fmla="*/ 0 h 481"/>
                <a:gd name="T28" fmla="*/ 319 w 398"/>
                <a:gd name="T29" fmla="*/ 0 h 481"/>
                <a:gd name="T30" fmla="*/ 348 w 398"/>
                <a:gd name="T31" fmla="*/ 7 h 481"/>
                <a:gd name="T32" fmla="*/ 374 w 398"/>
                <a:gd name="T33" fmla="*/ 17 h 481"/>
                <a:gd name="T34" fmla="*/ 398 w 398"/>
                <a:gd name="T35" fmla="*/ 33 h 481"/>
                <a:gd name="T36" fmla="*/ 354 w 398"/>
                <a:gd name="T37" fmla="*/ 115 h 481"/>
                <a:gd name="T38" fmla="*/ 355 w 398"/>
                <a:gd name="T39" fmla="*/ 115 h 481"/>
                <a:gd name="T40" fmla="*/ 318 w 398"/>
                <a:gd name="T41" fmla="*/ 101 h 481"/>
                <a:gd name="T42" fmla="*/ 278 w 398"/>
                <a:gd name="T43" fmla="*/ 96 h 481"/>
                <a:gd name="T44" fmla="*/ 254 w 398"/>
                <a:gd name="T45" fmla="*/ 98 h 481"/>
                <a:gd name="T46" fmla="*/ 232 w 398"/>
                <a:gd name="T47" fmla="*/ 103 h 481"/>
                <a:gd name="T48" fmla="*/ 212 w 398"/>
                <a:gd name="T49" fmla="*/ 111 h 481"/>
                <a:gd name="T50" fmla="*/ 195 w 398"/>
                <a:gd name="T51" fmla="*/ 123 h 481"/>
                <a:gd name="T52" fmla="*/ 179 w 398"/>
                <a:gd name="T53" fmla="*/ 140 h 481"/>
                <a:gd name="T54" fmla="*/ 167 w 398"/>
                <a:gd name="T55" fmla="*/ 159 h 481"/>
                <a:gd name="T56" fmla="*/ 160 w 398"/>
                <a:gd name="T57" fmla="*/ 181 h 481"/>
                <a:gd name="T58" fmla="*/ 157 w 398"/>
                <a:gd name="T59" fmla="*/ 209 h 481"/>
                <a:gd name="T60" fmla="*/ 157 w 398"/>
                <a:gd name="T61" fmla="*/ 481 h 481"/>
                <a:gd name="T62" fmla="*/ 51 w 398"/>
                <a:gd name="T63" fmla="*/ 481 h 481"/>
                <a:gd name="T64" fmla="*/ 51 w 398"/>
                <a:gd name="T65" fmla="*/ 139 h 481"/>
                <a:gd name="T66" fmla="*/ 51 w 398"/>
                <a:gd name="T67" fmla="*/ 111 h 481"/>
                <a:gd name="T68" fmla="*/ 49 w 398"/>
                <a:gd name="T69" fmla="*/ 104 h 481"/>
                <a:gd name="T70" fmla="*/ 48 w 398"/>
                <a:gd name="T71" fmla="*/ 98 h 481"/>
                <a:gd name="T72" fmla="*/ 46 w 398"/>
                <a:gd name="T73" fmla="*/ 91 h 481"/>
                <a:gd name="T74" fmla="*/ 41 w 398"/>
                <a:gd name="T75" fmla="*/ 87 h 481"/>
                <a:gd name="T76" fmla="*/ 37 w 398"/>
                <a:gd name="T77" fmla="*/ 82 h 481"/>
                <a:gd name="T78" fmla="*/ 31 w 398"/>
                <a:gd name="T79" fmla="*/ 80 h 481"/>
                <a:gd name="T80" fmla="*/ 17 w 398"/>
                <a:gd name="T81" fmla="*/ 79 h 481"/>
                <a:gd name="T82" fmla="*/ 2 w 398"/>
                <a:gd name="T83" fmla="*/ 77 h 481"/>
                <a:gd name="T84" fmla="*/ 0 w 398"/>
                <a:gd name="T85" fmla="*/ 5 h 481"/>
                <a:gd name="T86" fmla="*/ 53 w 398"/>
                <a:gd name="T87"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8" h="481">
                  <a:moveTo>
                    <a:pt x="53" y="0"/>
                  </a:moveTo>
                  <a:lnTo>
                    <a:pt x="77" y="2"/>
                  </a:lnTo>
                  <a:lnTo>
                    <a:pt x="99" y="7"/>
                  </a:lnTo>
                  <a:lnTo>
                    <a:pt x="119" y="17"/>
                  </a:lnTo>
                  <a:lnTo>
                    <a:pt x="135" y="33"/>
                  </a:lnTo>
                  <a:lnTo>
                    <a:pt x="145" y="51"/>
                  </a:lnTo>
                  <a:lnTo>
                    <a:pt x="150" y="77"/>
                  </a:lnTo>
                  <a:lnTo>
                    <a:pt x="159" y="60"/>
                  </a:lnTo>
                  <a:lnTo>
                    <a:pt x="172" y="43"/>
                  </a:lnTo>
                  <a:lnTo>
                    <a:pt x="188" y="29"/>
                  </a:lnTo>
                  <a:lnTo>
                    <a:pt x="205" y="19"/>
                  </a:lnTo>
                  <a:lnTo>
                    <a:pt x="225" y="10"/>
                  </a:lnTo>
                  <a:lnTo>
                    <a:pt x="246" y="3"/>
                  </a:lnTo>
                  <a:lnTo>
                    <a:pt x="290" y="0"/>
                  </a:lnTo>
                  <a:lnTo>
                    <a:pt x="319" y="0"/>
                  </a:lnTo>
                  <a:lnTo>
                    <a:pt x="348" y="7"/>
                  </a:lnTo>
                  <a:lnTo>
                    <a:pt x="374" y="17"/>
                  </a:lnTo>
                  <a:lnTo>
                    <a:pt x="398" y="33"/>
                  </a:lnTo>
                  <a:lnTo>
                    <a:pt x="354" y="115"/>
                  </a:lnTo>
                  <a:lnTo>
                    <a:pt x="355" y="115"/>
                  </a:lnTo>
                  <a:lnTo>
                    <a:pt x="318" y="101"/>
                  </a:lnTo>
                  <a:lnTo>
                    <a:pt x="278" y="96"/>
                  </a:lnTo>
                  <a:lnTo>
                    <a:pt x="254" y="98"/>
                  </a:lnTo>
                  <a:lnTo>
                    <a:pt x="232" y="103"/>
                  </a:lnTo>
                  <a:lnTo>
                    <a:pt x="212" y="111"/>
                  </a:lnTo>
                  <a:lnTo>
                    <a:pt x="195" y="123"/>
                  </a:lnTo>
                  <a:lnTo>
                    <a:pt x="179" y="140"/>
                  </a:lnTo>
                  <a:lnTo>
                    <a:pt x="167" y="159"/>
                  </a:lnTo>
                  <a:lnTo>
                    <a:pt x="160" y="181"/>
                  </a:lnTo>
                  <a:lnTo>
                    <a:pt x="157" y="209"/>
                  </a:lnTo>
                  <a:lnTo>
                    <a:pt x="157" y="481"/>
                  </a:lnTo>
                  <a:lnTo>
                    <a:pt x="51" y="481"/>
                  </a:lnTo>
                  <a:lnTo>
                    <a:pt x="51" y="139"/>
                  </a:lnTo>
                  <a:lnTo>
                    <a:pt x="51" y="111"/>
                  </a:lnTo>
                  <a:lnTo>
                    <a:pt x="49" y="104"/>
                  </a:lnTo>
                  <a:lnTo>
                    <a:pt x="48" y="98"/>
                  </a:lnTo>
                  <a:lnTo>
                    <a:pt x="46" y="91"/>
                  </a:lnTo>
                  <a:lnTo>
                    <a:pt x="41" y="87"/>
                  </a:lnTo>
                  <a:lnTo>
                    <a:pt x="37" y="82"/>
                  </a:lnTo>
                  <a:lnTo>
                    <a:pt x="31" y="80"/>
                  </a:lnTo>
                  <a:lnTo>
                    <a:pt x="17" y="79"/>
                  </a:lnTo>
                  <a:lnTo>
                    <a:pt x="2" y="77"/>
                  </a:lnTo>
                  <a:lnTo>
                    <a:pt x="0" y="5"/>
                  </a:lnTo>
                  <a:lnTo>
                    <a:pt x="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1" name="Freeform 20"/>
            <p:cNvSpPr>
              <a:spLocks noEditPoints="1"/>
            </p:cNvSpPr>
            <p:nvPr userDrawn="1"/>
          </p:nvSpPr>
          <p:spPr bwMode="gray">
            <a:xfrm>
              <a:off x="885" y="2133"/>
              <a:ext cx="514" cy="490"/>
            </a:xfrm>
            <a:custGeom>
              <a:avLst/>
              <a:gdLst>
                <a:gd name="T0" fmla="*/ 229 w 514"/>
                <a:gd name="T1" fmla="*/ 87 h 490"/>
                <a:gd name="T2" fmla="*/ 174 w 514"/>
                <a:gd name="T3" fmla="*/ 111 h 490"/>
                <a:gd name="T4" fmla="*/ 135 w 514"/>
                <a:gd name="T5" fmla="*/ 154 h 490"/>
                <a:gd name="T6" fmla="*/ 111 w 514"/>
                <a:gd name="T7" fmla="*/ 216 h 490"/>
                <a:gd name="T8" fmla="*/ 111 w 514"/>
                <a:gd name="T9" fmla="*/ 293 h 490"/>
                <a:gd name="T10" fmla="*/ 140 w 514"/>
                <a:gd name="T11" fmla="*/ 356 h 490"/>
                <a:gd name="T12" fmla="*/ 179 w 514"/>
                <a:gd name="T13" fmla="*/ 385 h 490"/>
                <a:gd name="T14" fmla="*/ 237 w 514"/>
                <a:gd name="T15" fmla="*/ 395 h 490"/>
                <a:gd name="T16" fmla="*/ 288 w 514"/>
                <a:gd name="T17" fmla="*/ 383 h 490"/>
                <a:gd name="T18" fmla="*/ 328 w 514"/>
                <a:gd name="T19" fmla="*/ 353 h 490"/>
                <a:gd name="T20" fmla="*/ 355 w 514"/>
                <a:gd name="T21" fmla="*/ 286 h 490"/>
                <a:gd name="T22" fmla="*/ 360 w 514"/>
                <a:gd name="T23" fmla="*/ 104 h 490"/>
                <a:gd name="T24" fmla="*/ 309 w 514"/>
                <a:gd name="T25" fmla="*/ 89 h 490"/>
                <a:gd name="T26" fmla="*/ 261 w 514"/>
                <a:gd name="T27" fmla="*/ 84 h 490"/>
                <a:gd name="T28" fmla="*/ 319 w 514"/>
                <a:gd name="T29" fmla="*/ 2 h 490"/>
                <a:gd name="T30" fmla="*/ 416 w 514"/>
                <a:gd name="T31" fmla="*/ 24 h 490"/>
                <a:gd name="T32" fmla="*/ 463 w 514"/>
                <a:gd name="T33" fmla="*/ 342 h 490"/>
                <a:gd name="T34" fmla="*/ 464 w 514"/>
                <a:gd name="T35" fmla="*/ 380 h 490"/>
                <a:gd name="T36" fmla="*/ 469 w 514"/>
                <a:gd name="T37" fmla="*/ 394 h 490"/>
                <a:gd name="T38" fmla="*/ 478 w 514"/>
                <a:gd name="T39" fmla="*/ 402 h 490"/>
                <a:gd name="T40" fmla="*/ 497 w 514"/>
                <a:gd name="T41" fmla="*/ 407 h 490"/>
                <a:gd name="T42" fmla="*/ 514 w 514"/>
                <a:gd name="T43" fmla="*/ 483 h 490"/>
                <a:gd name="T44" fmla="*/ 440 w 514"/>
                <a:gd name="T45" fmla="*/ 484 h 490"/>
                <a:gd name="T46" fmla="*/ 403 w 514"/>
                <a:gd name="T47" fmla="*/ 464 h 490"/>
                <a:gd name="T48" fmla="*/ 382 w 514"/>
                <a:gd name="T49" fmla="*/ 430 h 490"/>
                <a:gd name="T50" fmla="*/ 377 w 514"/>
                <a:gd name="T51" fmla="*/ 387 h 490"/>
                <a:gd name="T52" fmla="*/ 340 w 514"/>
                <a:gd name="T53" fmla="*/ 443 h 490"/>
                <a:gd name="T54" fmla="*/ 280 w 514"/>
                <a:gd name="T55" fmla="*/ 478 h 490"/>
                <a:gd name="T56" fmla="*/ 215 w 514"/>
                <a:gd name="T57" fmla="*/ 490 h 490"/>
                <a:gd name="T58" fmla="*/ 148 w 514"/>
                <a:gd name="T59" fmla="*/ 483 h 490"/>
                <a:gd name="T60" fmla="*/ 95 w 514"/>
                <a:gd name="T61" fmla="*/ 459 h 490"/>
                <a:gd name="T62" fmla="*/ 53 w 514"/>
                <a:gd name="T63" fmla="*/ 421 h 490"/>
                <a:gd name="T64" fmla="*/ 13 w 514"/>
                <a:gd name="T65" fmla="*/ 346 h 490"/>
                <a:gd name="T66" fmla="*/ 0 w 514"/>
                <a:gd name="T67" fmla="*/ 253 h 490"/>
                <a:gd name="T68" fmla="*/ 10 w 514"/>
                <a:gd name="T69" fmla="*/ 180 h 490"/>
                <a:gd name="T70" fmla="*/ 37 w 514"/>
                <a:gd name="T71" fmla="*/ 116 h 490"/>
                <a:gd name="T72" fmla="*/ 78 w 514"/>
                <a:gd name="T73" fmla="*/ 67 h 490"/>
                <a:gd name="T74" fmla="*/ 131 w 514"/>
                <a:gd name="T75" fmla="*/ 29 h 490"/>
                <a:gd name="T76" fmla="*/ 196 w 514"/>
                <a:gd name="T77" fmla="*/ 5 h 490"/>
                <a:gd name="T78" fmla="*/ 270 w 514"/>
                <a:gd name="T79"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14" h="490">
                  <a:moveTo>
                    <a:pt x="261" y="84"/>
                  </a:moveTo>
                  <a:lnTo>
                    <a:pt x="229" y="87"/>
                  </a:lnTo>
                  <a:lnTo>
                    <a:pt x="199" y="96"/>
                  </a:lnTo>
                  <a:lnTo>
                    <a:pt x="174" y="111"/>
                  </a:lnTo>
                  <a:lnTo>
                    <a:pt x="152" y="130"/>
                  </a:lnTo>
                  <a:lnTo>
                    <a:pt x="135" y="154"/>
                  </a:lnTo>
                  <a:lnTo>
                    <a:pt x="119" y="183"/>
                  </a:lnTo>
                  <a:lnTo>
                    <a:pt x="111" y="216"/>
                  </a:lnTo>
                  <a:lnTo>
                    <a:pt x="107" y="253"/>
                  </a:lnTo>
                  <a:lnTo>
                    <a:pt x="111" y="293"/>
                  </a:lnTo>
                  <a:lnTo>
                    <a:pt x="121" y="327"/>
                  </a:lnTo>
                  <a:lnTo>
                    <a:pt x="140" y="356"/>
                  </a:lnTo>
                  <a:lnTo>
                    <a:pt x="157" y="373"/>
                  </a:lnTo>
                  <a:lnTo>
                    <a:pt x="179" y="385"/>
                  </a:lnTo>
                  <a:lnTo>
                    <a:pt x="206" y="392"/>
                  </a:lnTo>
                  <a:lnTo>
                    <a:pt x="237" y="395"/>
                  </a:lnTo>
                  <a:lnTo>
                    <a:pt x="264" y="392"/>
                  </a:lnTo>
                  <a:lnTo>
                    <a:pt x="288" y="383"/>
                  </a:lnTo>
                  <a:lnTo>
                    <a:pt x="311" y="371"/>
                  </a:lnTo>
                  <a:lnTo>
                    <a:pt x="328" y="353"/>
                  </a:lnTo>
                  <a:lnTo>
                    <a:pt x="345" y="322"/>
                  </a:lnTo>
                  <a:lnTo>
                    <a:pt x="355" y="286"/>
                  </a:lnTo>
                  <a:lnTo>
                    <a:pt x="360" y="243"/>
                  </a:lnTo>
                  <a:lnTo>
                    <a:pt x="360" y="104"/>
                  </a:lnTo>
                  <a:lnTo>
                    <a:pt x="334" y="96"/>
                  </a:lnTo>
                  <a:lnTo>
                    <a:pt x="309" y="89"/>
                  </a:lnTo>
                  <a:lnTo>
                    <a:pt x="285" y="86"/>
                  </a:lnTo>
                  <a:lnTo>
                    <a:pt x="261" y="84"/>
                  </a:lnTo>
                  <a:close/>
                  <a:moveTo>
                    <a:pt x="270" y="0"/>
                  </a:moveTo>
                  <a:lnTo>
                    <a:pt x="319" y="2"/>
                  </a:lnTo>
                  <a:lnTo>
                    <a:pt x="369" y="10"/>
                  </a:lnTo>
                  <a:lnTo>
                    <a:pt x="416" y="24"/>
                  </a:lnTo>
                  <a:lnTo>
                    <a:pt x="463" y="43"/>
                  </a:lnTo>
                  <a:lnTo>
                    <a:pt x="463" y="342"/>
                  </a:lnTo>
                  <a:lnTo>
                    <a:pt x="464" y="371"/>
                  </a:lnTo>
                  <a:lnTo>
                    <a:pt x="464" y="380"/>
                  </a:lnTo>
                  <a:lnTo>
                    <a:pt x="466" y="387"/>
                  </a:lnTo>
                  <a:lnTo>
                    <a:pt x="469" y="394"/>
                  </a:lnTo>
                  <a:lnTo>
                    <a:pt x="473" y="399"/>
                  </a:lnTo>
                  <a:lnTo>
                    <a:pt x="478" y="402"/>
                  </a:lnTo>
                  <a:lnTo>
                    <a:pt x="485" y="406"/>
                  </a:lnTo>
                  <a:lnTo>
                    <a:pt x="497" y="407"/>
                  </a:lnTo>
                  <a:lnTo>
                    <a:pt x="514" y="407"/>
                  </a:lnTo>
                  <a:lnTo>
                    <a:pt x="514" y="483"/>
                  </a:lnTo>
                  <a:lnTo>
                    <a:pt x="464" y="488"/>
                  </a:lnTo>
                  <a:lnTo>
                    <a:pt x="440" y="484"/>
                  </a:lnTo>
                  <a:lnTo>
                    <a:pt x="420" y="478"/>
                  </a:lnTo>
                  <a:lnTo>
                    <a:pt x="403" y="464"/>
                  </a:lnTo>
                  <a:lnTo>
                    <a:pt x="389" y="445"/>
                  </a:lnTo>
                  <a:lnTo>
                    <a:pt x="382" y="430"/>
                  </a:lnTo>
                  <a:lnTo>
                    <a:pt x="379" y="411"/>
                  </a:lnTo>
                  <a:lnTo>
                    <a:pt x="377" y="387"/>
                  </a:lnTo>
                  <a:lnTo>
                    <a:pt x="360" y="418"/>
                  </a:lnTo>
                  <a:lnTo>
                    <a:pt x="340" y="443"/>
                  </a:lnTo>
                  <a:lnTo>
                    <a:pt x="312" y="464"/>
                  </a:lnTo>
                  <a:lnTo>
                    <a:pt x="280" y="478"/>
                  </a:lnTo>
                  <a:lnTo>
                    <a:pt x="247" y="488"/>
                  </a:lnTo>
                  <a:lnTo>
                    <a:pt x="215" y="490"/>
                  </a:lnTo>
                  <a:lnTo>
                    <a:pt x="179" y="488"/>
                  </a:lnTo>
                  <a:lnTo>
                    <a:pt x="148" y="483"/>
                  </a:lnTo>
                  <a:lnTo>
                    <a:pt x="119" y="472"/>
                  </a:lnTo>
                  <a:lnTo>
                    <a:pt x="95" y="459"/>
                  </a:lnTo>
                  <a:lnTo>
                    <a:pt x="73" y="442"/>
                  </a:lnTo>
                  <a:lnTo>
                    <a:pt x="53" y="421"/>
                  </a:lnTo>
                  <a:lnTo>
                    <a:pt x="30" y="387"/>
                  </a:lnTo>
                  <a:lnTo>
                    <a:pt x="13" y="346"/>
                  </a:lnTo>
                  <a:lnTo>
                    <a:pt x="3" y="301"/>
                  </a:lnTo>
                  <a:lnTo>
                    <a:pt x="0" y="253"/>
                  </a:lnTo>
                  <a:lnTo>
                    <a:pt x="3" y="214"/>
                  </a:lnTo>
                  <a:lnTo>
                    <a:pt x="10" y="180"/>
                  </a:lnTo>
                  <a:lnTo>
                    <a:pt x="22" y="147"/>
                  </a:lnTo>
                  <a:lnTo>
                    <a:pt x="37" y="116"/>
                  </a:lnTo>
                  <a:lnTo>
                    <a:pt x="56" y="89"/>
                  </a:lnTo>
                  <a:lnTo>
                    <a:pt x="78" y="67"/>
                  </a:lnTo>
                  <a:lnTo>
                    <a:pt x="104" y="46"/>
                  </a:lnTo>
                  <a:lnTo>
                    <a:pt x="131" y="29"/>
                  </a:lnTo>
                  <a:lnTo>
                    <a:pt x="162" y="15"/>
                  </a:lnTo>
                  <a:lnTo>
                    <a:pt x="196" y="5"/>
                  </a:lnTo>
                  <a:lnTo>
                    <a:pt x="232" y="0"/>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2" name="Freeform 21"/>
            <p:cNvSpPr>
              <a:spLocks/>
            </p:cNvSpPr>
            <p:nvPr userDrawn="1"/>
          </p:nvSpPr>
          <p:spPr bwMode="gray">
            <a:xfrm>
              <a:off x="1428" y="2133"/>
              <a:ext cx="497" cy="481"/>
            </a:xfrm>
            <a:custGeom>
              <a:avLst/>
              <a:gdLst>
                <a:gd name="T0" fmla="*/ 309 w 497"/>
                <a:gd name="T1" fmla="*/ 0 h 481"/>
                <a:gd name="T2" fmla="*/ 340 w 497"/>
                <a:gd name="T3" fmla="*/ 2 h 481"/>
                <a:gd name="T4" fmla="*/ 367 w 497"/>
                <a:gd name="T5" fmla="*/ 7 h 481"/>
                <a:gd name="T6" fmla="*/ 393 w 497"/>
                <a:gd name="T7" fmla="*/ 15 h 481"/>
                <a:gd name="T8" fmla="*/ 425 w 497"/>
                <a:gd name="T9" fmla="*/ 34 h 481"/>
                <a:gd name="T10" fmla="*/ 451 w 497"/>
                <a:gd name="T11" fmla="*/ 58 h 481"/>
                <a:gd name="T12" fmla="*/ 471 w 497"/>
                <a:gd name="T13" fmla="*/ 87 h 481"/>
                <a:gd name="T14" fmla="*/ 485 w 497"/>
                <a:gd name="T15" fmla="*/ 122 h 481"/>
                <a:gd name="T16" fmla="*/ 494 w 497"/>
                <a:gd name="T17" fmla="*/ 161 h 481"/>
                <a:gd name="T18" fmla="*/ 497 w 497"/>
                <a:gd name="T19" fmla="*/ 204 h 481"/>
                <a:gd name="T20" fmla="*/ 497 w 497"/>
                <a:gd name="T21" fmla="*/ 481 h 481"/>
                <a:gd name="T22" fmla="*/ 389 w 497"/>
                <a:gd name="T23" fmla="*/ 481 h 481"/>
                <a:gd name="T24" fmla="*/ 389 w 497"/>
                <a:gd name="T25" fmla="*/ 204 h 481"/>
                <a:gd name="T26" fmla="*/ 386 w 497"/>
                <a:gd name="T27" fmla="*/ 170 h 481"/>
                <a:gd name="T28" fmla="*/ 376 w 497"/>
                <a:gd name="T29" fmla="*/ 140 h 481"/>
                <a:gd name="T30" fmla="*/ 359 w 497"/>
                <a:gd name="T31" fmla="*/ 116 h 481"/>
                <a:gd name="T32" fmla="*/ 335 w 497"/>
                <a:gd name="T33" fmla="*/ 99 h 481"/>
                <a:gd name="T34" fmla="*/ 309 w 497"/>
                <a:gd name="T35" fmla="*/ 89 h 481"/>
                <a:gd name="T36" fmla="*/ 278 w 497"/>
                <a:gd name="T37" fmla="*/ 84 h 481"/>
                <a:gd name="T38" fmla="*/ 254 w 497"/>
                <a:gd name="T39" fmla="*/ 87 h 481"/>
                <a:gd name="T40" fmla="*/ 231 w 497"/>
                <a:gd name="T41" fmla="*/ 94 h 481"/>
                <a:gd name="T42" fmla="*/ 210 w 497"/>
                <a:gd name="T43" fmla="*/ 104 h 481"/>
                <a:gd name="T44" fmla="*/ 193 w 497"/>
                <a:gd name="T45" fmla="*/ 120 h 481"/>
                <a:gd name="T46" fmla="*/ 179 w 497"/>
                <a:gd name="T47" fmla="*/ 139 h 481"/>
                <a:gd name="T48" fmla="*/ 167 w 497"/>
                <a:gd name="T49" fmla="*/ 161 h 481"/>
                <a:gd name="T50" fmla="*/ 160 w 497"/>
                <a:gd name="T51" fmla="*/ 185 h 481"/>
                <a:gd name="T52" fmla="*/ 159 w 497"/>
                <a:gd name="T53" fmla="*/ 212 h 481"/>
                <a:gd name="T54" fmla="*/ 159 w 497"/>
                <a:gd name="T55" fmla="*/ 481 h 481"/>
                <a:gd name="T56" fmla="*/ 51 w 497"/>
                <a:gd name="T57" fmla="*/ 481 h 481"/>
                <a:gd name="T58" fmla="*/ 51 w 497"/>
                <a:gd name="T59" fmla="*/ 146 h 481"/>
                <a:gd name="T60" fmla="*/ 51 w 497"/>
                <a:gd name="T61" fmla="*/ 127 h 481"/>
                <a:gd name="T62" fmla="*/ 49 w 497"/>
                <a:gd name="T63" fmla="*/ 111 h 481"/>
                <a:gd name="T64" fmla="*/ 49 w 497"/>
                <a:gd name="T65" fmla="*/ 103 h 481"/>
                <a:gd name="T66" fmla="*/ 46 w 497"/>
                <a:gd name="T67" fmla="*/ 96 h 481"/>
                <a:gd name="T68" fmla="*/ 44 w 497"/>
                <a:gd name="T69" fmla="*/ 91 h 481"/>
                <a:gd name="T70" fmla="*/ 39 w 497"/>
                <a:gd name="T71" fmla="*/ 87 h 481"/>
                <a:gd name="T72" fmla="*/ 36 w 497"/>
                <a:gd name="T73" fmla="*/ 84 h 481"/>
                <a:gd name="T74" fmla="*/ 29 w 497"/>
                <a:gd name="T75" fmla="*/ 80 h 481"/>
                <a:gd name="T76" fmla="*/ 17 w 497"/>
                <a:gd name="T77" fmla="*/ 80 h 481"/>
                <a:gd name="T78" fmla="*/ 0 w 497"/>
                <a:gd name="T79" fmla="*/ 80 h 481"/>
                <a:gd name="T80" fmla="*/ 0 w 497"/>
                <a:gd name="T81" fmla="*/ 7 h 481"/>
                <a:gd name="T82" fmla="*/ 53 w 497"/>
                <a:gd name="T83" fmla="*/ 0 h 481"/>
                <a:gd name="T84" fmla="*/ 78 w 497"/>
                <a:gd name="T85" fmla="*/ 0 h 481"/>
                <a:gd name="T86" fmla="*/ 101 w 497"/>
                <a:gd name="T87" fmla="*/ 5 h 481"/>
                <a:gd name="T88" fmla="*/ 119 w 497"/>
                <a:gd name="T89" fmla="*/ 14 h 481"/>
                <a:gd name="T90" fmla="*/ 135 w 497"/>
                <a:gd name="T91" fmla="*/ 29 h 481"/>
                <a:gd name="T92" fmla="*/ 143 w 497"/>
                <a:gd name="T93" fmla="*/ 43 h 481"/>
                <a:gd name="T94" fmla="*/ 147 w 497"/>
                <a:gd name="T95" fmla="*/ 60 h 481"/>
                <a:gd name="T96" fmla="*/ 149 w 497"/>
                <a:gd name="T97" fmla="*/ 80 h 481"/>
                <a:gd name="T98" fmla="*/ 160 w 497"/>
                <a:gd name="T99" fmla="*/ 60 h 481"/>
                <a:gd name="T100" fmla="*/ 176 w 497"/>
                <a:gd name="T101" fmla="*/ 43 h 481"/>
                <a:gd name="T102" fmla="*/ 195 w 497"/>
                <a:gd name="T103" fmla="*/ 29 h 481"/>
                <a:gd name="T104" fmla="*/ 215 w 497"/>
                <a:gd name="T105" fmla="*/ 17 h 481"/>
                <a:gd name="T106" fmla="*/ 239 w 497"/>
                <a:gd name="T107" fmla="*/ 9 h 481"/>
                <a:gd name="T108" fmla="*/ 261 w 497"/>
                <a:gd name="T109" fmla="*/ 3 h 481"/>
                <a:gd name="T110" fmla="*/ 309 w 497"/>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7" h="481">
                  <a:moveTo>
                    <a:pt x="309" y="0"/>
                  </a:moveTo>
                  <a:lnTo>
                    <a:pt x="340" y="2"/>
                  </a:lnTo>
                  <a:lnTo>
                    <a:pt x="367" y="7"/>
                  </a:lnTo>
                  <a:lnTo>
                    <a:pt x="393" y="15"/>
                  </a:lnTo>
                  <a:lnTo>
                    <a:pt x="425" y="34"/>
                  </a:lnTo>
                  <a:lnTo>
                    <a:pt x="451" y="58"/>
                  </a:lnTo>
                  <a:lnTo>
                    <a:pt x="471" y="87"/>
                  </a:lnTo>
                  <a:lnTo>
                    <a:pt x="485" y="122"/>
                  </a:lnTo>
                  <a:lnTo>
                    <a:pt x="494" y="161"/>
                  </a:lnTo>
                  <a:lnTo>
                    <a:pt x="497" y="204"/>
                  </a:lnTo>
                  <a:lnTo>
                    <a:pt x="497" y="481"/>
                  </a:lnTo>
                  <a:lnTo>
                    <a:pt x="389" y="481"/>
                  </a:lnTo>
                  <a:lnTo>
                    <a:pt x="389" y="204"/>
                  </a:lnTo>
                  <a:lnTo>
                    <a:pt x="386" y="170"/>
                  </a:lnTo>
                  <a:lnTo>
                    <a:pt x="376" y="140"/>
                  </a:lnTo>
                  <a:lnTo>
                    <a:pt x="359" y="116"/>
                  </a:lnTo>
                  <a:lnTo>
                    <a:pt x="335" y="99"/>
                  </a:lnTo>
                  <a:lnTo>
                    <a:pt x="309" y="89"/>
                  </a:lnTo>
                  <a:lnTo>
                    <a:pt x="278" y="84"/>
                  </a:lnTo>
                  <a:lnTo>
                    <a:pt x="254" y="87"/>
                  </a:lnTo>
                  <a:lnTo>
                    <a:pt x="231" y="94"/>
                  </a:lnTo>
                  <a:lnTo>
                    <a:pt x="210" y="104"/>
                  </a:lnTo>
                  <a:lnTo>
                    <a:pt x="193" y="120"/>
                  </a:lnTo>
                  <a:lnTo>
                    <a:pt x="179" y="139"/>
                  </a:lnTo>
                  <a:lnTo>
                    <a:pt x="167" y="161"/>
                  </a:lnTo>
                  <a:lnTo>
                    <a:pt x="160" y="185"/>
                  </a:lnTo>
                  <a:lnTo>
                    <a:pt x="159" y="212"/>
                  </a:lnTo>
                  <a:lnTo>
                    <a:pt x="159" y="481"/>
                  </a:lnTo>
                  <a:lnTo>
                    <a:pt x="51" y="481"/>
                  </a:lnTo>
                  <a:lnTo>
                    <a:pt x="51" y="146"/>
                  </a:lnTo>
                  <a:lnTo>
                    <a:pt x="51" y="127"/>
                  </a:lnTo>
                  <a:lnTo>
                    <a:pt x="49" y="111"/>
                  </a:lnTo>
                  <a:lnTo>
                    <a:pt x="49" y="103"/>
                  </a:lnTo>
                  <a:lnTo>
                    <a:pt x="46" y="96"/>
                  </a:lnTo>
                  <a:lnTo>
                    <a:pt x="44" y="91"/>
                  </a:lnTo>
                  <a:lnTo>
                    <a:pt x="39" y="87"/>
                  </a:lnTo>
                  <a:lnTo>
                    <a:pt x="36" y="84"/>
                  </a:lnTo>
                  <a:lnTo>
                    <a:pt x="29" y="80"/>
                  </a:lnTo>
                  <a:lnTo>
                    <a:pt x="17" y="80"/>
                  </a:lnTo>
                  <a:lnTo>
                    <a:pt x="0" y="80"/>
                  </a:lnTo>
                  <a:lnTo>
                    <a:pt x="0" y="7"/>
                  </a:lnTo>
                  <a:lnTo>
                    <a:pt x="53" y="0"/>
                  </a:lnTo>
                  <a:lnTo>
                    <a:pt x="78" y="0"/>
                  </a:lnTo>
                  <a:lnTo>
                    <a:pt x="101" y="5"/>
                  </a:lnTo>
                  <a:lnTo>
                    <a:pt x="119" y="14"/>
                  </a:lnTo>
                  <a:lnTo>
                    <a:pt x="135" y="29"/>
                  </a:lnTo>
                  <a:lnTo>
                    <a:pt x="143" y="43"/>
                  </a:lnTo>
                  <a:lnTo>
                    <a:pt x="147" y="60"/>
                  </a:lnTo>
                  <a:lnTo>
                    <a:pt x="149" y="80"/>
                  </a:lnTo>
                  <a:lnTo>
                    <a:pt x="160" y="60"/>
                  </a:lnTo>
                  <a:lnTo>
                    <a:pt x="176" y="43"/>
                  </a:lnTo>
                  <a:lnTo>
                    <a:pt x="195" y="29"/>
                  </a:lnTo>
                  <a:lnTo>
                    <a:pt x="215" y="17"/>
                  </a:lnTo>
                  <a:lnTo>
                    <a:pt x="239" y="9"/>
                  </a:lnTo>
                  <a:lnTo>
                    <a:pt x="261"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 name="Freeform 22"/>
            <p:cNvSpPr>
              <a:spLocks/>
            </p:cNvSpPr>
            <p:nvPr userDrawn="1"/>
          </p:nvSpPr>
          <p:spPr bwMode="gray">
            <a:xfrm>
              <a:off x="1993" y="2131"/>
              <a:ext cx="424" cy="495"/>
            </a:xfrm>
            <a:custGeom>
              <a:avLst/>
              <a:gdLst>
                <a:gd name="T0" fmla="*/ 253 w 424"/>
                <a:gd name="T1" fmla="*/ 2 h 495"/>
                <a:gd name="T2" fmla="*/ 325 w 424"/>
                <a:gd name="T3" fmla="*/ 21 h 495"/>
                <a:gd name="T4" fmla="*/ 380 w 424"/>
                <a:gd name="T5" fmla="*/ 57 h 495"/>
                <a:gd name="T6" fmla="*/ 410 w 424"/>
                <a:gd name="T7" fmla="*/ 110 h 495"/>
                <a:gd name="T8" fmla="*/ 320 w 424"/>
                <a:gd name="T9" fmla="*/ 142 h 495"/>
                <a:gd name="T10" fmla="*/ 310 w 424"/>
                <a:gd name="T11" fmla="*/ 113 h 495"/>
                <a:gd name="T12" fmla="*/ 294 w 424"/>
                <a:gd name="T13" fmla="*/ 100 h 495"/>
                <a:gd name="T14" fmla="*/ 269 w 424"/>
                <a:gd name="T15" fmla="*/ 88 h 495"/>
                <a:gd name="T16" fmla="*/ 212 w 424"/>
                <a:gd name="T17" fmla="*/ 81 h 495"/>
                <a:gd name="T18" fmla="*/ 159 w 424"/>
                <a:gd name="T19" fmla="*/ 91 h 495"/>
                <a:gd name="T20" fmla="*/ 135 w 424"/>
                <a:gd name="T21" fmla="*/ 105 h 495"/>
                <a:gd name="T22" fmla="*/ 123 w 424"/>
                <a:gd name="T23" fmla="*/ 118 h 495"/>
                <a:gd name="T24" fmla="*/ 115 w 424"/>
                <a:gd name="T25" fmla="*/ 146 h 495"/>
                <a:gd name="T26" fmla="*/ 129 w 424"/>
                <a:gd name="T27" fmla="*/ 177 h 495"/>
                <a:gd name="T28" fmla="*/ 166 w 424"/>
                <a:gd name="T29" fmla="*/ 192 h 495"/>
                <a:gd name="T30" fmla="*/ 228 w 424"/>
                <a:gd name="T31" fmla="*/ 204 h 495"/>
                <a:gd name="T32" fmla="*/ 334 w 424"/>
                <a:gd name="T33" fmla="*/ 225 h 495"/>
                <a:gd name="T34" fmla="*/ 388 w 424"/>
                <a:gd name="T35" fmla="*/ 254 h 495"/>
                <a:gd name="T36" fmla="*/ 416 w 424"/>
                <a:gd name="T37" fmla="*/ 296 h 495"/>
                <a:gd name="T38" fmla="*/ 424 w 424"/>
                <a:gd name="T39" fmla="*/ 344 h 495"/>
                <a:gd name="T40" fmla="*/ 416 w 424"/>
                <a:gd name="T41" fmla="*/ 392 h 495"/>
                <a:gd name="T42" fmla="*/ 385 w 424"/>
                <a:gd name="T43" fmla="*/ 439 h 495"/>
                <a:gd name="T44" fmla="*/ 328 w 424"/>
                <a:gd name="T45" fmla="*/ 474 h 495"/>
                <a:gd name="T46" fmla="*/ 257 w 424"/>
                <a:gd name="T47" fmla="*/ 493 h 495"/>
                <a:gd name="T48" fmla="*/ 178 w 424"/>
                <a:gd name="T49" fmla="*/ 493 h 495"/>
                <a:gd name="T50" fmla="*/ 105 w 424"/>
                <a:gd name="T51" fmla="*/ 480 h 495"/>
                <a:gd name="T52" fmla="*/ 47 w 424"/>
                <a:gd name="T53" fmla="*/ 444 h 495"/>
                <a:gd name="T54" fmla="*/ 12 w 424"/>
                <a:gd name="T55" fmla="*/ 396 h 495"/>
                <a:gd name="T56" fmla="*/ 0 w 424"/>
                <a:gd name="T57" fmla="*/ 344 h 495"/>
                <a:gd name="T58" fmla="*/ 110 w 424"/>
                <a:gd name="T59" fmla="*/ 361 h 495"/>
                <a:gd name="T60" fmla="*/ 123 w 424"/>
                <a:gd name="T61" fmla="*/ 384 h 495"/>
                <a:gd name="T62" fmla="*/ 142 w 424"/>
                <a:gd name="T63" fmla="*/ 397 h 495"/>
                <a:gd name="T64" fmla="*/ 175 w 424"/>
                <a:gd name="T65" fmla="*/ 411 h 495"/>
                <a:gd name="T66" fmla="*/ 253 w 424"/>
                <a:gd name="T67" fmla="*/ 413 h 495"/>
                <a:gd name="T68" fmla="*/ 289 w 424"/>
                <a:gd name="T69" fmla="*/ 401 h 495"/>
                <a:gd name="T70" fmla="*/ 308 w 424"/>
                <a:gd name="T71" fmla="*/ 387 h 495"/>
                <a:gd name="T72" fmla="*/ 323 w 424"/>
                <a:gd name="T73" fmla="*/ 363 h 495"/>
                <a:gd name="T74" fmla="*/ 323 w 424"/>
                <a:gd name="T75" fmla="*/ 324 h 495"/>
                <a:gd name="T76" fmla="*/ 298 w 424"/>
                <a:gd name="T77" fmla="*/ 298 h 495"/>
                <a:gd name="T78" fmla="*/ 221 w 424"/>
                <a:gd name="T79" fmla="*/ 279 h 495"/>
                <a:gd name="T80" fmla="*/ 113 w 424"/>
                <a:gd name="T81" fmla="*/ 261 h 495"/>
                <a:gd name="T82" fmla="*/ 53 w 424"/>
                <a:gd name="T83" fmla="*/ 233 h 495"/>
                <a:gd name="T84" fmla="*/ 21 w 424"/>
                <a:gd name="T85" fmla="*/ 195 h 495"/>
                <a:gd name="T86" fmla="*/ 12 w 424"/>
                <a:gd name="T87" fmla="*/ 149 h 495"/>
                <a:gd name="T88" fmla="*/ 19 w 424"/>
                <a:gd name="T89" fmla="*/ 103 h 495"/>
                <a:gd name="T90" fmla="*/ 48 w 424"/>
                <a:gd name="T91" fmla="*/ 57 h 495"/>
                <a:gd name="T92" fmla="*/ 105 w 424"/>
                <a:gd name="T93" fmla="*/ 21 h 495"/>
                <a:gd name="T94" fmla="*/ 175 w 424"/>
                <a:gd name="T95" fmla="*/ 2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24" h="495">
                  <a:moveTo>
                    <a:pt x="212" y="0"/>
                  </a:moveTo>
                  <a:lnTo>
                    <a:pt x="253" y="2"/>
                  </a:lnTo>
                  <a:lnTo>
                    <a:pt x="291" y="9"/>
                  </a:lnTo>
                  <a:lnTo>
                    <a:pt x="325" y="21"/>
                  </a:lnTo>
                  <a:lnTo>
                    <a:pt x="356" y="36"/>
                  </a:lnTo>
                  <a:lnTo>
                    <a:pt x="380" y="57"/>
                  </a:lnTo>
                  <a:lnTo>
                    <a:pt x="398" y="81"/>
                  </a:lnTo>
                  <a:lnTo>
                    <a:pt x="410" y="110"/>
                  </a:lnTo>
                  <a:lnTo>
                    <a:pt x="414" y="142"/>
                  </a:lnTo>
                  <a:lnTo>
                    <a:pt x="320" y="142"/>
                  </a:lnTo>
                  <a:lnTo>
                    <a:pt x="316" y="127"/>
                  </a:lnTo>
                  <a:lnTo>
                    <a:pt x="310" y="113"/>
                  </a:lnTo>
                  <a:lnTo>
                    <a:pt x="303" y="106"/>
                  </a:lnTo>
                  <a:lnTo>
                    <a:pt x="294" y="100"/>
                  </a:lnTo>
                  <a:lnTo>
                    <a:pt x="284" y="94"/>
                  </a:lnTo>
                  <a:lnTo>
                    <a:pt x="269" y="88"/>
                  </a:lnTo>
                  <a:lnTo>
                    <a:pt x="250" y="84"/>
                  </a:lnTo>
                  <a:lnTo>
                    <a:pt x="212" y="81"/>
                  </a:lnTo>
                  <a:lnTo>
                    <a:pt x="176" y="86"/>
                  </a:lnTo>
                  <a:lnTo>
                    <a:pt x="159" y="91"/>
                  </a:lnTo>
                  <a:lnTo>
                    <a:pt x="144" y="98"/>
                  </a:lnTo>
                  <a:lnTo>
                    <a:pt x="135" y="105"/>
                  </a:lnTo>
                  <a:lnTo>
                    <a:pt x="129" y="112"/>
                  </a:lnTo>
                  <a:lnTo>
                    <a:pt x="123" y="118"/>
                  </a:lnTo>
                  <a:lnTo>
                    <a:pt x="117" y="132"/>
                  </a:lnTo>
                  <a:lnTo>
                    <a:pt x="115" y="146"/>
                  </a:lnTo>
                  <a:lnTo>
                    <a:pt x="120" y="165"/>
                  </a:lnTo>
                  <a:lnTo>
                    <a:pt x="129" y="177"/>
                  </a:lnTo>
                  <a:lnTo>
                    <a:pt x="144" y="187"/>
                  </a:lnTo>
                  <a:lnTo>
                    <a:pt x="166" y="192"/>
                  </a:lnTo>
                  <a:lnTo>
                    <a:pt x="193" y="199"/>
                  </a:lnTo>
                  <a:lnTo>
                    <a:pt x="228" y="204"/>
                  </a:lnTo>
                  <a:lnTo>
                    <a:pt x="301" y="216"/>
                  </a:lnTo>
                  <a:lnTo>
                    <a:pt x="334" y="225"/>
                  </a:lnTo>
                  <a:lnTo>
                    <a:pt x="363" y="237"/>
                  </a:lnTo>
                  <a:lnTo>
                    <a:pt x="388" y="254"/>
                  </a:lnTo>
                  <a:lnTo>
                    <a:pt x="407" y="278"/>
                  </a:lnTo>
                  <a:lnTo>
                    <a:pt x="416" y="296"/>
                  </a:lnTo>
                  <a:lnTo>
                    <a:pt x="422" y="319"/>
                  </a:lnTo>
                  <a:lnTo>
                    <a:pt x="424" y="344"/>
                  </a:lnTo>
                  <a:lnTo>
                    <a:pt x="421" y="370"/>
                  </a:lnTo>
                  <a:lnTo>
                    <a:pt x="416" y="392"/>
                  </a:lnTo>
                  <a:lnTo>
                    <a:pt x="405" y="413"/>
                  </a:lnTo>
                  <a:lnTo>
                    <a:pt x="385" y="439"/>
                  </a:lnTo>
                  <a:lnTo>
                    <a:pt x="359" y="459"/>
                  </a:lnTo>
                  <a:lnTo>
                    <a:pt x="328" y="474"/>
                  </a:lnTo>
                  <a:lnTo>
                    <a:pt x="294" y="486"/>
                  </a:lnTo>
                  <a:lnTo>
                    <a:pt x="257" y="493"/>
                  </a:lnTo>
                  <a:lnTo>
                    <a:pt x="217" y="495"/>
                  </a:lnTo>
                  <a:lnTo>
                    <a:pt x="178" y="493"/>
                  </a:lnTo>
                  <a:lnTo>
                    <a:pt x="140" y="488"/>
                  </a:lnTo>
                  <a:lnTo>
                    <a:pt x="105" y="480"/>
                  </a:lnTo>
                  <a:lnTo>
                    <a:pt x="74" y="464"/>
                  </a:lnTo>
                  <a:lnTo>
                    <a:pt x="47" y="444"/>
                  </a:lnTo>
                  <a:lnTo>
                    <a:pt x="24" y="416"/>
                  </a:lnTo>
                  <a:lnTo>
                    <a:pt x="12" y="396"/>
                  </a:lnTo>
                  <a:lnTo>
                    <a:pt x="6" y="372"/>
                  </a:lnTo>
                  <a:lnTo>
                    <a:pt x="0" y="344"/>
                  </a:lnTo>
                  <a:lnTo>
                    <a:pt x="106" y="344"/>
                  </a:lnTo>
                  <a:lnTo>
                    <a:pt x="110" y="361"/>
                  </a:lnTo>
                  <a:lnTo>
                    <a:pt x="117" y="375"/>
                  </a:lnTo>
                  <a:lnTo>
                    <a:pt x="123" y="384"/>
                  </a:lnTo>
                  <a:lnTo>
                    <a:pt x="132" y="392"/>
                  </a:lnTo>
                  <a:lnTo>
                    <a:pt x="142" y="397"/>
                  </a:lnTo>
                  <a:lnTo>
                    <a:pt x="158" y="406"/>
                  </a:lnTo>
                  <a:lnTo>
                    <a:pt x="175" y="411"/>
                  </a:lnTo>
                  <a:lnTo>
                    <a:pt x="214" y="416"/>
                  </a:lnTo>
                  <a:lnTo>
                    <a:pt x="253" y="413"/>
                  </a:lnTo>
                  <a:lnTo>
                    <a:pt x="272" y="408"/>
                  </a:lnTo>
                  <a:lnTo>
                    <a:pt x="289" y="401"/>
                  </a:lnTo>
                  <a:lnTo>
                    <a:pt x="299" y="396"/>
                  </a:lnTo>
                  <a:lnTo>
                    <a:pt x="308" y="387"/>
                  </a:lnTo>
                  <a:lnTo>
                    <a:pt x="315" y="379"/>
                  </a:lnTo>
                  <a:lnTo>
                    <a:pt x="323" y="363"/>
                  </a:lnTo>
                  <a:lnTo>
                    <a:pt x="327" y="343"/>
                  </a:lnTo>
                  <a:lnTo>
                    <a:pt x="323" y="324"/>
                  </a:lnTo>
                  <a:lnTo>
                    <a:pt x="313" y="308"/>
                  </a:lnTo>
                  <a:lnTo>
                    <a:pt x="298" y="298"/>
                  </a:lnTo>
                  <a:lnTo>
                    <a:pt x="263" y="286"/>
                  </a:lnTo>
                  <a:lnTo>
                    <a:pt x="221" y="279"/>
                  </a:lnTo>
                  <a:lnTo>
                    <a:pt x="147" y="269"/>
                  </a:lnTo>
                  <a:lnTo>
                    <a:pt x="113" y="261"/>
                  </a:lnTo>
                  <a:lnTo>
                    <a:pt x="81" y="249"/>
                  </a:lnTo>
                  <a:lnTo>
                    <a:pt x="53" y="233"/>
                  </a:lnTo>
                  <a:lnTo>
                    <a:pt x="31" y="213"/>
                  </a:lnTo>
                  <a:lnTo>
                    <a:pt x="21" y="195"/>
                  </a:lnTo>
                  <a:lnTo>
                    <a:pt x="14" y="173"/>
                  </a:lnTo>
                  <a:lnTo>
                    <a:pt x="12" y="149"/>
                  </a:lnTo>
                  <a:lnTo>
                    <a:pt x="14" y="124"/>
                  </a:lnTo>
                  <a:lnTo>
                    <a:pt x="19" y="103"/>
                  </a:lnTo>
                  <a:lnTo>
                    <a:pt x="29" y="82"/>
                  </a:lnTo>
                  <a:lnTo>
                    <a:pt x="48" y="57"/>
                  </a:lnTo>
                  <a:lnTo>
                    <a:pt x="74" y="36"/>
                  </a:lnTo>
                  <a:lnTo>
                    <a:pt x="105" y="21"/>
                  </a:lnTo>
                  <a:lnTo>
                    <a:pt x="139" y="9"/>
                  </a:lnTo>
                  <a:lnTo>
                    <a:pt x="175" y="2"/>
                  </a:lnTo>
                  <a:lnTo>
                    <a:pt x="2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 name="Freeform 23"/>
            <p:cNvSpPr>
              <a:spLocks/>
            </p:cNvSpPr>
            <p:nvPr userDrawn="1"/>
          </p:nvSpPr>
          <p:spPr bwMode="gray">
            <a:xfrm>
              <a:off x="3102" y="2133"/>
              <a:ext cx="496" cy="481"/>
            </a:xfrm>
            <a:custGeom>
              <a:avLst/>
              <a:gdLst>
                <a:gd name="T0" fmla="*/ 308 w 496"/>
                <a:gd name="T1" fmla="*/ 0 h 481"/>
                <a:gd name="T2" fmla="*/ 338 w 496"/>
                <a:gd name="T3" fmla="*/ 2 h 481"/>
                <a:gd name="T4" fmla="*/ 366 w 496"/>
                <a:gd name="T5" fmla="*/ 7 h 481"/>
                <a:gd name="T6" fmla="*/ 391 w 496"/>
                <a:gd name="T7" fmla="*/ 15 h 481"/>
                <a:gd name="T8" fmla="*/ 424 w 496"/>
                <a:gd name="T9" fmla="*/ 34 h 481"/>
                <a:gd name="T10" fmla="*/ 450 w 496"/>
                <a:gd name="T11" fmla="*/ 58 h 481"/>
                <a:gd name="T12" fmla="*/ 470 w 496"/>
                <a:gd name="T13" fmla="*/ 87 h 481"/>
                <a:gd name="T14" fmla="*/ 484 w 496"/>
                <a:gd name="T15" fmla="*/ 122 h 481"/>
                <a:gd name="T16" fmla="*/ 492 w 496"/>
                <a:gd name="T17" fmla="*/ 161 h 481"/>
                <a:gd name="T18" fmla="*/ 496 w 496"/>
                <a:gd name="T19" fmla="*/ 204 h 481"/>
                <a:gd name="T20" fmla="*/ 496 w 496"/>
                <a:gd name="T21" fmla="*/ 481 h 481"/>
                <a:gd name="T22" fmla="*/ 388 w 496"/>
                <a:gd name="T23" fmla="*/ 481 h 481"/>
                <a:gd name="T24" fmla="*/ 388 w 496"/>
                <a:gd name="T25" fmla="*/ 204 h 481"/>
                <a:gd name="T26" fmla="*/ 385 w 496"/>
                <a:gd name="T27" fmla="*/ 170 h 481"/>
                <a:gd name="T28" fmla="*/ 374 w 496"/>
                <a:gd name="T29" fmla="*/ 140 h 481"/>
                <a:gd name="T30" fmla="*/ 357 w 496"/>
                <a:gd name="T31" fmla="*/ 116 h 481"/>
                <a:gd name="T32" fmla="*/ 333 w 496"/>
                <a:gd name="T33" fmla="*/ 99 h 481"/>
                <a:gd name="T34" fmla="*/ 308 w 496"/>
                <a:gd name="T35" fmla="*/ 89 h 481"/>
                <a:gd name="T36" fmla="*/ 277 w 496"/>
                <a:gd name="T37" fmla="*/ 84 h 481"/>
                <a:gd name="T38" fmla="*/ 253 w 496"/>
                <a:gd name="T39" fmla="*/ 87 h 481"/>
                <a:gd name="T40" fmla="*/ 229 w 496"/>
                <a:gd name="T41" fmla="*/ 94 h 481"/>
                <a:gd name="T42" fmla="*/ 210 w 496"/>
                <a:gd name="T43" fmla="*/ 104 h 481"/>
                <a:gd name="T44" fmla="*/ 192 w 496"/>
                <a:gd name="T45" fmla="*/ 120 h 481"/>
                <a:gd name="T46" fmla="*/ 178 w 496"/>
                <a:gd name="T47" fmla="*/ 139 h 481"/>
                <a:gd name="T48" fmla="*/ 166 w 496"/>
                <a:gd name="T49" fmla="*/ 161 h 481"/>
                <a:gd name="T50" fmla="*/ 159 w 496"/>
                <a:gd name="T51" fmla="*/ 185 h 481"/>
                <a:gd name="T52" fmla="*/ 157 w 496"/>
                <a:gd name="T53" fmla="*/ 212 h 481"/>
                <a:gd name="T54" fmla="*/ 157 w 496"/>
                <a:gd name="T55" fmla="*/ 481 h 481"/>
                <a:gd name="T56" fmla="*/ 50 w 496"/>
                <a:gd name="T57" fmla="*/ 481 h 481"/>
                <a:gd name="T58" fmla="*/ 50 w 496"/>
                <a:gd name="T59" fmla="*/ 146 h 481"/>
                <a:gd name="T60" fmla="*/ 50 w 496"/>
                <a:gd name="T61" fmla="*/ 127 h 481"/>
                <a:gd name="T62" fmla="*/ 48 w 496"/>
                <a:gd name="T63" fmla="*/ 111 h 481"/>
                <a:gd name="T64" fmla="*/ 48 w 496"/>
                <a:gd name="T65" fmla="*/ 103 h 481"/>
                <a:gd name="T66" fmla="*/ 45 w 496"/>
                <a:gd name="T67" fmla="*/ 96 h 481"/>
                <a:gd name="T68" fmla="*/ 43 w 496"/>
                <a:gd name="T69" fmla="*/ 91 h 481"/>
                <a:gd name="T70" fmla="*/ 39 w 496"/>
                <a:gd name="T71" fmla="*/ 87 h 481"/>
                <a:gd name="T72" fmla="*/ 34 w 496"/>
                <a:gd name="T73" fmla="*/ 84 h 481"/>
                <a:gd name="T74" fmla="*/ 28 w 496"/>
                <a:gd name="T75" fmla="*/ 80 h 481"/>
                <a:gd name="T76" fmla="*/ 16 w 496"/>
                <a:gd name="T77" fmla="*/ 80 h 481"/>
                <a:gd name="T78" fmla="*/ 0 w 496"/>
                <a:gd name="T79" fmla="*/ 80 h 481"/>
                <a:gd name="T80" fmla="*/ 0 w 496"/>
                <a:gd name="T81" fmla="*/ 7 h 481"/>
                <a:gd name="T82" fmla="*/ 51 w 496"/>
                <a:gd name="T83" fmla="*/ 0 h 481"/>
                <a:gd name="T84" fmla="*/ 77 w 496"/>
                <a:gd name="T85" fmla="*/ 0 h 481"/>
                <a:gd name="T86" fmla="*/ 99 w 496"/>
                <a:gd name="T87" fmla="*/ 5 h 481"/>
                <a:gd name="T88" fmla="*/ 118 w 496"/>
                <a:gd name="T89" fmla="*/ 14 h 481"/>
                <a:gd name="T90" fmla="*/ 133 w 496"/>
                <a:gd name="T91" fmla="*/ 29 h 481"/>
                <a:gd name="T92" fmla="*/ 142 w 496"/>
                <a:gd name="T93" fmla="*/ 43 h 481"/>
                <a:gd name="T94" fmla="*/ 145 w 496"/>
                <a:gd name="T95" fmla="*/ 60 h 481"/>
                <a:gd name="T96" fmla="*/ 147 w 496"/>
                <a:gd name="T97" fmla="*/ 80 h 481"/>
                <a:gd name="T98" fmla="*/ 159 w 496"/>
                <a:gd name="T99" fmla="*/ 60 h 481"/>
                <a:gd name="T100" fmla="*/ 174 w 496"/>
                <a:gd name="T101" fmla="*/ 43 h 481"/>
                <a:gd name="T102" fmla="*/ 193 w 496"/>
                <a:gd name="T103" fmla="*/ 29 h 481"/>
                <a:gd name="T104" fmla="*/ 214 w 496"/>
                <a:gd name="T105" fmla="*/ 17 h 481"/>
                <a:gd name="T106" fmla="*/ 238 w 496"/>
                <a:gd name="T107" fmla="*/ 9 h 481"/>
                <a:gd name="T108" fmla="*/ 260 w 496"/>
                <a:gd name="T109" fmla="*/ 3 h 481"/>
                <a:gd name="T110" fmla="*/ 308 w 496"/>
                <a:gd name="T11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6" h="481">
                  <a:moveTo>
                    <a:pt x="308" y="0"/>
                  </a:moveTo>
                  <a:lnTo>
                    <a:pt x="338" y="2"/>
                  </a:lnTo>
                  <a:lnTo>
                    <a:pt x="366" y="7"/>
                  </a:lnTo>
                  <a:lnTo>
                    <a:pt x="391" y="15"/>
                  </a:lnTo>
                  <a:lnTo>
                    <a:pt x="424" y="34"/>
                  </a:lnTo>
                  <a:lnTo>
                    <a:pt x="450" y="58"/>
                  </a:lnTo>
                  <a:lnTo>
                    <a:pt x="470" y="87"/>
                  </a:lnTo>
                  <a:lnTo>
                    <a:pt x="484" y="122"/>
                  </a:lnTo>
                  <a:lnTo>
                    <a:pt x="492" y="161"/>
                  </a:lnTo>
                  <a:lnTo>
                    <a:pt x="496" y="204"/>
                  </a:lnTo>
                  <a:lnTo>
                    <a:pt x="496" y="481"/>
                  </a:lnTo>
                  <a:lnTo>
                    <a:pt x="388" y="481"/>
                  </a:lnTo>
                  <a:lnTo>
                    <a:pt x="388" y="204"/>
                  </a:lnTo>
                  <a:lnTo>
                    <a:pt x="385" y="170"/>
                  </a:lnTo>
                  <a:lnTo>
                    <a:pt x="374" y="140"/>
                  </a:lnTo>
                  <a:lnTo>
                    <a:pt x="357" y="116"/>
                  </a:lnTo>
                  <a:lnTo>
                    <a:pt x="333" y="99"/>
                  </a:lnTo>
                  <a:lnTo>
                    <a:pt x="308" y="89"/>
                  </a:lnTo>
                  <a:lnTo>
                    <a:pt x="277" y="84"/>
                  </a:lnTo>
                  <a:lnTo>
                    <a:pt x="253" y="87"/>
                  </a:lnTo>
                  <a:lnTo>
                    <a:pt x="229" y="94"/>
                  </a:lnTo>
                  <a:lnTo>
                    <a:pt x="210" y="104"/>
                  </a:lnTo>
                  <a:lnTo>
                    <a:pt x="192" y="120"/>
                  </a:lnTo>
                  <a:lnTo>
                    <a:pt x="178" y="139"/>
                  </a:lnTo>
                  <a:lnTo>
                    <a:pt x="166" y="161"/>
                  </a:lnTo>
                  <a:lnTo>
                    <a:pt x="159" y="185"/>
                  </a:lnTo>
                  <a:lnTo>
                    <a:pt x="157" y="212"/>
                  </a:lnTo>
                  <a:lnTo>
                    <a:pt x="157" y="481"/>
                  </a:lnTo>
                  <a:lnTo>
                    <a:pt x="50" y="481"/>
                  </a:lnTo>
                  <a:lnTo>
                    <a:pt x="50" y="146"/>
                  </a:lnTo>
                  <a:lnTo>
                    <a:pt x="50" y="127"/>
                  </a:lnTo>
                  <a:lnTo>
                    <a:pt x="48" y="111"/>
                  </a:lnTo>
                  <a:lnTo>
                    <a:pt x="48" y="103"/>
                  </a:lnTo>
                  <a:lnTo>
                    <a:pt x="45" y="96"/>
                  </a:lnTo>
                  <a:lnTo>
                    <a:pt x="43" y="91"/>
                  </a:lnTo>
                  <a:lnTo>
                    <a:pt x="39" y="87"/>
                  </a:lnTo>
                  <a:lnTo>
                    <a:pt x="34" y="84"/>
                  </a:lnTo>
                  <a:lnTo>
                    <a:pt x="28" y="80"/>
                  </a:lnTo>
                  <a:lnTo>
                    <a:pt x="16" y="80"/>
                  </a:lnTo>
                  <a:lnTo>
                    <a:pt x="0" y="80"/>
                  </a:lnTo>
                  <a:lnTo>
                    <a:pt x="0" y="7"/>
                  </a:lnTo>
                  <a:lnTo>
                    <a:pt x="51" y="0"/>
                  </a:lnTo>
                  <a:lnTo>
                    <a:pt x="77" y="0"/>
                  </a:lnTo>
                  <a:lnTo>
                    <a:pt x="99" y="5"/>
                  </a:lnTo>
                  <a:lnTo>
                    <a:pt x="118" y="14"/>
                  </a:lnTo>
                  <a:lnTo>
                    <a:pt x="133" y="29"/>
                  </a:lnTo>
                  <a:lnTo>
                    <a:pt x="142" y="43"/>
                  </a:lnTo>
                  <a:lnTo>
                    <a:pt x="145" y="60"/>
                  </a:lnTo>
                  <a:lnTo>
                    <a:pt x="147" y="80"/>
                  </a:lnTo>
                  <a:lnTo>
                    <a:pt x="159" y="60"/>
                  </a:lnTo>
                  <a:lnTo>
                    <a:pt x="174" y="43"/>
                  </a:lnTo>
                  <a:lnTo>
                    <a:pt x="193" y="29"/>
                  </a:lnTo>
                  <a:lnTo>
                    <a:pt x="214" y="17"/>
                  </a:lnTo>
                  <a:lnTo>
                    <a:pt x="238" y="9"/>
                  </a:lnTo>
                  <a:lnTo>
                    <a:pt x="260"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 name="Freeform 24"/>
            <p:cNvSpPr>
              <a:spLocks/>
            </p:cNvSpPr>
            <p:nvPr userDrawn="1"/>
          </p:nvSpPr>
          <p:spPr bwMode="gray">
            <a:xfrm>
              <a:off x="3676" y="1931"/>
              <a:ext cx="128" cy="128"/>
            </a:xfrm>
            <a:custGeom>
              <a:avLst/>
              <a:gdLst>
                <a:gd name="T0" fmla="*/ 63 w 128"/>
                <a:gd name="T1" fmla="*/ 0 h 128"/>
                <a:gd name="T2" fmla="*/ 87 w 128"/>
                <a:gd name="T3" fmla="*/ 5 h 128"/>
                <a:gd name="T4" fmla="*/ 108 w 128"/>
                <a:gd name="T5" fmla="*/ 17 h 128"/>
                <a:gd name="T6" fmla="*/ 120 w 128"/>
                <a:gd name="T7" fmla="*/ 29 h 128"/>
                <a:gd name="T8" fmla="*/ 125 w 128"/>
                <a:gd name="T9" fmla="*/ 45 h 128"/>
                <a:gd name="T10" fmla="*/ 128 w 128"/>
                <a:gd name="T11" fmla="*/ 63 h 128"/>
                <a:gd name="T12" fmla="*/ 125 w 128"/>
                <a:gd name="T13" fmla="*/ 82 h 128"/>
                <a:gd name="T14" fmla="*/ 120 w 128"/>
                <a:gd name="T15" fmla="*/ 99 h 128"/>
                <a:gd name="T16" fmla="*/ 108 w 128"/>
                <a:gd name="T17" fmla="*/ 111 h 128"/>
                <a:gd name="T18" fmla="*/ 87 w 128"/>
                <a:gd name="T19" fmla="*/ 123 h 128"/>
                <a:gd name="T20" fmla="*/ 65 w 128"/>
                <a:gd name="T21" fmla="*/ 128 h 128"/>
                <a:gd name="T22" fmla="*/ 41 w 128"/>
                <a:gd name="T23" fmla="*/ 125 h 128"/>
                <a:gd name="T24" fmla="*/ 21 w 128"/>
                <a:gd name="T25" fmla="*/ 113 h 128"/>
                <a:gd name="T26" fmla="*/ 9 w 128"/>
                <a:gd name="T27" fmla="*/ 99 h 128"/>
                <a:gd name="T28" fmla="*/ 2 w 128"/>
                <a:gd name="T29" fmla="*/ 84 h 128"/>
                <a:gd name="T30" fmla="*/ 0 w 128"/>
                <a:gd name="T31" fmla="*/ 63 h 128"/>
                <a:gd name="T32" fmla="*/ 2 w 128"/>
                <a:gd name="T33" fmla="*/ 45 h 128"/>
                <a:gd name="T34" fmla="*/ 9 w 128"/>
                <a:gd name="T35" fmla="*/ 29 h 128"/>
                <a:gd name="T36" fmla="*/ 19 w 128"/>
                <a:gd name="T37" fmla="*/ 17 h 128"/>
                <a:gd name="T38" fmla="*/ 41 w 128"/>
                <a:gd name="T39" fmla="*/ 5 h 128"/>
                <a:gd name="T40" fmla="*/ 63 w 128"/>
                <a:gd name="T41"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128">
                  <a:moveTo>
                    <a:pt x="63" y="0"/>
                  </a:moveTo>
                  <a:lnTo>
                    <a:pt x="87" y="5"/>
                  </a:lnTo>
                  <a:lnTo>
                    <a:pt x="108" y="17"/>
                  </a:lnTo>
                  <a:lnTo>
                    <a:pt x="120" y="29"/>
                  </a:lnTo>
                  <a:lnTo>
                    <a:pt x="125" y="45"/>
                  </a:lnTo>
                  <a:lnTo>
                    <a:pt x="128" y="63"/>
                  </a:lnTo>
                  <a:lnTo>
                    <a:pt x="125" y="82"/>
                  </a:lnTo>
                  <a:lnTo>
                    <a:pt x="120" y="99"/>
                  </a:lnTo>
                  <a:lnTo>
                    <a:pt x="108" y="111"/>
                  </a:lnTo>
                  <a:lnTo>
                    <a:pt x="87" y="123"/>
                  </a:lnTo>
                  <a:lnTo>
                    <a:pt x="65" y="128"/>
                  </a:lnTo>
                  <a:lnTo>
                    <a:pt x="41" y="125"/>
                  </a:lnTo>
                  <a:lnTo>
                    <a:pt x="21" y="113"/>
                  </a:lnTo>
                  <a:lnTo>
                    <a:pt x="9" y="99"/>
                  </a:lnTo>
                  <a:lnTo>
                    <a:pt x="2" y="84"/>
                  </a:lnTo>
                  <a:lnTo>
                    <a:pt x="0" y="63"/>
                  </a:lnTo>
                  <a:lnTo>
                    <a:pt x="2" y="45"/>
                  </a:lnTo>
                  <a:lnTo>
                    <a:pt x="9" y="29"/>
                  </a:lnTo>
                  <a:lnTo>
                    <a:pt x="19" y="17"/>
                  </a:lnTo>
                  <a:lnTo>
                    <a:pt x="41" y="5"/>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6" name="Rectangle 25"/>
            <p:cNvSpPr>
              <a:spLocks noChangeArrowheads="1"/>
            </p:cNvSpPr>
            <p:nvPr userDrawn="1"/>
          </p:nvSpPr>
          <p:spPr bwMode="gray">
            <a:xfrm>
              <a:off x="3686" y="2142"/>
              <a:ext cx="106" cy="47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7" name="Freeform 26"/>
            <p:cNvSpPr>
              <a:spLocks noEditPoints="1"/>
            </p:cNvSpPr>
            <p:nvPr userDrawn="1"/>
          </p:nvSpPr>
          <p:spPr bwMode="gray">
            <a:xfrm>
              <a:off x="3869" y="2133"/>
              <a:ext cx="499" cy="490"/>
            </a:xfrm>
            <a:custGeom>
              <a:avLst/>
              <a:gdLst>
                <a:gd name="T0" fmla="*/ 219 w 499"/>
                <a:gd name="T1" fmla="*/ 96 h 490"/>
                <a:gd name="T2" fmla="*/ 171 w 499"/>
                <a:gd name="T3" fmla="*/ 115 h 490"/>
                <a:gd name="T4" fmla="*/ 132 w 499"/>
                <a:gd name="T5" fmla="*/ 152 h 490"/>
                <a:gd name="T6" fmla="*/ 110 w 499"/>
                <a:gd name="T7" fmla="*/ 207 h 490"/>
                <a:gd name="T8" fmla="*/ 110 w 499"/>
                <a:gd name="T9" fmla="*/ 279 h 490"/>
                <a:gd name="T10" fmla="*/ 134 w 499"/>
                <a:gd name="T11" fmla="*/ 337 h 490"/>
                <a:gd name="T12" fmla="*/ 173 w 499"/>
                <a:gd name="T13" fmla="*/ 375 h 490"/>
                <a:gd name="T14" fmla="*/ 224 w 499"/>
                <a:gd name="T15" fmla="*/ 394 h 490"/>
                <a:gd name="T16" fmla="*/ 277 w 499"/>
                <a:gd name="T17" fmla="*/ 394 h 490"/>
                <a:gd name="T18" fmla="*/ 327 w 499"/>
                <a:gd name="T19" fmla="*/ 373 h 490"/>
                <a:gd name="T20" fmla="*/ 366 w 499"/>
                <a:gd name="T21" fmla="*/ 336 h 490"/>
                <a:gd name="T22" fmla="*/ 390 w 499"/>
                <a:gd name="T23" fmla="*/ 279 h 490"/>
                <a:gd name="T24" fmla="*/ 390 w 499"/>
                <a:gd name="T25" fmla="*/ 207 h 490"/>
                <a:gd name="T26" fmla="*/ 364 w 499"/>
                <a:gd name="T27" fmla="*/ 151 h 490"/>
                <a:gd name="T28" fmla="*/ 325 w 499"/>
                <a:gd name="T29" fmla="*/ 113 h 490"/>
                <a:gd name="T30" fmla="*/ 272 w 499"/>
                <a:gd name="T31" fmla="*/ 94 h 490"/>
                <a:gd name="T32" fmla="*/ 245 w 499"/>
                <a:gd name="T33" fmla="*/ 0 h 490"/>
                <a:gd name="T34" fmla="*/ 340 w 499"/>
                <a:gd name="T35" fmla="*/ 14 h 490"/>
                <a:gd name="T36" fmla="*/ 422 w 499"/>
                <a:gd name="T37" fmla="*/ 58 h 490"/>
                <a:gd name="T38" fmla="*/ 463 w 499"/>
                <a:gd name="T39" fmla="*/ 106 h 490"/>
                <a:gd name="T40" fmla="*/ 491 w 499"/>
                <a:gd name="T41" fmla="*/ 168 h 490"/>
                <a:gd name="T42" fmla="*/ 499 w 499"/>
                <a:gd name="T43" fmla="*/ 243 h 490"/>
                <a:gd name="T44" fmla="*/ 489 w 499"/>
                <a:gd name="T45" fmla="*/ 318 h 490"/>
                <a:gd name="T46" fmla="*/ 462 w 499"/>
                <a:gd name="T47" fmla="*/ 380 h 490"/>
                <a:gd name="T48" fmla="*/ 421 w 499"/>
                <a:gd name="T49" fmla="*/ 430 h 490"/>
                <a:gd name="T50" fmla="*/ 340 w 499"/>
                <a:gd name="T51" fmla="*/ 474 h 490"/>
                <a:gd name="T52" fmla="*/ 250 w 499"/>
                <a:gd name="T53" fmla="*/ 490 h 490"/>
                <a:gd name="T54" fmla="*/ 157 w 499"/>
                <a:gd name="T55" fmla="*/ 474 h 490"/>
                <a:gd name="T56" fmla="*/ 79 w 499"/>
                <a:gd name="T57" fmla="*/ 430 h 490"/>
                <a:gd name="T58" fmla="*/ 38 w 499"/>
                <a:gd name="T59" fmla="*/ 380 h 490"/>
                <a:gd name="T60" fmla="*/ 11 w 499"/>
                <a:gd name="T61" fmla="*/ 318 h 490"/>
                <a:gd name="T62" fmla="*/ 0 w 499"/>
                <a:gd name="T63" fmla="*/ 243 h 490"/>
                <a:gd name="T64" fmla="*/ 11 w 499"/>
                <a:gd name="T65" fmla="*/ 168 h 490"/>
                <a:gd name="T66" fmla="*/ 36 w 499"/>
                <a:gd name="T67" fmla="*/ 108 h 490"/>
                <a:gd name="T68" fmla="*/ 77 w 499"/>
                <a:gd name="T69" fmla="*/ 60 h 490"/>
                <a:gd name="T70" fmla="*/ 156 w 499"/>
                <a:gd name="T71" fmla="*/ 14 h 490"/>
                <a:gd name="T72" fmla="*/ 245 w 499"/>
                <a:gd name="T73"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9" h="490">
                  <a:moveTo>
                    <a:pt x="245" y="94"/>
                  </a:moveTo>
                  <a:lnTo>
                    <a:pt x="219" y="96"/>
                  </a:lnTo>
                  <a:lnTo>
                    <a:pt x="193" y="104"/>
                  </a:lnTo>
                  <a:lnTo>
                    <a:pt x="171" y="115"/>
                  </a:lnTo>
                  <a:lnTo>
                    <a:pt x="149" y="132"/>
                  </a:lnTo>
                  <a:lnTo>
                    <a:pt x="132" y="152"/>
                  </a:lnTo>
                  <a:lnTo>
                    <a:pt x="118" y="178"/>
                  </a:lnTo>
                  <a:lnTo>
                    <a:pt x="110" y="207"/>
                  </a:lnTo>
                  <a:lnTo>
                    <a:pt x="106" y="243"/>
                  </a:lnTo>
                  <a:lnTo>
                    <a:pt x="110" y="279"/>
                  </a:lnTo>
                  <a:lnTo>
                    <a:pt x="118" y="310"/>
                  </a:lnTo>
                  <a:lnTo>
                    <a:pt x="134" y="337"/>
                  </a:lnTo>
                  <a:lnTo>
                    <a:pt x="151" y="358"/>
                  </a:lnTo>
                  <a:lnTo>
                    <a:pt x="173" y="375"/>
                  </a:lnTo>
                  <a:lnTo>
                    <a:pt x="198" y="387"/>
                  </a:lnTo>
                  <a:lnTo>
                    <a:pt x="224" y="394"/>
                  </a:lnTo>
                  <a:lnTo>
                    <a:pt x="251" y="395"/>
                  </a:lnTo>
                  <a:lnTo>
                    <a:pt x="277" y="394"/>
                  </a:lnTo>
                  <a:lnTo>
                    <a:pt x="303" y="387"/>
                  </a:lnTo>
                  <a:lnTo>
                    <a:pt x="327" y="373"/>
                  </a:lnTo>
                  <a:lnTo>
                    <a:pt x="349" y="358"/>
                  </a:lnTo>
                  <a:lnTo>
                    <a:pt x="366" y="336"/>
                  </a:lnTo>
                  <a:lnTo>
                    <a:pt x="380" y="310"/>
                  </a:lnTo>
                  <a:lnTo>
                    <a:pt x="390" y="279"/>
                  </a:lnTo>
                  <a:lnTo>
                    <a:pt x="393" y="243"/>
                  </a:lnTo>
                  <a:lnTo>
                    <a:pt x="390" y="207"/>
                  </a:lnTo>
                  <a:lnTo>
                    <a:pt x="380" y="176"/>
                  </a:lnTo>
                  <a:lnTo>
                    <a:pt x="364" y="151"/>
                  </a:lnTo>
                  <a:lnTo>
                    <a:pt x="347" y="128"/>
                  </a:lnTo>
                  <a:lnTo>
                    <a:pt x="325" y="113"/>
                  </a:lnTo>
                  <a:lnTo>
                    <a:pt x="299" y="101"/>
                  </a:lnTo>
                  <a:lnTo>
                    <a:pt x="272" y="94"/>
                  </a:lnTo>
                  <a:lnTo>
                    <a:pt x="245" y="94"/>
                  </a:lnTo>
                  <a:close/>
                  <a:moveTo>
                    <a:pt x="245" y="0"/>
                  </a:moveTo>
                  <a:lnTo>
                    <a:pt x="294" y="3"/>
                  </a:lnTo>
                  <a:lnTo>
                    <a:pt x="340" y="14"/>
                  </a:lnTo>
                  <a:lnTo>
                    <a:pt x="385" y="33"/>
                  </a:lnTo>
                  <a:lnTo>
                    <a:pt x="422" y="58"/>
                  </a:lnTo>
                  <a:lnTo>
                    <a:pt x="445" y="80"/>
                  </a:lnTo>
                  <a:lnTo>
                    <a:pt x="463" y="106"/>
                  </a:lnTo>
                  <a:lnTo>
                    <a:pt x="479" y="135"/>
                  </a:lnTo>
                  <a:lnTo>
                    <a:pt x="491" y="168"/>
                  </a:lnTo>
                  <a:lnTo>
                    <a:pt x="497" y="204"/>
                  </a:lnTo>
                  <a:lnTo>
                    <a:pt x="499" y="243"/>
                  </a:lnTo>
                  <a:lnTo>
                    <a:pt x="497" y="282"/>
                  </a:lnTo>
                  <a:lnTo>
                    <a:pt x="489" y="318"/>
                  </a:lnTo>
                  <a:lnTo>
                    <a:pt x="477" y="351"/>
                  </a:lnTo>
                  <a:lnTo>
                    <a:pt x="462" y="380"/>
                  </a:lnTo>
                  <a:lnTo>
                    <a:pt x="443" y="406"/>
                  </a:lnTo>
                  <a:lnTo>
                    <a:pt x="421" y="430"/>
                  </a:lnTo>
                  <a:lnTo>
                    <a:pt x="383" y="455"/>
                  </a:lnTo>
                  <a:lnTo>
                    <a:pt x="340" y="474"/>
                  </a:lnTo>
                  <a:lnTo>
                    <a:pt x="296" y="486"/>
                  </a:lnTo>
                  <a:lnTo>
                    <a:pt x="250" y="490"/>
                  </a:lnTo>
                  <a:lnTo>
                    <a:pt x="204" y="486"/>
                  </a:lnTo>
                  <a:lnTo>
                    <a:pt x="157" y="474"/>
                  </a:lnTo>
                  <a:lnTo>
                    <a:pt x="115" y="455"/>
                  </a:lnTo>
                  <a:lnTo>
                    <a:pt x="79" y="430"/>
                  </a:lnTo>
                  <a:lnTo>
                    <a:pt x="57" y="406"/>
                  </a:lnTo>
                  <a:lnTo>
                    <a:pt x="38" y="380"/>
                  </a:lnTo>
                  <a:lnTo>
                    <a:pt x="23" y="351"/>
                  </a:lnTo>
                  <a:lnTo>
                    <a:pt x="11" y="318"/>
                  </a:lnTo>
                  <a:lnTo>
                    <a:pt x="2" y="282"/>
                  </a:lnTo>
                  <a:lnTo>
                    <a:pt x="0" y="243"/>
                  </a:lnTo>
                  <a:lnTo>
                    <a:pt x="2" y="204"/>
                  </a:lnTo>
                  <a:lnTo>
                    <a:pt x="11" y="168"/>
                  </a:lnTo>
                  <a:lnTo>
                    <a:pt x="21" y="137"/>
                  </a:lnTo>
                  <a:lnTo>
                    <a:pt x="36" y="108"/>
                  </a:lnTo>
                  <a:lnTo>
                    <a:pt x="55" y="82"/>
                  </a:lnTo>
                  <a:lnTo>
                    <a:pt x="77" y="60"/>
                  </a:lnTo>
                  <a:lnTo>
                    <a:pt x="113" y="34"/>
                  </a:lnTo>
                  <a:lnTo>
                    <a:pt x="156" y="14"/>
                  </a:lnTo>
                  <a:lnTo>
                    <a:pt x="200" y="3"/>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8" name="Freeform 27"/>
            <p:cNvSpPr>
              <a:spLocks/>
            </p:cNvSpPr>
            <p:nvPr userDrawn="1"/>
          </p:nvSpPr>
          <p:spPr bwMode="gray">
            <a:xfrm>
              <a:off x="44" y="1928"/>
              <a:ext cx="509" cy="686"/>
            </a:xfrm>
            <a:custGeom>
              <a:avLst/>
              <a:gdLst>
                <a:gd name="T0" fmla="*/ 0 w 509"/>
                <a:gd name="T1" fmla="*/ 0 h 686"/>
                <a:gd name="T2" fmla="*/ 509 w 509"/>
                <a:gd name="T3" fmla="*/ 0 h 686"/>
                <a:gd name="T4" fmla="*/ 509 w 509"/>
                <a:gd name="T5" fmla="*/ 101 h 686"/>
                <a:gd name="T6" fmla="*/ 311 w 509"/>
                <a:gd name="T7" fmla="*/ 101 h 686"/>
                <a:gd name="T8" fmla="*/ 311 w 509"/>
                <a:gd name="T9" fmla="*/ 686 h 686"/>
                <a:gd name="T10" fmla="*/ 198 w 509"/>
                <a:gd name="T11" fmla="*/ 686 h 686"/>
                <a:gd name="T12" fmla="*/ 198 w 509"/>
                <a:gd name="T13" fmla="*/ 101 h 686"/>
                <a:gd name="T14" fmla="*/ 0 w 509"/>
                <a:gd name="T15" fmla="*/ 101 h 686"/>
                <a:gd name="T16" fmla="*/ 0 w 509"/>
                <a:gd name="T1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9" h="686">
                  <a:moveTo>
                    <a:pt x="0" y="0"/>
                  </a:moveTo>
                  <a:lnTo>
                    <a:pt x="509" y="0"/>
                  </a:lnTo>
                  <a:lnTo>
                    <a:pt x="509" y="101"/>
                  </a:lnTo>
                  <a:lnTo>
                    <a:pt x="311" y="101"/>
                  </a:lnTo>
                  <a:lnTo>
                    <a:pt x="311" y="686"/>
                  </a:lnTo>
                  <a:lnTo>
                    <a:pt x="198" y="686"/>
                  </a:lnTo>
                  <a:lnTo>
                    <a:pt x="198" y="101"/>
                  </a:lnTo>
                  <a:lnTo>
                    <a:pt x="0" y="10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 name="Freeform 28"/>
            <p:cNvSpPr>
              <a:spLocks/>
            </p:cNvSpPr>
            <p:nvPr userDrawn="1"/>
          </p:nvSpPr>
          <p:spPr bwMode="gray">
            <a:xfrm>
              <a:off x="2497" y="1928"/>
              <a:ext cx="535" cy="695"/>
            </a:xfrm>
            <a:custGeom>
              <a:avLst/>
              <a:gdLst>
                <a:gd name="T0" fmla="*/ 0 w 535"/>
                <a:gd name="T1" fmla="*/ 0 h 695"/>
                <a:gd name="T2" fmla="*/ 115 w 535"/>
                <a:gd name="T3" fmla="*/ 0 h 695"/>
                <a:gd name="T4" fmla="*/ 115 w 535"/>
                <a:gd name="T5" fmla="*/ 453 h 695"/>
                <a:gd name="T6" fmla="*/ 118 w 535"/>
                <a:gd name="T7" fmla="*/ 489 h 695"/>
                <a:gd name="T8" fmla="*/ 130 w 535"/>
                <a:gd name="T9" fmla="*/ 520 h 695"/>
                <a:gd name="T10" fmla="*/ 147 w 535"/>
                <a:gd name="T11" fmla="*/ 546 h 695"/>
                <a:gd name="T12" fmla="*/ 171 w 535"/>
                <a:gd name="T13" fmla="*/ 566 h 695"/>
                <a:gd name="T14" fmla="*/ 200 w 535"/>
                <a:gd name="T15" fmla="*/ 582 h 695"/>
                <a:gd name="T16" fmla="*/ 233 w 535"/>
                <a:gd name="T17" fmla="*/ 590 h 695"/>
                <a:gd name="T18" fmla="*/ 269 w 535"/>
                <a:gd name="T19" fmla="*/ 594 h 695"/>
                <a:gd name="T20" fmla="*/ 304 w 535"/>
                <a:gd name="T21" fmla="*/ 590 h 695"/>
                <a:gd name="T22" fmla="*/ 337 w 535"/>
                <a:gd name="T23" fmla="*/ 582 h 695"/>
                <a:gd name="T24" fmla="*/ 364 w 535"/>
                <a:gd name="T25" fmla="*/ 566 h 695"/>
                <a:gd name="T26" fmla="*/ 388 w 535"/>
                <a:gd name="T27" fmla="*/ 546 h 695"/>
                <a:gd name="T28" fmla="*/ 407 w 535"/>
                <a:gd name="T29" fmla="*/ 520 h 695"/>
                <a:gd name="T30" fmla="*/ 417 w 535"/>
                <a:gd name="T31" fmla="*/ 489 h 695"/>
                <a:gd name="T32" fmla="*/ 422 w 535"/>
                <a:gd name="T33" fmla="*/ 453 h 695"/>
                <a:gd name="T34" fmla="*/ 422 w 535"/>
                <a:gd name="T35" fmla="*/ 0 h 695"/>
                <a:gd name="T36" fmla="*/ 535 w 535"/>
                <a:gd name="T37" fmla="*/ 0 h 695"/>
                <a:gd name="T38" fmla="*/ 535 w 535"/>
                <a:gd name="T39" fmla="*/ 455 h 695"/>
                <a:gd name="T40" fmla="*/ 532 w 535"/>
                <a:gd name="T41" fmla="*/ 499 h 695"/>
                <a:gd name="T42" fmla="*/ 521 w 535"/>
                <a:gd name="T43" fmla="*/ 539 h 695"/>
                <a:gd name="T44" fmla="*/ 504 w 535"/>
                <a:gd name="T45" fmla="*/ 575 h 695"/>
                <a:gd name="T46" fmla="*/ 482 w 535"/>
                <a:gd name="T47" fmla="*/ 606 h 695"/>
                <a:gd name="T48" fmla="*/ 457 w 535"/>
                <a:gd name="T49" fmla="*/ 633 h 695"/>
                <a:gd name="T50" fmla="*/ 426 w 535"/>
                <a:gd name="T51" fmla="*/ 655 h 695"/>
                <a:gd name="T52" fmla="*/ 390 w 535"/>
                <a:gd name="T53" fmla="*/ 672 h 695"/>
                <a:gd name="T54" fmla="*/ 352 w 535"/>
                <a:gd name="T55" fmla="*/ 684 h 695"/>
                <a:gd name="T56" fmla="*/ 311 w 535"/>
                <a:gd name="T57" fmla="*/ 693 h 695"/>
                <a:gd name="T58" fmla="*/ 269 w 535"/>
                <a:gd name="T59" fmla="*/ 695 h 695"/>
                <a:gd name="T60" fmla="*/ 226 w 535"/>
                <a:gd name="T61" fmla="*/ 693 h 695"/>
                <a:gd name="T62" fmla="*/ 185 w 535"/>
                <a:gd name="T63" fmla="*/ 684 h 695"/>
                <a:gd name="T64" fmla="*/ 146 w 535"/>
                <a:gd name="T65" fmla="*/ 672 h 695"/>
                <a:gd name="T66" fmla="*/ 110 w 535"/>
                <a:gd name="T67" fmla="*/ 655 h 695"/>
                <a:gd name="T68" fmla="*/ 79 w 535"/>
                <a:gd name="T69" fmla="*/ 633 h 695"/>
                <a:gd name="T70" fmla="*/ 52 w 535"/>
                <a:gd name="T71" fmla="*/ 606 h 695"/>
                <a:gd name="T72" fmla="*/ 31 w 535"/>
                <a:gd name="T73" fmla="*/ 575 h 695"/>
                <a:gd name="T74" fmla="*/ 14 w 535"/>
                <a:gd name="T75" fmla="*/ 539 h 695"/>
                <a:gd name="T76" fmla="*/ 4 w 535"/>
                <a:gd name="T77" fmla="*/ 499 h 695"/>
                <a:gd name="T78" fmla="*/ 0 w 535"/>
                <a:gd name="T79" fmla="*/ 455 h 695"/>
                <a:gd name="T80" fmla="*/ 0 w 535"/>
                <a:gd name="T81"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695">
                  <a:moveTo>
                    <a:pt x="0" y="0"/>
                  </a:moveTo>
                  <a:lnTo>
                    <a:pt x="115" y="0"/>
                  </a:lnTo>
                  <a:lnTo>
                    <a:pt x="115" y="453"/>
                  </a:lnTo>
                  <a:lnTo>
                    <a:pt x="118" y="489"/>
                  </a:lnTo>
                  <a:lnTo>
                    <a:pt x="130" y="520"/>
                  </a:lnTo>
                  <a:lnTo>
                    <a:pt x="147" y="546"/>
                  </a:lnTo>
                  <a:lnTo>
                    <a:pt x="171" y="566"/>
                  </a:lnTo>
                  <a:lnTo>
                    <a:pt x="200" y="582"/>
                  </a:lnTo>
                  <a:lnTo>
                    <a:pt x="233" y="590"/>
                  </a:lnTo>
                  <a:lnTo>
                    <a:pt x="269" y="594"/>
                  </a:lnTo>
                  <a:lnTo>
                    <a:pt x="304" y="590"/>
                  </a:lnTo>
                  <a:lnTo>
                    <a:pt x="337" y="582"/>
                  </a:lnTo>
                  <a:lnTo>
                    <a:pt x="364" y="566"/>
                  </a:lnTo>
                  <a:lnTo>
                    <a:pt x="388" y="546"/>
                  </a:lnTo>
                  <a:lnTo>
                    <a:pt x="407" y="520"/>
                  </a:lnTo>
                  <a:lnTo>
                    <a:pt x="417" y="489"/>
                  </a:lnTo>
                  <a:lnTo>
                    <a:pt x="422" y="453"/>
                  </a:lnTo>
                  <a:lnTo>
                    <a:pt x="422" y="0"/>
                  </a:lnTo>
                  <a:lnTo>
                    <a:pt x="535" y="0"/>
                  </a:lnTo>
                  <a:lnTo>
                    <a:pt x="535" y="455"/>
                  </a:lnTo>
                  <a:lnTo>
                    <a:pt x="532" y="499"/>
                  </a:lnTo>
                  <a:lnTo>
                    <a:pt x="521" y="539"/>
                  </a:lnTo>
                  <a:lnTo>
                    <a:pt x="504" y="575"/>
                  </a:lnTo>
                  <a:lnTo>
                    <a:pt x="482" y="606"/>
                  </a:lnTo>
                  <a:lnTo>
                    <a:pt x="457" y="633"/>
                  </a:lnTo>
                  <a:lnTo>
                    <a:pt x="426" y="655"/>
                  </a:lnTo>
                  <a:lnTo>
                    <a:pt x="390" y="672"/>
                  </a:lnTo>
                  <a:lnTo>
                    <a:pt x="352" y="684"/>
                  </a:lnTo>
                  <a:lnTo>
                    <a:pt x="311" y="693"/>
                  </a:lnTo>
                  <a:lnTo>
                    <a:pt x="269" y="695"/>
                  </a:lnTo>
                  <a:lnTo>
                    <a:pt x="226" y="693"/>
                  </a:lnTo>
                  <a:lnTo>
                    <a:pt x="185" y="684"/>
                  </a:lnTo>
                  <a:lnTo>
                    <a:pt x="146" y="672"/>
                  </a:lnTo>
                  <a:lnTo>
                    <a:pt x="110" y="655"/>
                  </a:lnTo>
                  <a:lnTo>
                    <a:pt x="79" y="633"/>
                  </a:lnTo>
                  <a:lnTo>
                    <a:pt x="52" y="606"/>
                  </a:lnTo>
                  <a:lnTo>
                    <a:pt x="31" y="575"/>
                  </a:lnTo>
                  <a:lnTo>
                    <a:pt x="14" y="539"/>
                  </a:lnTo>
                  <a:lnTo>
                    <a:pt x="4" y="499"/>
                  </a:lnTo>
                  <a:lnTo>
                    <a:pt x="0" y="45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Freeform 29"/>
            <p:cNvSpPr>
              <a:spLocks/>
            </p:cNvSpPr>
            <p:nvPr userDrawn="1"/>
          </p:nvSpPr>
          <p:spPr bwMode="gray">
            <a:xfrm>
              <a:off x="4402" y="2133"/>
              <a:ext cx="552" cy="490"/>
            </a:xfrm>
            <a:custGeom>
              <a:avLst/>
              <a:gdLst>
                <a:gd name="T0" fmla="*/ 339 w 552"/>
                <a:gd name="T1" fmla="*/ 2 h 490"/>
                <a:gd name="T2" fmla="*/ 392 w 552"/>
                <a:gd name="T3" fmla="*/ 15 h 490"/>
                <a:gd name="T4" fmla="*/ 450 w 552"/>
                <a:gd name="T5" fmla="*/ 58 h 490"/>
                <a:gd name="T6" fmla="*/ 484 w 552"/>
                <a:gd name="T7" fmla="*/ 122 h 490"/>
                <a:gd name="T8" fmla="*/ 496 w 552"/>
                <a:gd name="T9" fmla="*/ 204 h 490"/>
                <a:gd name="T10" fmla="*/ 496 w 552"/>
                <a:gd name="T11" fmla="*/ 296 h 490"/>
                <a:gd name="T12" fmla="*/ 498 w 552"/>
                <a:gd name="T13" fmla="*/ 389 h 490"/>
                <a:gd name="T14" fmla="*/ 511 w 552"/>
                <a:gd name="T15" fmla="*/ 411 h 490"/>
                <a:gd name="T16" fmla="*/ 552 w 552"/>
                <a:gd name="T17" fmla="*/ 414 h 490"/>
                <a:gd name="T18" fmla="*/ 521 w 552"/>
                <a:gd name="T19" fmla="*/ 488 h 490"/>
                <a:gd name="T20" fmla="*/ 468 w 552"/>
                <a:gd name="T21" fmla="*/ 490 h 490"/>
                <a:gd name="T22" fmla="*/ 426 w 552"/>
                <a:gd name="T23" fmla="*/ 472 h 490"/>
                <a:gd name="T24" fmla="*/ 398 w 552"/>
                <a:gd name="T25" fmla="*/ 437 h 490"/>
                <a:gd name="T26" fmla="*/ 388 w 552"/>
                <a:gd name="T27" fmla="*/ 375 h 490"/>
                <a:gd name="T28" fmla="*/ 385 w 552"/>
                <a:gd name="T29" fmla="*/ 170 h 490"/>
                <a:gd name="T30" fmla="*/ 357 w 552"/>
                <a:gd name="T31" fmla="*/ 116 h 490"/>
                <a:gd name="T32" fmla="*/ 308 w 552"/>
                <a:gd name="T33" fmla="*/ 89 h 490"/>
                <a:gd name="T34" fmla="*/ 253 w 552"/>
                <a:gd name="T35" fmla="*/ 87 h 490"/>
                <a:gd name="T36" fmla="*/ 210 w 552"/>
                <a:gd name="T37" fmla="*/ 104 h 490"/>
                <a:gd name="T38" fmla="*/ 178 w 552"/>
                <a:gd name="T39" fmla="*/ 139 h 490"/>
                <a:gd name="T40" fmla="*/ 159 w 552"/>
                <a:gd name="T41" fmla="*/ 185 h 490"/>
                <a:gd name="T42" fmla="*/ 158 w 552"/>
                <a:gd name="T43" fmla="*/ 481 h 490"/>
                <a:gd name="T44" fmla="*/ 50 w 552"/>
                <a:gd name="T45" fmla="*/ 146 h 490"/>
                <a:gd name="T46" fmla="*/ 48 w 552"/>
                <a:gd name="T47" fmla="*/ 111 h 490"/>
                <a:gd name="T48" fmla="*/ 46 w 552"/>
                <a:gd name="T49" fmla="*/ 96 h 490"/>
                <a:gd name="T50" fmla="*/ 40 w 552"/>
                <a:gd name="T51" fmla="*/ 87 h 490"/>
                <a:gd name="T52" fmla="*/ 28 w 552"/>
                <a:gd name="T53" fmla="*/ 80 h 490"/>
                <a:gd name="T54" fmla="*/ 0 w 552"/>
                <a:gd name="T55" fmla="*/ 80 h 490"/>
                <a:gd name="T56" fmla="*/ 52 w 552"/>
                <a:gd name="T57" fmla="*/ 0 h 490"/>
                <a:gd name="T58" fmla="*/ 99 w 552"/>
                <a:gd name="T59" fmla="*/ 5 h 490"/>
                <a:gd name="T60" fmla="*/ 134 w 552"/>
                <a:gd name="T61" fmla="*/ 29 h 490"/>
                <a:gd name="T62" fmla="*/ 146 w 552"/>
                <a:gd name="T63" fmla="*/ 60 h 490"/>
                <a:gd name="T64" fmla="*/ 159 w 552"/>
                <a:gd name="T65" fmla="*/ 60 h 490"/>
                <a:gd name="T66" fmla="*/ 193 w 552"/>
                <a:gd name="T67" fmla="*/ 29 h 490"/>
                <a:gd name="T68" fmla="*/ 238 w 552"/>
                <a:gd name="T69" fmla="*/ 9 h 490"/>
                <a:gd name="T70" fmla="*/ 308 w 552"/>
                <a:gd name="T71" fmla="*/ 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2" h="490">
                  <a:moveTo>
                    <a:pt x="308" y="0"/>
                  </a:moveTo>
                  <a:lnTo>
                    <a:pt x="339" y="2"/>
                  </a:lnTo>
                  <a:lnTo>
                    <a:pt x="368" y="7"/>
                  </a:lnTo>
                  <a:lnTo>
                    <a:pt x="392" y="15"/>
                  </a:lnTo>
                  <a:lnTo>
                    <a:pt x="424" y="34"/>
                  </a:lnTo>
                  <a:lnTo>
                    <a:pt x="450" y="58"/>
                  </a:lnTo>
                  <a:lnTo>
                    <a:pt x="470" y="87"/>
                  </a:lnTo>
                  <a:lnTo>
                    <a:pt x="484" y="122"/>
                  </a:lnTo>
                  <a:lnTo>
                    <a:pt x="492" y="161"/>
                  </a:lnTo>
                  <a:lnTo>
                    <a:pt x="496" y="204"/>
                  </a:lnTo>
                  <a:lnTo>
                    <a:pt x="496" y="296"/>
                  </a:lnTo>
                  <a:lnTo>
                    <a:pt x="496" y="296"/>
                  </a:lnTo>
                  <a:lnTo>
                    <a:pt x="496" y="370"/>
                  </a:lnTo>
                  <a:lnTo>
                    <a:pt x="498" y="389"/>
                  </a:lnTo>
                  <a:lnTo>
                    <a:pt x="503" y="402"/>
                  </a:lnTo>
                  <a:lnTo>
                    <a:pt x="511" y="411"/>
                  </a:lnTo>
                  <a:lnTo>
                    <a:pt x="528" y="416"/>
                  </a:lnTo>
                  <a:lnTo>
                    <a:pt x="552" y="414"/>
                  </a:lnTo>
                  <a:lnTo>
                    <a:pt x="552" y="483"/>
                  </a:lnTo>
                  <a:lnTo>
                    <a:pt x="521" y="488"/>
                  </a:lnTo>
                  <a:lnTo>
                    <a:pt x="494" y="490"/>
                  </a:lnTo>
                  <a:lnTo>
                    <a:pt x="468" y="490"/>
                  </a:lnTo>
                  <a:lnTo>
                    <a:pt x="446" y="483"/>
                  </a:lnTo>
                  <a:lnTo>
                    <a:pt x="426" y="472"/>
                  </a:lnTo>
                  <a:lnTo>
                    <a:pt x="410" y="457"/>
                  </a:lnTo>
                  <a:lnTo>
                    <a:pt x="398" y="437"/>
                  </a:lnTo>
                  <a:lnTo>
                    <a:pt x="390" y="409"/>
                  </a:lnTo>
                  <a:lnTo>
                    <a:pt x="388" y="375"/>
                  </a:lnTo>
                  <a:lnTo>
                    <a:pt x="388" y="204"/>
                  </a:lnTo>
                  <a:lnTo>
                    <a:pt x="385" y="170"/>
                  </a:lnTo>
                  <a:lnTo>
                    <a:pt x="375" y="140"/>
                  </a:lnTo>
                  <a:lnTo>
                    <a:pt x="357" y="116"/>
                  </a:lnTo>
                  <a:lnTo>
                    <a:pt x="333" y="99"/>
                  </a:lnTo>
                  <a:lnTo>
                    <a:pt x="308" y="89"/>
                  </a:lnTo>
                  <a:lnTo>
                    <a:pt x="277" y="84"/>
                  </a:lnTo>
                  <a:lnTo>
                    <a:pt x="253" y="87"/>
                  </a:lnTo>
                  <a:lnTo>
                    <a:pt x="231" y="94"/>
                  </a:lnTo>
                  <a:lnTo>
                    <a:pt x="210" y="104"/>
                  </a:lnTo>
                  <a:lnTo>
                    <a:pt x="192" y="120"/>
                  </a:lnTo>
                  <a:lnTo>
                    <a:pt x="178" y="139"/>
                  </a:lnTo>
                  <a:lnTo>
                    <a:pt x="168" y="161"/>
                  </a:lnTo>
                  <a:lnTo>
                    <a:pt x="159" y="185"/>
                  </a:lnTo>
                  <a:lnTo>
                    <a:pt x="158" y="212"/>
                  </a:lnTo>
                  <a:lnTo>
                    <a:pt x="158" y="481"/>
                  </a:lnTo>
                  <a:lnTo>
                    <a:pt x="50" y="481"/>
                  </a:lnTo>
                  <a:lnTo>
                    <a:pt x="50" y="146"/>
                  </a:lnTo>
                  <a:lnTo>
                    <a:pt x="50" y="127"/>
                  </a:lnTo>
                  <a:lnTo>
                    <a:pt x="48" y="111"/>
                  </a:lnTo>
                  <a:lnTo>
                    <a:pt x="48" y="103"/>
                  </a:lnTo>
                  <a:lnTo>
                    <a:pt x="46" y="96"/>
                  </a:lnTo>
                  <a:lnTo>
                    <a:pt x="43" y="91"/>
                  </a:lnTo>
                  <a:lnTo>
                    <a:pt x="40" y="87"/>
                  </a:lnTo>
                  <a:lnTo>
                    <a:pt x="35" y="84"/>
                  </a:lnTo>
                  <a:lnTo>
                    <a:pt x="28" y="80"/>
                  </a:lnTo>
                  <a:lnTo>
                    <a:pt x="16" y="80"/>
                  </a:lnTo>
                  <a:lnTo>
                    <a:pt x="0" y="80"/>
                  </a:lnTo>
                  <a:lnTo>
                    <a:pt x="0" y="7"/>
                  </a:lnTo>
                  <a:lnTo>
                    <a:pt x="52" y="0"/>
                  </a:lnTo>
                  <a:lnTo>
                    <a:pt x="77" y="0"/>
                  </a:lnTo>
                  <a:lnTo>
                    <a:pt x="99" y="5"/>
                  </a:lnTo>
                  <a:lnTo>
                    <a:pt x="118" y="14"/>
                  </a:lnTo>
                  <a:lnTo>
                    <a:pt x="134" y="29"/>
                  </a:lnTo>
                  <a:lnTo>
                    <a:pt x="142" y="43"/>
                  </a:lnTo>
                  <a:lnTo>
                    <a:pt x="146" y="60"/>
                  </a:lnTo>
                  <a:lnTo>
                    <a:pt x="147" y="80"/>
                  </a:lnTo>
                  <a:lnTo>
                    <a:pt x="159" y="60"/>
                  </a:lnTo>
                  <a:lnTo>
                    <a:pt x="175" y="43"/>
                  </a:lnTo>
                  <a:lnTo>
                    <a:pt x="193" y="29"/>
                  </a:lnTo>
                  <a:lnTo>
                    <a:pt x="216" y="17"/>
                  </a:lnTo>
                  <a:lnTo>
                    <a:pt x="238" y="9"/>
                  </a:lnTo>
                  <a:lnTo>
                    <a:pt x="262" y="3"/>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 name="Freeform 30"/>
            <p:cNvSpPr>
              <a:spLocks/>
            </p:cNvSpPr>
            <p:nvPr userDrawn="1"/>
          </p:nvSpPr>
          <p:spPr bwMode="gray">
            <a:xfrm>
              <a:off x="4691" y="1156"/>
              <a:ext cx="981" cy="992"/>
            </a:xfrm>
            <a:custGeom>
              <a:avLst/>
              <a:gdLst>
                <a:gd name="T0" fmla="*/ 629 w 981"/>
                <a:gd name="T1" fmla="*/ 22 h 992"/>
                <a:gd name="T2" fmla="*/ 810 w 981"/>
                <a:gd name="T3" fmla="*/ 123 h 992"/>
                <a:gd name="T4" fmla="*/ 935 w 981"/>
                <a:gd name="T5" fmla="*/ 287 h 992"/>
                <a:gd name="T6" fmla="*/ 981 w 981"/>
                <a:gd name="T7" fmla="*/ 496 h 992"/>
                <a:gd name="T8" fmla="*/ 935 w 981"/>
                <a:gd name="T9" fmla="*/ 705 h 992"/>
                <a:gd name="T10" fmla="*/ 810 w 981"/>
                <a:gd name="T11" fmla="*/ 871 h 992"/>
                <a:gd name="T12" fmla="*/ 629 w 981"/>
                <a:gd name="T13" fmla="*/ 972 h 992"/>
                <a:gd name="T14" fmla="*/ 415 w 981"/>
                <a:gd name="T15" fmla="*/ 987 h 992"/>
                <a:gd name="T16" fmla="*/ 222 w 981"/>
                <a:gd name="T17" fmla="*/ 917 h 992"/>
                <a:gd name="T18" fmla="*/ 79 w 981"/>
                <a:gd name="T19" fmla="*/ 779 h 992"/>
                <a:gd name="T20" fmla="*/ 0 w 981"/>
                <a:gd name="T21" fmla="*/ 590 h 992"/>
                <a:gd name="T22" fmla="*/ 121 w 981"/>
                <a:gd name="T23" fmla="*/ 695 h 992"/>
                <a:gd name="T24" fmla="*/ 244 w 981"/>
                <a:gd name="T25" fmla="*/ 835 h 992"/>
                <a:gd name="T26" fmla="*/ 420 w 981"/>
                <a:gd name="T27" fmla="*/ 907 h 992"/>
                <a:gd name="T28" fmla="*/ 605 w 981"/>
                <a:gd name="T29" fmla="*/ 895 h 992"/>
                <a:gd name="T30" fmla="*/ 759 w 981"/>
                <a:gd name="T31" fmla="*/ 809 h 992"/>
                <a:gd name="T32" fmla="*/ 861 w 981"/>
                <a:gd name="T33" fmla="*/ 672 h 992"/>
                <a:gd name="T34" fmla="*/ 900 w 981"/>
                <a:gd name="T35" fmla="*/ 496 h 992"/>
                <a:gd name="T36" fmla="*/ 861 w 981"/>
                <a:gd name="T37" fmla="*/ 321 h 992"/>
                <a:gd name="T38" fmla="*/ 759 w 981"/>
                <a:gd name="T39" fmla="*/ 183 h 992"/>
                <a:gd name="T40" fmla="*/ 605 w 981"/>
                <a:gd name="T41" fmla="*/ 99 h 992"/>
                <a:gd name="T42" fmla="*/ 425 w 981"/>
                <a:gd name="T43" fmla="*/ 85 h 992"/>
                <a:gd name="T44" fmla="*/ 263 w 981"/>
                <a:gd name="T45" fmla="*/ 145 h 992"/>
                <a:gd name="T46" fmla="*/ 142 w 981"/>
                <a:gd name="T47" fmla="*/ 265 h 992"/>
                <a:gd name="T48" fmla="*/ 116 w 981"/>
                <a:gd name="T49" fmla="*/ 320 h 992"/>
                <a:gd name="T50" fmla="*/ 130 w 981"/>
                <a:gd name="T51" fmla="*/ 369 h 992"/>
                <a:gd name="T52" fmla="*/ 261 w 981"/>
                <a:gd name="T53" fmla="*/ 378 h 992"/>
                <a:gd name="T54" fmla="*/ 347 w 981"/>
                <a:gd name="T55" fmla="*/ 378 h 992"/>
                <a:gd name="T56" fmla="*/ 321 w 981"/>
                <a:gd name="T57" fmla="*/ 458 h 992"/>
                <a:gd name="T58" fmla="*/ 289 w 981"/>
                <a:gd name="T59" fmla="*/ 590 h 992"/>
                <a:gd name="T60" fmla="*/ 318 w 981"/>
                <a:gd name="T61" fmla="*/ 618 h 992"/>
                <a:gd name="T62" fmla="*/ 388 w 981"/>
                <a:gd name="T63" fmla="*/ 609 h 992"/>
                <a:gd name="T64" fmla="*/ 415 w 981"/>
                <a:gd name="T65" fmla="*/ 681 h 992"/>
                <a:gd name="T66" fmla="*/ 326 w 981"/>
                <a:gd name="T67" fmla="*/ 700 h 992"/>
                <a:gd name="T68" fmla="*/ 246 w 981"/>
                <a:gd name="T69" fmla="*/ 672 h 992"/>
                <a:gd name="T70" fmla="*/ 207 w 981"/>
                <a:gd name="T71" fmla="*/ 595 h 992"/>
                <a:gd name="T72" fmla="*/ 236 w 981"/>
                <a:gd name="T73" fmla="*/ 458 h 992"/>
                <a:gd name="T74" fmla="*/ 130 w 981"/>
                <a:gd name="T75" fmla="*/ 455 h 992"/>
                <a:gd name="T76" fmla="*/ 62 w 981"/>
                <a:gd name="T77" fmla="*/ 424 h 992"/>
                <a:gd name="T78" fmla="*/ 29 w 981"/>
                <a:gd name="T79" fmla="*/ 347 h 992"/>
                <a:gd name="T80" fmla="*/ 56 w 981"/>
                <a:gd name="T81" fmla="*/ 250 h 992"/>
                <a:gd name="T82" fmla="*/ 181 w 981"/>
                <a:gd name="T83" fmla="*/ 106 h 992"/>
                <a:gd name="T84" fmla="*/ 354 w 981"/>
                <a:gd name="T85" fmla="*/ 19 h 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81" h="992">
                  <a:moveTo>
                    <a:pt x="485" y="0"/>
                  </a:moveTo>
                  <a:lnTo>
                    <a:pt x="559" y="7"/>
                  </a:lnTo>
                  <a:lnTo>
                    <a:pt x="629" y="22"/>
                  </a:lnTo>
                  <a:lnTo>
                    <a:pt x="694" y="46"/>
                  </a:lnTo>
                  <a:lnTo>
                    <a:pt x="755" y="80"/>
                  </a:lnTo>
                  <a:lnTo>
                    <a:pt x="810" y="123"/>
                  </a:lnTo>
                  <a:lnTo>
                    <a:pt x="859" y="171"/>
                  </a:lnTo>
                  <a:lnTo>
                    <a:pt x="900" y="226"/>
                  </a:lnTo>
                  <a:lnTo>
                    <a:pt x="935" y="287"/>
                  </a:lnTo>
                  <a:lnTo>
                    <a:pt x="960" y="354"/>
                  </a:lnTo>
                  <a:lnTo>
                    <a:pt x="976" y="422"/>
                  </a:lnTo>
                  <a:lnTo>
                    <a:pt x="981" y="496"/>
                  </a:lnTo>
                  <a:lnTo>
                    <a:pt x="976" y="570"/>
                  </a:lnTo>
                  <a:lnTo>
                    <a:pt x="960" y="640"/>
                  </a:lnTo>
                  <a:lnTo>
                    <a:pt x="935" y="705"/>
                  </a:lnTo>
                  <a:lnTo>
                    <a:pt x="900" y="767"/>
                  </a:lnTo>
                  <a:lnTo>
                    <a:pt x="859" y="821"/>
                  </a:lnTo>
                  <a:lnTo>
                    <a:pt x="810" y="871"/>
                  </a:lnTo>
                  <a:lnTo>
                    <a:pt x="755" y="912"/>
                  </a:lnTo>
                  <a:lnTo>
                    <a:pt x="694" y="946"/>
                  </a:lnTo>
                  <a:lnTo>
                    <a:pt x="629" y="972"/>
                  </a:lnTo>
                  <a:lnTo>
                    <a:pt x="559" y="987"/>
                  </a:lnTo>
                  <a:lnTo>
                    <a:pt x="485" y="992"/>
                  </a:lnTo>
                  <a:lnTo>
                    <a:pt x="415" y="987"/>
                  </a:lnTo>
                  <a:lnTo>
                    <a:pt x="347" y="972"/>
                  </a:lnTo>
                  <a:lnTo>
                    <a:pt x="282" y="950"/>
                  </a:lnTo>
                  <a:lnTo>
                    <a:pt x="222" y="917"/>
                  </a:lnTo>
                  <a:lnTo>
                    <a:pt x="169" y="878"/>
                  </a:lnTo>
                  <a:lnTo>
                    <a:pt x="120" y="832"/>
                  </a:lnTo>
                  <a:lnTo>
                    <a:pt x="79" y="779"/>
                  </a:lnTo>
                  <a:lnTo>
                    <a:pt x="44" y="720"/>
                  </a:lnTo>
                  <a:lnTo>
                    <a:pt x="17" y="657"/>
                  </a:lnTo>
                  <a:lnTo>
                    <a:pt x="0" y="590"/>
                  </a:lnTo>
                  <a:lnTo>
                    <a:pt x="79" y="575"/>
                  </a:lnTo>
                  <a:lnTo>
                    <a:pt x="96" y="636"/>
                  </a:lnTo>
                  <a:lnTo>
                    <a:pt x="121" y="695"/>
                  </a:lnTo>
                  <a:lnTo>
                    <a:pt x="156" y="748"/>
                  </a:lnTo>
                  <a:lnTo>
                    <a:pt x="197" y="794"/>
                  </a:lnTo>
                  <a:lnTo>
                    <a:pt x="244" y="835"/>
                  </a:lnTo>
                  <a:lnTo>
                    <a:pt x="297" y="868"/>
                  </a:lnTo>
                  <a:lnTo>
                    <a:pt x="357" y="891"/>
                  </a:lnTo>
                  <a:lnTo>
                    <a:pt x="420" y="907"/>
                  </a:lnTo>
                  <a:lnTo>
                    <a:pt x="485" y="912"/>
                  </a:lnTo>
                  <a:lnTo>
                    <a:pt x="547" y="907"/>
                  </a:lnTo>
                  <a:lnTo>
                    <a:pt x="605" y="895"/>
                  </a:lnTo>
                  <a:lnTo>
                    <a:pt x="661" y="873"/>
                  </a:lnTo>
                  <a:lnTo>
                    <a:pt x="711" y="845"/>
                  </a:lnTo>
                  <a:lnTo>
                    <a:pt x="759" y="809"/>
                  </a:lnTo>
                  <a:lnTo>
                    <a:pt x="798" y="770"/>
                  </a:lnTo>
                  <a:lnTo>
                    <a:pt x="834" y="722"/>
                  </a:lnTo>
                  <a:lnTo>
                    <a:pt x="861" y="672"/>
                  </a:lnTo>
                  <a:lnTo>
                    <a:pt x="883" y="616"/>
                  </a:lnTo>
                  <a:lnTo>
                    <a:pt x="895" y="558"/>
                  </a:lnTo>
                  <a:lnTo>
                    <a:pt x="900" y="496"/>
                  </a:lnTo>
                  <a:lnTo>
                    <a:pt x="895" y="434"/>
                  </a:lnTo>
                  <a:lnTo>
                    <a:pt x="883" y="376"/>
                  </a:lnTo>
                  <a:lnTo>
                    <a:pt x="861" y="321"/>
                  </a:lnTo>
                  <a:lnTo>
                    <a:pt x="834" y="270"/>
                  </a:lnTo>
                  <a:lnTo>
                    <a:pt x="798" y="224"/>
                  </a:lnTo>
                  <a:lnTo>
                    <a:pt x="759" y="183"/>
                  </a:lnTo>
                  <a:lnTo>
                    <a:pt x="711" y="149"/>
                  </a:lnTo>
                  <a:lnTo>
                    <a:pt x="661" y="120"/>
                  </a:lnTo>
                  <a:lnTo>
                    <a:pt x="605" y="99"/>
                  </a:lnTo>
                  <a:lnTo>
                    <a:pt x="547" y="85"/>
                  </a:lnTo>
                  <a:lnTo>
                    <a:pt x="485" y="80"/>
                  </a:lnTo>
                  <a:lnTo>
                    <a:pt x="425" y="85"/>
                  </a:lnTo>
                  <a:lnTo>
                    <a:pt x="367" y="97"/>
                  </a:lnTo>
                  <a:lnTo>
                    <a:pt x="314" y="118"/>
                  </a:lnTo>
                  <a:lnTo>
                    <a:pt x="263" y="145"/>
                  </a:lnTo>
                  <a:lnTo>
                    <a:pt x="217" y="179"/>
                  </a:lnTo>
                  <a:lnTo>
                    <a:pt x="176" y="219"/>
                  </a:lnTo>
                  <a:lnTo>
                    <a:pt x="142" y="265"/>
                  </a:lnTo>
                  <a:lnTo>
                    <a:pt x="140" y="267"/>
                  </a:lnTo>
                  <a:lnTo>
                    <a:pt x="127" y="294"/>
                  </a:lnTo>
                  <a:lnTo>
                    <a:pt x="116" y="320"/>
                  </a:lnTo>
                  <a:lnTo>
                    <a:pt x="115" y="340"/>
                  </a:lnTo>
                  <a:lnTo>
                    <a:pt x="118" y="357"/>
                  </a:lnTo>
                  <a:lnTo>
                    <a:pt x="130" y="369"/>
                  </a:lnTo>
                  <a:lnTo>
                    <a:pt x="149" y="376"/>
                  </a:lnTo>
                  <a:lnTo>
                    <a:pt x="173" y="378"/>
                  </a:lnTo>
                  <a:lnTo>
                    <a:pt x="261" y="378"/>
                  </a:lnTo>
                  <a:lnTo>
                    <a:pt x="304" y="246"/>
                  </a:lnTo>
                  <a:lnTo>
                    <a:pt x="390" y="246"/>
                  </a:lnTo>
                  <a:lnTo>
                    <a:pt x="347" y="378"/>
                  </a:lnTo>
                  <a:lnTo>
                    <a:pt x="444" y="378"/>
                  </a:lnTo>
                  <a:lnTo>
                    <a:pt x="419" y="458"/>
                  </a:lnTo>
                  <a:lnTo>
                    <a:pt x="321" y="458"/>
                  </a:lnTo>
                  <a:lnTo>
                    <a:pt x="289" y="556"/>
                  </a:lnTo>
                  <a:lnTo>
                    <a:pt x="287" y="575"/>
                  </a:lnTo>
                  <a:lnTo>
                    <a:pt x="289" y="590"/>
                  </a:lnTo>
                  <a:lnTo>
                    <a:pt x="294" y="604"/>
                  </a:lnTo>
                  <a:lnTo>
                    <a:pt x="304" y="612"/>
                  </a:lnTo>
                  <a:lnTo>
                    <a:pt x="318" y="618"/>
                  </a:lnTo>
                  <a:lnTo>
                    <a:pt x="330" y="619"/>
                  </a:lnTo>
                  <a:lnTo>
                    <a:pt x="359" y="618"/>
                  </a:lnTo>
                  <a:lnTo>
                    <a:pt x="388" y="609"/>
                  </a:lnTo>
                  <a:lnTo>
                    <a:pt x="396" y="647"/>
                  </a:lnTo>
                  <a:lnTo>
                    <a:pt x="405" y="664"/>
                  </a:lnTo>
                  <a:lnTo>
                    <a:pt x="415" y="681"/>
                  </a:lnTo>
                  <a:lnTo>
                    <a:pt x="386" y="691"/>
                  </a:lnTo>
                  <a:lnTo>
                    <a:pt x="357" y="698"/>
                  </a:lnTo>
                  <a:lnTo>
                    <a:pt x="326" y="700"/>
                  </a:lnTo>
                  <a:lnTo>
                    <a:pt x="297" y="696"/>
                  </a:lnTo>
                  <a:lnTo>
                    <a:pt x="270" y="688"/>
                  </a:lnTo>
                  <a:lnTo>
                    <a:pt x="246" y="672"/>
                  </a:lnTo>
                  <a:lnTo>
                    <a:pt x="227" y="652"/>
                  </a:lnTo>
                  <a:lnTo>
                    <a:pt x="214" y="626"/>
                  </a:lnTo>
                  <a:lnTo>
                    <a:pt x="207" y="595"/>
                  </a:lnTo>
                  <a:lnTo>
                    <a:pt x="205" y="563"/>
                  </a:lnTo>
                  <a:lnTo>
                    <a:pt x="214" y="530"/>
                  </a:lnTo>
                  <a:lnTo>
                    <a:pt x="236" y="458"/>
                  </a:lnTo>
                  <a:lnTo>
                    <a:pt x="173" y="458"/>
                  </a:lnTo>
                  <a:lnTo>
                    <a:pt x="154" y="458"/>
                  </a:lnTo>
                  <a:lnTo>
                    <a:pt x="130" y="455"/>
                  </a:lnTo>
                  <a:lnTo>
                    <a:pt x="106" y="450"/>
                  </a:lnTo>
                  <a:lnTo>
                    <a:pt x="84" y="440"/>
                  </a:lnTo>
                  <a:lnTo>
                    <a:pt x="62" y="424"/>
                  </a:lnTo>
                  <a:lnTo>
                    <a:pt x="46" y="402"/>
                  </a:lnTo>
                  <a:lnTo>
                    <a:pt x="34" y="376"/>
                  </a:lnTo>
                  <a:lnTo>
                    <a:pt x="29" y="347"/>
                  </a:lnTo>
                  <a:lnTo>
                    <a:pt x="33" y="316"/>
                  </a:lnTo>
                  <a:lnTo>
                    <a:pt x="41" y="284"/>
                  </a:lnTo>
                  <a:lnTo>
                    <a:pt x="56" y="250"/>
                  </a:lnTo>
                  <a:lnTo>
                    <a:pt x="92" y="197"/>
                  </a:lnTo>
                  <a:lnTo>
                    <a:pt x="133" y="147"/>
                  </a:lnTo>
                  <a:lnTo>
                    <a:pt x="181" y="106"/>
                  </a:lnTo>
                  <a:lnTo>
                    <a:pt x="234" y="70"/>
                  </a:lnTo>
                  <a:lnTo>
                    <a:pt x="292" y="41"/>
                  </a:lnTo>
                  <a:lnTo>
                    <a:pt x="354" y="19"/>
                  </a:lnTo>
                  <a:lnTo>
                    <a:pt x="419" y="5"/>
                  </a:lnTo>
                  <a:lnTo>
                    <a:pt x="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2" name="Freeform 31"/>
            <p:cNvSpPr>
              <a:spLocks/>
            </p:cNvSpPr>
            <p:nvPr userDrawn="1"/>
          </p:nvSpPr>
          <p:spPr bwMode="gray">
            <a:xfrm>
              <a:off x="5125" y="1534"/>
              <a:ext cx="396" cy="322"/>
            </a:xfrm>
            <a:custGeom>
              <a:avLst/>
              <a:gdLst>
                <a:gd name="T0" fmla="*/ 58 w 396"/>
                <a:gd name="T1" fmla="*/ 0 h 322"/>
                <a:gd name="T2" fmla="*/ 144 w 396"/>
                <a:gd name="T3" fmla="*/ 0 h 322"/>
                <a:gd name="T4" fmla="*/ 82 w 396"/>
                <a:gd name="T5" fmla="*/ 190 h 322"/>
                <a:gd name="T6" fmla="*/ 80 w 396"/>
                <a:gd name="T7" fmla="*/ 205 h 322"/>
                <a:gd name="T8" fmla="*/ 82 w 396"/>
                <a:gd name="T9" fmla="*/ 219 h 322"/>
                <a:gd name="T10" fmla="*/ 87 w 396"/>
                <a:gd name="T11" fmla="*/ 228 h 322"/>
                <a:gd name="T12" fmla="*/ 96 w 396"/>
                <a:gd name="T13" fmla="*/ 234 h 322"/>
                <a:gd name="T14" fmla="*/ 106 w 396"/>
                <a:gd name="T15" fmla="*/ 240 h 322"/>
                <a:gd name="T16" fmla="*/ 116 w 396"/>
                <a:gd name="T17" fmla="*/ 241 h 322"/>
                <a:gd name="T18" fmla="*/ 140 w 396"/>
                <a:gd name="T19" fmla="*/ 238 h 322"/>
                <a:gd name="T20" fmla="*/ 164 w 396"/>
                <a:gd name="T21" fmla="*/ 226 h 322"/>
                <a:gd name="T22" fmla="*/ 186 w 396"/>
                <a:gd name="T23" fmla="*/ 211 h 322"/>
                <a:gd name="T24" fmla="*/ 203 w 396"/>
                <a:gd name="T25" fmla="*/ 188 h 322"/>
                <a:gd name="T26" fmla="*/ 215 w 396"/>
                <a:gd name="T27" fmla="*/ 164 h 322"/>
                <a:gd name="T28" fmla="*/ 215 w 396"/>
                <a:gd name="T29" fmla="*/ 164 h 322"/>
                <a:gd name="T30" fmla="*/ 268 w 396"/>
                <a:gd name="T31" fmla="*/ 0 h 322"/>
                <a:gd name="T32" fmla="*/ 352 w 396"/>
                <a:gd name="T33" fmla="*/ 0 h 322"/>
                <a:gd name="T34" fmla="*/ 292 w 396"/>
                <a:gd name="T35" fmla="*/ 190 h 322"/>
                <a:gd name="T36" fmla="*/ 289 w 396"/>
                <a:gd name="T37" fmla="*/ 199 h 322"/>
                <a:gd name="T38" fmla="*/ 289 w 396"/>
                <a:gd name="T39" fmla="*/ 205 h 322"/>
                <a:gd name="T40" fmla="*/ 289 w 396"/>
                <a:gd name="T41" fmla="*/ 212 h 322"/>
                <a:gd name="T42" fmla="*/ 289 w 396"/>
                <a:gd name="T43" fmla="*/ 212 h 322"/>
                <a:gd name="T44" fmla="*/ 289 w 396"/>
                <a:gd name="T45" fmla="*/ 214 h 322"/>
                <a:gd name="T46" fmla="*/ 290 w 396"/>
                <a:gd name="T47" fmla="*/ 221 h 322"/>
                <a:gd name="T48" fmla="*/ 294 w 396"/>
                <a:gd name="T49" fmla="*/ 226 h 322"/>
                <a:gd name="T50" fmla="*/ 297 w 396"/>
                <a:gd name="T51" fmla="*/ 231 h 322"/>
                <a:gd name="T52" fmla="*/ 302 w 396"/>
                <a:gd name="T53" fmla="*/ 236 h 322"/>
                <a:gd name="T54" fmla="*/ 306 w 396"/>
                <a:gd name="T55" fmla="*/ 238 h 322"/>
                <a:gd name="T56" fmla="*/ 325 w 396"/>
                <a:gd name="T57" fmla="*/ 248 h 322"/>
                <a:gd name="T58" fmla="*/ 345 w 396"/>
                <a:gd name="T59" fmla="*/ 252 h 322"/>
                <a:gd name="T60" fmla="*/ 367 w 396"/>
                <a:gd name="T61" fmla="*/ 253 h 322"/>
                <a:gd name="T62" fmla="*/ 384 w 396"/>
                <a:gd name="T63" fmla="*/ 252 h 322"/>
                <a:gd name="T64" fmla="*/ 396 w 396"/>
                <a:gd name="T65" fmla="*/ 250 h 322"/>
                <a:gd name="T66" fmla="*/ 393 w 396"/>
                <a:gd name="T67" fmla="*/ 262 h 322"/>
                <a:gd name="T68" fmla="*/ 384 w 396"/>
                <a:gd name="T69" fmla="*/ 279 h 322"/>
                <a:gd name="T70" fmla="*/ 378 w 396"/>
                <a:gd name="T71" fmla="*/ 294 h 322"/>
                <a:gd name="T72" fmla="*/ 367 w 396"/>
                <a:gd name="T73" fmla="*/ 310 h 322"/>
                <a:gd name="T74" fmla="*/ 362 w 396"/>
                <a:gd name="T75" fmla="*/ 318 h 322"/>
                <a:gd name="T76" fmla="*/ 359 w 396"/>
                <a:gd name="T77" fmla="*/ 320 h 322"/>
                <a:gd name="T78" fmla="*/ 354 w 396"/>
                <a:gd name="T79" fmla="*/ 320 h 322"/>
                <a:gd name="T80" fmla="*/ 347 w 396"/>
                <a:gd name="T81" fmla="*/ 322 h 322"/>
                <a:gd name="T82" fmla="*/ 340 w 396"/>
                <a:gd name="T83" fmla="*/ 322 h 322"/>
                <a:gd name="T84" fmla="*/ 321 w 396"/>
                <a:gd name="T85" fmla="*/ 322 h 322"/>
                <a:gd name="T86" fmla="*/ 299 w 396"/>
                <a:gd name="T87" fmla="*/ 318 h 322"/>
                <a:gd name="T88" fmla="*/ 275 w 396"/>
                <a:gd name="T89" fmla="*/ 313 h 322"/>
                <a:gd name="T90" fmla="*/ 258 w 396"/>
                <a:gd name="T91" fmla="*/ 305 h 322"/>
                <a:gd name="T92" fmla="*/ 243 w 396"/>
                <a:gd name="T93" fmla="*/ 293 h 322"/>
                <a:gd name="T94" fmla="*/ 229 w 396"/>
                <a:gd name="T95" fmla="*/ 277 h 322"/>
                <a:gd name="T96" fmla="*/ 193 w 396"/>
                <a:gd name="T97" fmla="*/ 301 h 322"/>
                <a:gd name="T98" fmla="*/ 154 w 396"/>
                <a:gd name="T99" fmla="*/ 317 h 322"/>
                <a:gd name="T100" fmla="*/ 115 w 396"/>
                <a:gd name="T101" fmla="*/ 322 h 322"/>
                <a:gd name="T102" fmla="*/ 85 w 396"/>
                <a:gd name="T103" fmla="*/ 318 h 322"/>
                <a:gd name="T104" fmla="*/ 60 w 396"/>
                <a:gd name="T105" fmla="*/ 310 h 322"/>
                <a:gd name="T106" fmla="*/ 38 w 396"/>
                <a:gd name="T107" fmla="*/ 296 h 322"/>
                <a:gd name="T108" fmla="*/ 19 w 396"/>
                <a:gd name="T109" fmla="*/ 277 h 322"/>
                <a:gd name="T110" fmla="*/ 7 w 396"/>
                <a:gd name="T111" fmla="*/ 252 h 322"/>
                <a:gd name="T112" fmla="*/ 0 w 396"/>
                <a:gd name="T113" fmla="*/ 224 h 322"/>
                <a:gd name="T114" fmla="*/ 0 w 396"/>
                <a:gd name="T115" fmla="*/ 193 h 322"/>
                <a:gd name="T116" fmla="*/ 7 w 396"/>
                <a:gd name="T117" fmla="*/ 164 h 322"/>
                <a:gd name="T118" fmla="*/ 58 w 396"/>
                <a:gd name="T119"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6" h="322">
                  <a:moveTo>
                    <a:pt x="58" y="0"/>
                  </a:moveTo>
                  <a:lnTo>
                    <a:pt x="144" y="0"/>
                  </a:lnTo>
                  <a:lnTo>
                    <a:pt x="82" y="190"/>
                  </a:lnTo>
                  <a:lnTo>
                    <a:pt x="80" y="205"/>
                  </a:lnTo>
                  <a:lnTo>
                    <a:pt x="82" y="219"/>
                  </a:lnTo>
                  <a:lnTo>
                    <a:pt x="87" y="228"/>
                  </a:lnTo>
                  <a:lnTo>
                    <a:pt x="96" y="234"/>
                  </a:lnTo>
                  <a:lnTo>
                    <a:pt x="106" y="240"/>
                  </a:lnTo>
                  <a:lnTo>
                    <a:pt x="116" y="241"/>
                  </a:lnTo>
                  <a:lnTo>
                    <a:pt x="140" y="238"/>
                  </a:lnTo>
                  <a:lnTo>
                    <a:pt x="164" y="226"/>
                  </a:lnTo>
                  <a:lnTo>
                    <a:pt x="186" y="211"/>
                  </a:lnTo>
                  <a:lnTo>
                    <a:pt x="203" y="188"/>
                  </a:lnTo>
                  <a:lnTo>
                    <a:pt x="215" y="164"/>
                  </a:lnTo>
                  <a:lnTo>
                    <a:pt x="215" y="164"/>
                  </a:lnTo>
                  <a:lnTo>
                    <a:pt x="268" y="0"/>
                  </a:lnTo>
                  <a:lnTo>
                    <a:pt x="352" y="0"/>
                  </a:lnTo>
                  <a:lnTo>
                    <a:pt x="292" y="190"/>
                  </a:lnTo>
                  <a:lnTo>
                    <a:pt x="289" y="199"/>
                  </a:lnTo>
                  <a:lnTo>
                    <a:pt x="289" y="205"/>
                  </a:lnTo>
                  <a:lnTo>
                    <a:pt x="289" y="212"/>
                  </a:lnTo>
                  <a:lnTo>
                    <a:pt x="289" y="212"/>
                  </a:lnTo>
                  <a:lnTo>
                    <a:pt x="289" y="214"/>
                  </a:lnTo>
                  <a:lnTo>
                    <a:pt x="290" y="221"/>
                  </a:lnTo>
                  <a:lnTo>
                    <a:pt x="294" y="226"/>
                  </a:lnTo>
                  <a:lnTo>
                    <a:pt x="297" y="231"/>
                  </a:lnTo>
                  <a:lnTo>
                    <a:pt x="302" y="236"/>
                  </a:lnTo>
                  <a:lnTo>
                    <a:pt x="306" y="238"/>
                  </a:lnTo>
                  <a:lnTo>
                    <a:pt x="325" y="248"/>
                  </a:lnTo>
                  <a:lnTo>
                    <a:pt x="345" y="252"/>
                  </a:lnTo>
                  <a:lnTo>
                    <a:pt x="367" y="253"/>
                  </a:lnTo>
                  <a:lnTo>
                    <a:pt x="384" y="252"/>
                  </a:lnTo>
                  <a:lnTo>
                    <a:pt x="396" y="250"/>
                  </a:lnTo>
                  <a:lnTo>
                    <a:pt x="393" y="262"/>
                  </a:lnTo>
                  <a:lnTo>
                    <a:pt x="384" y="279"/>
                  </a:lnTo>
                  <a:lnTo>
                    <a:pt x="378" y="294"/>
                  </a:lnTo>
                  <a:lnTo>
                    <a:pt x="367" y="310"/>
                  </a:lnTo>
                  <a:lnTo>
                    <a:pt x="362" y="318"/>
                  </a:lnTo>
                  <a:lnTo>
                    <a:pt x="359" y="320"/>
                  </a:lnTo>
                  <a:lnTo>
                    <a:pt x="354" y="320"/>
                  </a:lnTo>
                  <a:lnTo>
                    <a:pt x="347" y="322"/>
                  </a:lnTo>
                  <a:lnTo>
                    <a:pt x="340" y="322"/>
                  </a:lnTo>
                  <a:lnTo>
                    <a:pt x="321" y="322"/>
                  </a:lnTo>
                  <a:lnTo>
                    <a:pt x="299" y="318"/>
                  </a:lnTo>
                  <a:lnTo>
                    <a:pt x="275" y="313"/>
                  </a:lnTo>
                  <a:lnTo>
                    <a:pt x="258" y="305"/>
                  </a:lnTo>
                  <a:lnTo>
                    <a:pt x="243" y="293"/>
                  </a:lnTo>
                  <a:lnTo>
                    <a:pt x="229" y="277"/>
                  </a:lnTo>
                  <a:lnTo>
                    <a:pt x="193" y="301"/>
                  </a:lnTo>
                  <a:lnTo>
                    <a:pt x="154" y="317"/>
                  </a:lnTo>
                  <a:lnTo>
                    <a:pt x="115" y="322"/>
                  </a:lnTo>
                  <a:lnTo>
                    <a:pt x="85" y="318"/>
                  </a:lnTo>
                  <a:lnTo>
                    <a:pt x="60" y="310"/>
                  </a:lnTo>
                  <a:lnTo>
                    <a:pt x="38" y="296"/>
                  </a:lnTo>
                  <a:lnTo>
                    <a:pt x="19" y="277"/>
                  </a:lnTo>
                  <a:lnTo>
                    <a:pt x="7" y="252"/>
                  </a:lnTo>
                  <a:lnTo>
                    <a:pt x="0" y="224"/>
                  </a:lnTo>
                  <a:lnTo>
                    <a:pt x="0" y="193"/>
                  </a:lnTo>
                  <a:lnTo>
                    <a:pt x="7" y="164"/>
                  </a:lnTo>
                  <a:lnTo>
                    <a:pt x="5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3" name="Freeform 32"/>
            <p:cNvSpPr>
              <a:spLocks noEditPoints="1"/>
            </p:cNvSpPr>
            <p:nvPr userDrawn="1"/>
          </p:nvSpPr>
          <p:spPr bwMode="gray">
            <a:xfrm>
              <a:off x="5007" y="2496"/>
              <a:ext cx="127" cy="127"/>
            </a:xfrm>
            <a:custGeom>
              <a:avLst/>
              <a:gdLst>
                <a:gd name="T0" fmla="*/ 53 w 127"/>
                <a:gd name="T1" fmla="*/ 65 h 127"/>
                <a:gd name="T2" fmla="*/ 74 w 127"/>
                <a:gd name="T3" fmla="*/ 63 h 127"/>
                <a:gd name="T4" fmla="*/ 80 w 127"/>
                <a:gd name="T5" fmla="*/ 58 h 127"/>
                <a:gd name="T6" fmla="*/ 80 w 127"/>
                <a:gd name="T7" fmla="*/ 48 h 127"/>
                <a:gd name="T8" fmla="*/ 74 w 127"/>
                <a:gd name="T9" fmla="*/ 41 h 127"/>
                <a:gd name="T10" fmla="*/ 53 w 127"/>
                <a:gd name="T11" fmla="*/ 41 h 127"/>
                <a:gd name="T12" fmla="*/ 68 w 127"/>
                <a:gd name="T13" fmla="*/ 32 h 127"/>
                <a:gd name="T14" fmla="*/ 79 w 127"/>
                <a:gd name="T15" fmla="*/ 34 h 127"/>
                <a:gd name="T16" fmla="*/ 87 w 127"/>
                <a:gd name="T17" fmla="*/ 41 h 127"/>
                <a:gd name="T18" fmla="*/ 91 w 127"/>
                <a:gd name="T19" fmla="*/ 53 h 127"/>
                <a:gd name="T20" fmla="*/ 86 w 127"/>
                <a:gd name="T21" fmla="*/ 65 h 127"/>
                <a:gd name="T22" fmla="*/ 75 w 127"/>
                <a:gd name="T23" fmla="*/ 72 h 127"/>
                <a:gd name="T24" fmla="*/ 92 w 127"/>
                <a:gd name="T25" fmla="*/ 94 h 127"/>
                <a:gd name="T26" fmla="*/ 67 w 127"/>
                <a:gd name="T27" fmla="*/ 72 h 127"/>
                <a:gd name="T28" fmla="*/ 53 w 127"/>
                <a:gd name="T29" fmla="*/ 94 h 127"/>
                <a:gd name="T30" fmla="*/ 43 w 127"/>
                <a:gd name="T31" fmla="*/ 32 h 127"/>
                <a:gd name="T32" fmla="*/ 39 w 127"/>
                <a:gd name="T33" fmla="*/ 15 h 127"/>
                <a:gd name="T34" fmla="*/ 16 w 127"/>
                <a:gd name="T35" fmla="*/ 41 h 127"/>
                <a:gd name="T36" fmla="*/ 16 w 127"/>
                <a:gd name="T37" fmla="*/ 84 h 127"/>
                <a:gd name="T38" fmla="*/ 39 w 127"/>
                <a:gd name="T39" fmla="*/ 111 h 127"/>
                <a:gd name="T40" fmla="*/ 72 w 127"/>
                <a:gd name="T41" fmla="*/ 116 h 127"/>
                <a:gd name="T42" fmla="*/ 103 w 127"/>
                <a:gd name="T43" fmla="*/ 101 h 127"/>
                <a:gd name="T44" fmla="*/ 116 w 127"/>
                <a:gd name="T45" fmla="*/ 63 h 127"/>
                <a:gd name="T46" fmla="*/ 103 w 127"/>
                <a:gd name="T47" fmla="*/ 26 h 127"/>
                <a:gd name="T48" fmla="*/ 72 w 127"/>
                <a:gd name="T49" fmla="*/ 10 h 127"/>
                <a:gd name="T50" fmla="*/ 63 w 127"/>
                <a:gd name="T51" fmla="*/ 0 h 127"/>
                <a:gd name="T52" fmla="*/ 99 w 127"/>
                <a:gd name="T53" fmla="*/ 10 h 127"/>
                <a:gd name="T54" fmla="*/ 123 w 127"/>
                <a:gd name="T55" fmla="*/ 41 h 127"/>
                <a:gd name="T56" fmla="*/ 123 w 127"/>
                <a:gd name="T57" fmla="*/ 85 h 127"/>
                <a:gd name="T58" fmla="*/ 99 w 127"/>
                <a:gd name="T59" fmla="*/ 116 h 127"/>
                <a:gd name="T60" fmla="*/ 63 w 127"/>
                <a:gd name="T61" fmla="*/ 127 h 127"/>
                <a:gd name="T62" fmla="*/ 27 w 127"/>
                <a:gd name="T63" fmla="*/ 116 h 127"/>
                <a:gd name="T64" fmla="*/ 4 w 127"/>
                <a:gd name="T65" fmla="*/ 85 h 127"/>
                <a:gd name="T66" fmla="*/ 4 w 127"/>
                <a:gd name="T67" fmla="*/ 41 h 127"/>
                <a:gd name="T68" fmla="*/ 27 w 127"/>
                <a:gd name="T69" fmla="*/ 10 h 127"/>
                <a:gd name="T70" fmla="*/ 63 w 127"/>
                <a:gd name="T7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 h="127">
                  <a:moveTo>
                    <a:pt x="53" y="41"/>
                  </a:moveTo>
                  <a:lnTo>
                    <a:pt x="53" y="65"/>
                  </a:lnTo>
                  <a:lnTo>
                    <a:pt x="68" y="65"/>
                  </a:lnTo>
                  <a:lnTo>
                    <a:pt x="74" y="63"/>
                  </a:lnTo>
                  <a:lnTo>
                    <a:pt x="77" y="62"/>
                  </a:lnTo>
                  <a:lnTo>
                    <a:pt x="80" y="58"/>
                  </a:lnTo>
                  <a:lnTo>
                    <a:pt x="80" y="53"/>
                  </a:lnTo>
                  <a:lnTo>
                    <a:pt x="80" y="48"/>
                  </a:lnTo>
                  <a:lnTo>
                    <a:pt x="77" y="44"/>
                  </a:lnTo>
                  <a:lnTo>
                    <a:pt x="74" y="41"/>
                  </a:lnTo>
                  <a:lnTo>
                    <a:pt x="68" y="41"/>
                  </a:lnTo>
                  <a:lnTo>
                    <a:pt x="53" y="41"/>
                  </a:lnTo>
                  <a:close/>
                  <a:moveTo>
                    <a:pt x="43" y="32"/>
                  </a:moveTo>
                  <a:lnTo>
                    <a:pt x="68" y="32"/>
                  </a:lnTo>
                  <a:lnTo>
                    <a:pt x="74" y="32"/>
                  </a:lnTo>
                  <a:lnTo>
                    <a:pt x="79" y="34"/>
                  </a:lnTo>
                  <a:lnTo>
                    <a:pt x="84" y="38"/>
                  </a:lnTo>
                  <a:lnTo>
                    <a:pt x="87" y="41"/>
                  </a:lnTo>
                  <a:lnTo>
                    <a:pt x="89" y="46"/>
                  </a:lnTo>
                  <a:lnTo>
                    <a:pt x="91" y="53"/>
                  </a:lnTo>
                  <a:lnTo>
                    <a:pt x="89" y="60"/>
                  </a:lnTo>
                  <a:lnTo>
                    <a:pt x="86" y="65"/>
                  </a:lnTo>
                  <a:lnTo>
                    <a:pt x="82" y="68"/>
                  </a:lnTo>
                  <a:lnTo>
                    <a:pt x="75" y="72"/>
                  </a:lnTo>
                  <a:lnTo>
                    <a:pt x="92" y="92"/>
                  </a:lnTo>
                  <a:lnTo>
                    <a:pt x="92" y="94"/>
                  </a:lnTo>
                  <a:lnTo>
                    <a:pt x="82" y="94"/>
                  </a:lnTo>
                  <a:lnTo>
                    <a:pt x="67" y="72"/>
                  </a:lnTo>
                  <a:lnTo>
                    <a:pt x="53" y="72"/>
                  </a:lnTo>
                  <a:lnTo>
                    <a:pt x="53" y="94"/>
                  </a:lnTo>
                  <a:lnTo>
                    <a:pt x="43" y="94"/>
                  </a:lnTo>
                  <a:lnTo>
                    <a:pt x="43" y="32"/>
                  </a:lnTo>
                  <a:close/>
                  <a:moveTo>
                    <a:pt x="55" y="10"/>
                  </a:moveTo>
                  <a:lnTo>
                    <a:pt x="39" y="15"/>
                  </a:lnTo>
                  <a:lnTo>
                    <a:pt x="24" y="26"/>
                  </a:lnTo>
                  <a:lnTo>
                    <a:pt x="16" y="41"/>
                  </a:lnTo>
                  <a:lnTo>
                    <a:pt x="12" y="63"/>
                  </a:lnTo>
                  <a:lnTo>
                    <a:pt x="16" y="84"/>
                  </a:lnTo>
                  <a:lnTo>
                    <a:pt x="24" y="101"/>
                  </a:lnTo>
                  <a:lnTo>
                    <a:pt x="39" y="111"/>
                  </a:lnTo>
                  <a:lnTo>
                    <a:pt x="55" y="116"/>
                  </a:lnTo>
                  <a:lnTo>
                    <a:pt x="72" y="116"/>
                  </a:lnTo>
                  <a:lnTo>
                    <a:pt x="89" y="111"/>
                  </a:lnTo>
                  <a:lnTo>
                    <a:pt x="103" y="101"/>
                  </a:lnTo>
                  <a:lnTo>
                    <a:pt x="113" y="84"/>
                  </a:lnTo>
                  <a:lnTo>
                    <a:pt x="116" y="63"/>
                  </a:lnTo>
                  <a:lnTo>
                    <a:pt x="113" y="41"/>
                  </a:lnTo>
                  <a:lnTo>
                    <a:pt x="103" y="26"/>
                  </a:lnTo>
                  <a:lnTo>
                    <a:pt x="89" y="15"/>
                  </a:lnTo>
                  <a:lnTo>
                    <a:pt x="72" y="10"/>
                  </a:lnTo>
                  <a:lnTo>
                    <a:pt x="55" y="10"/>
                  </a:lnTo>
                  <a:close/>
                  <a:moveTo>
                    <a:pt x="63" y="0"/>
                  </a:moveTo>
                  <a:lnTo>
                    <a:pt x="82" y="2"/>
                  </a:lnTo>
                  <a:lnTo>
                    <a:pt x="99" y="10"/>
                  </a:lnTo>
                  <a:lnTo>
                    <a:pt x="115" y="22"/>
                  </a:lnTo>
                  <a:lnTo>
                    <a:pt x="123" y="41"/>
                  </a:lnTo>
                  <a:lnTo>
                    <a:pt x="127" y="63"/>
                  </a:lnTo>
                  <a:lnTo>
                    <a:pt x="123" y="85"/>
                  </a:lnTo>
                  <a:lnTo>
                    <a:pt x="115" y="104"/>
                  </a:lnTo>
                  <a:lnTo>
                    <a:pt x="99" y="116"/>
                  </a:lnTo>
                  <a:lnTo>
                    <a:pt x="82" y="125"/>
                  </a:lnTo>
                  <a:lnTo>
                    <a:pt x="63" y="127"/>
                  </a:lnTo>
                  <a:lnTo>
                    <a:pt x="45" y="125"/>
                  </a:lnTo>
                  <a:lnTo>
                    <a:pt x="27" y="116"/>
                  </a:lnTo>
                  <a:lnTo>
                    <a:pt x="14" y="104"/>
                  </a:lnTo>
                  <a:lnTo>
                    <a:pt x="4" y="85"/>
                  </a:lnTo>
                  <a:lnTo>
                    <a:pt x="0" y="63"/>
                  </a:lnTo>
                  <a:lnTo>
                    <a:pt x="4" y="41"/>
                  </a:lnTo>
                  <a:lnTo>
                    <a:pt x="14" y="22"/>
                  </a:lnTo>
                  <a:lnTo>
                    <a:pt x="27" y="10"/>
                  </a:lnTo>
                  <a:lnTo>
                    <a:pt x="45"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
        <p:nvSpPr>
          <p:cNvPr id="12" name="Text Placeholder 11"/>
          <p:cNvSpPr>
            <a:spLocks noGrp="1"/>
          </p:cNvSpPr>
          <p:nvPr>
            <p:ph type="body" sz="quarter" idx="11" hasCustomPrompt="1"/>
          </p:nvPr>
        </p:nvSpPr>
        <p:spPr>
          <a:xfrm>
            <a:off x="918392" y="5121617"/>
            <a:ext cx="6452566" cy="1132703"/>
          </a:xfrm>
        </p:spPr>
        <p:txBody>
          <a:bodyPr/>
          <a:lstStyle>
            <a:lvl1pPr marL="0" indent="0">
              <a:buNone/>
              <a:defRPr sz="1800" baseline="0"/>
            </a:lvl1pPr>
          </a:lstStyle>
          <a:p>
            <a:pPr lvl="0"/>
            <a:r>
              <a:rPr lang="en-US" dirty="0" smtClean="0"/>
              <a:t>Your Name</a:t>
            </a:r>
          </a:p>
          <a:p>
            <a:pPr lvl="0"/>
            <a:r>
              <a:rPr lang="en-US" dirty="0" smtClean="0"/>
              <a:t>Your Title, Group at TU</a:t>
            </a:r>
          </a:p>
          <a:p>
            <a:pPr lvl="0"/>
            <a:r>
              <a:rPr lang="en-US" dirty="0" smtClean="0"/>
              <a:t>Company Name</a:t>
            </a:r>
            <a:endParaRPr lang="en-US" dirty="0"/>
          </a:p>
        </p:txBody>
      </p:sp>
    </p:spTree>
    <p:extLst>
      <p:ext uri="{BB962C8B-B14F-4D97-AF65-F5344CB8AC3E}">
        <p14:creationId xmlns:p14="http://schemas.microsoft.com/office/powerpoint/2010/main" val="4111589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600200"/>
            <a:ext cx="10969944" cy="4506913"/>
          </a:xfrm>
          <a:prstGeom prst="rect">
            <a:avLst/>
          </a:prstGeom>
        </p:spPr>
        <p:txBody>
          <a:bodyPr>
            <a:normAutofit/>
          </a:bodyPr>
          <a:lstStyle>
            <a:lvl1pPr>
              <a:spcAft>
                <a:spcPts val="600"/>
              </a:spcAft>
              <a:defRPr>
                <a:solidFill>
                  <a:schemeClr val="tx1"/>
                </a:solidFill>
              </a:defRPr>
            </a:lvl1pPr>
            <a:lvl2pPr>
              <a:spcAft>
                <a:spcPts val="600"/>
              </a:spcAft>
              <a:defRPr>
                <a:solidFill>
                  <a:schemeClr val="tx1"/>
                </a:solidFill>
              </a:defRPr>
            </a:lvl2pPr>
            <a:lvl3pPr>
              <a:spcAft>
                <a:spcPts val="600"/>
              </a:spcAft>
              <a:defRPr>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lvl1pPr>
              <a:defRPr sz="2600"/>
            </a:lvl1pPr>
          </a:lstStyle>
          <a:p>
            <a:r>
              <a:rPr lang="en-US" dirty="0"/>
              <a:t>Click to edit Master title style</a:t>
            </a:r>
          </a:p>
        </p:txBody>
      </p:sp>
      <p:sp>
        <p:nvSpPr>
          <p:cNvPr id="5" name="Text Placeholder 4"/>
          <p:cNvSpPr>
            <a:spLocks noGrp="1"/>
          </p:cNvSpPr>
          <p:nvPr>
            <p:ph type="body" sz="quarter" idx="11" hasCustomPrompt="1"/>
          </p:nvPr>
        </p:nvSpPr>
        <p:spPr>
          <a:xfrm>
            <a:off x="7682948" y="6107112"/>
            <a:ext cx="3885717" cy="217487"/>
          </a:xfrm>
        </p:spPr>
        <p:txBody>
          <a:bodyPr/>
          <a:lstStyle>
            <a:lvl1pPr marL="0" indent="0" algn="r">
              <a:buNone/>
              <a:defRPr sz="1000" baseline="0"/>
            </a:lvl1pPr>
            <a:lvl2pPr>
              <a:defRPr sz="1000"/>
            </a:lvl2pPr>
            <a:lvl3pPr>
              <a:defRPr sz="1000"/>
            </a:lvl3pPr>
            <a:lvl4pPr>
              <a:defRPr sz="1000"/>
            </a:lvl4pPr>
            <a:lvl5pPr>
              <a:defRPr sz="1000"/>
            </a:lvl5pPr>
          </a:lstStyle>
          <a:p>
            <a:pPr lvl="0"/>
            <a:r>
              <a:rPr lang="en-US" dirty="0" smtClean="0"/>
              <a:t>Click to edit source</a:t>
            </a:r>
            <a:endParaRPr lang="en-US" dirty="0"/>
          </a:p>
        </p:txBody>
      </p:sp>
    </p:spTree>
    <p:extLst>
      <p:ext uri="{BB962C8B-B14F-4D97-AF65-F5344CB8AC3E}">
        <p14:creationId xmlns:p14="http://schemas.microsoft.com/office/powerpoint/2010/main" val="191575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Gray Section Breaker">
    <p:bg>
      <p:bgPr>
        <a:solidFill>
          <a:schemeClr val="bg1"/>
        </a:solidFill>
        <a:effectLst/>
      </p:bgPr>
    </p:bg>
    <p:spTree>
      <p:nvGrpSpPr>
        <p:cNvPr id="1" name=""/>
        <p:cNvGrpSpPr/>
        <p:nvPr/>
      </p:nvGrpSpPr>
      <p:grpSpPr>
        <a:xfrm>
          <a:off x="0" y="0"/>
          <a:ext cx="0" cy="0"/>
          <a:chOff x="0" y="0"/>
          <a:chExt cx="0" cy="0"/>
        </a:xfrm>
      </p:grpSpPr>
      <p:sp>
        <p:nvSpPr>
          <p:cNvPr id="27" name="Rectangle 26"/>
          <p:cNvSpPr/>
          <p:nvPr userDrawn="1"/>
        </p:nvSpPr>
        <p:spPr>
          <a:xfrm>
            <a:off x="187326" y="23927"/>
            <a:ext cx="11814176" cy="6629422"/>
          </a:xfrm>
          <a:prstGeom prst="rect">
            <a:avLst/>
          </a:prstGeom>
          <a:solidFill>
            <a:srgbClr val="EBEBEB"/>
          </a:solidFill>
          <a:ln>
            <a:solidFill>
              <a:srgbClr val="EDEDED"/>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dirty="0">
              <a:noFill/>
            </a:endParaRPr>
          </a:p>
        </p:txBody>
      </p:sp>
      <p:grpSp>
        <p:nvGrpSpPr>
          <p:cNvPr id="24" name="Group 23"/>
          <p:cNvGrpSpPr>
            <a:grpSpLocks noChangeAspect="1"/>
          </p:cNvGrpSpPr>
          <p:nvPr userDrawn="1"/>
        </p:nvGrpSpPr>
        <p:grpSpPr>
          <a:xfrm>
            <a:off x="-14790" y="-63196"/>
            <a:ext cx="3457994" cy="3490307"/>
            <a:chOff x="0" y="-350837"/>
            <a:chExt cx="1358900" cy="1371600"/>
          </a:xfrm>
          <a:solidFill>
            <a:schemeClr val="tx2"/>
          </a:solidFill>
        </p:grpSpPr>
        <p:sp>
          <p:nvSpPr>
            <p:cNvPr id="25" name="Freeform 24"/>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CD800"/>
                </a:solidFill>
              </a:endParaRPr>
            </a:p>
          </p:txBody>
        </p:sp>
        <p:sp>
          <p:nvSpPr>
            <p:cNvPr id="26" name="Freeform 25"/>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CD800"/>
                </a:solidFill>
              </a:endParaRPr>
            </a:p>
          </p:txBody>
        </p:sp>
      </p:grpSp>
      <p:sp>
        <p:nvSpPr>
          <p:cNvPr id="11" name="Rectangle 10"/>
          <p:cNvSpPr/>
          <p:nvPr userDrawn="1"/>
        </p:nvSpPr>
        <p:spPr>
          <a:xfrm rot="10800000">
            <a:off x="-1" y="-1"/>
            <a:ext cx="12188825" cy="1793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v</a:t>
            </a:r>
          </a:p>
        </p:txBody>
      </p:sp>
      <p:sp>
        <p:nvSpPr>
          <p:cNvPr id="12" name="Rectangle 11"/>
          <p:cNvSpPr/>
          <p:nvPr userDrawn="1"/>
        </p:nvSpPr>
        <p:spPr>
          <a:xfrm rot="16200000">
            <a:off x="8666163" y="3335342"/>
            <a:ext cx="6858002" cy="1873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v</a:t>
            </a:r>
          </a:p>
        </p:txBody>
      </p:sp>
      <p:sp>
        <p:nvSpPr>
          <p:cNvPr id="15" name="Title 1"/>
          <p:cNvSpPr>
            <a:spLocks noGrp="1"/>
          </p:cNvSpPr>
          <p:nvPr>
            <p:ph type="title"/>
          </p:nvPr>
        </p:nvSpPr>
        <p:spPr>
          <a:xfrm>
            <a:off x="923925" y="3768313"/>
            <a:ext cx="10655300" cy="661988"/>
          </a:xfrm>
          <a:prstGeom prst="rect">
            <a:avLst/>
          </a:prstGeom>
        </p:spPr>
        <p:txBody>
          <a:bodyPr anchor="t">
            <a:noAutofit/>
          </a:bodyPr>
          <a:lstStyle>
            <a:lvl1pPr algn="l">
              <a:defRPr sz="3200" b="1" cap="none">
                <a:solidFill>
                  <a:srgbClr val="000000"/>
                </a:solidFill>
              </a:defRPr>
            </a:lvl1pPr>
          </a:lstStyle>
          <a:p>
            <a:r>
              <a:rPr lang="en-US" dirty="0" smtClean="0"/>
              <a:t>Click to edit Master title style</a:t>
            </a:r>
            <a:endParaRPr lang="en-US" dirty="0"/>
          </a:p>
        </p:txBody>
      </p:sp>
      <p:sp>
        <p:nvSpPr>
          <p:cNvPr id="16" name="Text Placeholder 2"/>
          <p:cNvSpPr>
            <a:spLocks noGrp="1"/>
          </p:cNvSpPr>
          <p:nvPr>
            <p:ph type="body" idx="1"/>
          </p:nvPr>
        </p:nvSpPr>
        <p:spPr>
          <a:xfrm>
            <a:off x="923925" y="4601601"/>
            <a:ext cx="10655300" cy="1500187"/>
          </a:xfrm>
          <a:prstGeom prst="rect">
            <a:avLst/>
          </a:prstGeom>
        </p:spPr>
        <p:txBody>
          <a:bodyPr anchor="t">
            <a:noAutofit/>
          </a:bodyPr>
          <a:lstStyle>
            <a:lvl1pPr marL="0" indent="0" algn="l">
              <a:buNone/>
              <a:defRPr sz="2400">
                <a:solidFill>
                  <a:srgbClr val="0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Rectangle 12"/>
          <p:cNvSpPr/>
          <p:nvPr userDrawn="1"/>
        </p:nvSpPr>
        <p:spPr>
          <a:xfrm rot="16200000">
            <a:off x="-3350129" y="3335342"/>
            <a:ext cx="6858002" cy="1873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FFFF"/>
                </a:solidFill>
              </a:rPr>
              <a:t>v</a:t>
            </a:r>
          </a:p>
        </p:txBody>
      </p:sp>
    </p:spTree>
    <p:extLst>
      <p:ext uri="{BB962C8B-B14F-4D97-AF65-F5344CB8AC3E}">
        <p14:creationId xmlns:p14="http://schemas.microsoft.com/office/powerpoint/2010/main" val="1922835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olo el títul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368008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Blue/Yellow">
    <p:spTree>
      <p:nvGrpSpPr>
        <p:cNvPr id="1" name=""/>
        <p:cNvGrpSpPr/>
        <p:nvPr/>
      </p:nvGrpSpPr>
      <p:grpSpPr>
        <a:xfrm>
          <a:off x="0" y="0"/>
          <a:ext cx="0" cy="0"/>
          <a:chOff x="0" y="0"/>
          <a:chExt cx="0" cy="0"/>
        </a:xfrm>
      </p:grpSpPr>
      <p:pic>
        <p:nvPicPr>
          <p:cNvPr id="4" name="Imagen 6">
            <a:extLst>
              <a:ext uri="{FF2B5EF4-FFF2-40B4-BE49-F238E27FC236}">
                <a16:creationId xmlns="" xmlns:a16="http://schemas.microsoft.com/office/drawing/2014/main" id="{C1547517-C895-BE49-8B52-FD9771A17D02}"/>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Imagen 5">
            <a:extLst>
              <a:ext uri="{FF2B5EF4-FFF2-40B4-BE49-F238E27FC236}">
                <a16:creationId xmlns="" xmlns:a16="http://schemas.microsoft.com/office/drawing/2014/main" id="{CBE7B2E3-E5BD-B44C-A27D-62AFCDEE735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43711" y="5921248"/>
            <a:ext cx="1782618" cy="464959"/>
          </a:xfrm>
          <a:prstGeom prst="rect">
            <a:avLst/>
          </a:prstGeom>
        </p:spPr>
      </p:pic>
    </p:spTree>
    <p:extLst>
      <p:ext uri="{BB962C8B-B14F-4D97-AF65-F5344CB8AC3E}">
        <p14:creationId xmlns:p14="http://schemas.microsoft.com/office/powerpoint/2010/main" val="387884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Cover Blue/Yellow">
    <p:spTree>
      <p:nvGrpSpPr>
        <p:cNvPr id="1" name=""/>
        <p:cNvGrpSpPr/>
        <p:nvPr/>
      </p:nvGrpSpPr>
      <p:grpSpPr>
        <a:xfrm>
          <a:off x="0" y="0"/>
          <a:ext cx="0" cy="0"/>
          <a:chOff x="0" y="0"/>
          <a:chExt cx="0" cy="0"/>
        </a:xfrm>
      </p:grpSpPr>
      <p:pic>
        <p:nvPicPr>
          <p:cNvPr id="7" name="Imagen 3">
            <a:extLst>
              <a:ext uri="{FF2B5EF4-FFF2-40B4-BE49-F238E27FC236}">
                <a16:creationId xmlns="" xmlns:a16="http://schemas.microsoft.com/office/drawing/2014/main" id="{A6E9F91E-53A9-E948-8119-F2A8337BA8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43711" y="5921248"/>
            <a:ext cx="1782618" cy="464959"/>
          </a:xfrm>
          <a:prstGeom prst="rect">
            <a:avLst/>
          </a:prstGeom>
        </p:spPr>
      </p:pic>
      <p:pic>
        <p:nvPicPr>
          <p:cNvPr id="8" name="Imagen 4">
            <a:extLst>
              <a:ext uri="{FF2B5EF4-FFF2-40B4-BE49-F238E27FC236}">
                <a16:creationId xmlns="" xmlns:a16="http://schemas.microsoft.com/office/drawing/2014/main" id="{7CB5BD8F-77D4-EC42-B59A-3272EE1FCDE9}"/>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859232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over Blue/Yellow">
    <p:spTree>
      <p:nvGrpSpPr>
        <p:cNvPr id="1" name=""/>
        <p:cNvGrpSpPr/>
        <p:nvPr/>
      </p:nvGrpSpPr>
      <p:grpSpPr>
        <a:xfrm>
          <a:off x="0" y="0"/>
          <a:ext cx="0" cy="0"/>
          <a:chOff x="0" y="0"/>
          <a:chExt cx="0" cy="0"/>
        </a:xfrm>
      </p:grpSpPr>
      <p:pic>
        <p:nvPicPr>
          <p:cNvPr id="4" name="Imagen 5">
            <a:extLst>
              <a:ext uri="{FF2B5EF4-FFF2-40B4-BE49-F238E27FC236}">
                <a16:creationId xmlns="" xmlns:a16="http://schemas.microsoft.com/office/drawing/2014/main" id="{D4CD50FC-A7E4-7041-B22E-CAF6F8999F6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798867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Yellow Section Breaker">
    <p:spTree>
      <p:nvGrpSpPr>
        <p:cNvPr id="1" name=""/>
        <p:cNvGrpSpPr/>
        <p:nvPr/>
      </p:nvGrpSpPr>
      <p:grpSpPr>
        <a:xfrm>
          <a:off x="0" y="0"/>
          <a:ext cx="0" cy="0"/>
          <a:chOff x="0" y="0"/>
          <a:chExt cx="0" cy="0"/>
        </a:xfrm>
      </p:grpSpPr>
      <p:pic>
        <p:nvPicPr>
          <p:cNvPr id="2" name="Imagen 2">
            <a:extLst>
              <a:ext uri="{FF2B5EF4-FFF2-40B4-BE49-F238E27FC236}">
                <a16:creationId xmlns="" xmlns:a16="http://schemas.microsoft.com/office/drawing/2014/main" id="{781BDE0E-85B3-5845-AE78-D5220000E0B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593802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Yellow Section Breaker">
    <p:spTree>
      <p:nvGrpSpPr>
        <p:cNvPr id="1" name=""/>
        <p:cNvGrpSpPr/>
        <p:nvPr/>
      </p:nvGrpSpPr>
      <p:grpSpPr>
        <a:xfrm>
          <a:off x="0" y="0"/>
          <a:ext cx="0" cy="0"/>
          <a:chOff x="0" y="0"/>
          <a:chExt cx="0" cy="0"/>
        </a:xfrm>
      </p:grpSpPr>
      <p:pic>
        <p:nvPicPr>
          <p:cNvPr id="2" name="Imagen 2">
            <a:extLst>
              <a:ext uri="{FF2B5EF4-FFF2-40B4-BE49-F238E27FC236}">
                <a16:creationId xmlns="" xmlns:a16="http://schemas.microsoft.com/office/drawing/2014/main" id="{97A7C863-4CA2-F748-A3B7-9683FF3CA53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3" name="Imagen 3">
            <a:extLst>
              <a:ext uri="{FF2B5EF4-FFF2-40B4-BE49-F238E27FC236}">
                <a16:creationId xmlns="" xmlns:a16="http://schemas.microsoft.com/office/drawing/2014/main" id="{CB3BAEEF-1D72-C748-B6CE-381E0EB94AE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06388" y="5854987"/>
            <a:ext cx="1782618" cy="464959"/>
          </a:xfrm>
          <a:prstGeom prst="rect">
            <a:avLst/>
          </a:prstGeom>
        </p:spPr>
      </p:pic>
    </p:spTree>
    <p:extLst>
      <p:ext uri="{BB962C8B-B14F-4D97-AF65-F5344CB8AC3E}">
        <p14:creationId xmlns:p14="http://schemas.microsoft.com/office/powerpoint/2010/main" val="32415233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Gray Section Breaker">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138A361D-93DE-9748-86D9-EE0A15600610}"/>
              </a:ext>
            </a:extLst>
          </p:cNvPr>
          <p:cNvPicPr>
            <a:picLocks noChangeAspect="1"/>
          </p:cNvPicPr>
          <p:nvPr userDrawn="1"/>
        </p:nvPicPr>
        <p:blipFill>
          <a:blip r:embed="rId2"/>
          <a:stretch>
            <a:fillRect/>
          </a:stretch>
        </p:blipFill>
        <p:spPr>
          <a:xfrm>
            <a:off x="0" y="893"/>
            <a:ext cx="12188825" cy="6856214"/>
          </a:xfrm>
          <a:prstGeom prst="rect">
            <a:avLst/>
          </a:prstGeom>
        </p:spPr>
      </p:pic>
      <p:grpSp>
        <p:nvGrpSpPr>
          <p:cNvPr id="24" name="Group 23"/>
          <p:cNvGrpSpPr>
            <a:grpSpLocks noChangeAspect="1"/>
          </p:cNvGrpSpPr>
          <p:nvPr userDrawn="1"/>
        </p:nvGrpSpPr>
        <p:grpSpPr>
          <a:xfrm>
            <a:off x="-423863" y="-315859"/>
            <a:ext cx="3457994" cy="3490307"/>
            <a:chOff x="0" y="-350837"/>
            <a:chExt cx="1358900" cy="1371600"/>
          </a:xfrm>
          <a:solidFill>
            <a:schemeClr val="tx2"/>
          </a:solidFill>
        </p:grpSpPr>
        <p:sp>
          <p:nvSpPr>
            <p:cNvPr id="25" name="Freeform 24"/>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CD800"/>
                </a:solidFill>
              </a:endParaRPr>
            </a:p>
          </p:txBody>
        </p:sp>
        <p:sp>
          <p:nvSpPr>
            <p:cNvPr id="26" name="Freeform 25"/>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CD800"/>
                </a:solidFill>
              </a:endParaRPr>
            </a:p>
          </p:txBody>
        </p:sp>
      </p:grpSp>
      <p:sp>
        <p:nvSpPr>
          <p:cNvPr id="15" name="Title 1"/>
          <p:cNvSpPr>
            <a:spLocks noGrp="1"/>
          </p:cNvSpPr>
          <p:nvPr>
            <p:ph type="title"/>
          </p:nvPr>
        </p:nvSpPr>
        <p:spPr>
          <a:xfrm>
            <a:off x="923925" y="3768313"/>
            <a:ext cx="10655300" cy="661988"/>
          </a:xfrm>
          <a:prstGeom prst="rect">
            <a:avLst/>
          </a:prstGeom>
        </p:spPr>
        <p:txBody>
          <a:bodyPr anchor="t">
            <a:noAutofit/>
          </a:bodyPr>
          <a:lstStyle>
            <a:lvl1pPr algn="l">
              <a:defRPr sz="3200" b="1" cap="none">
                <a:solidFill>
                  <a:schemeClr val="bg1"/>
                </a:solidFill>
              </a:defRPr>
            </a:lvl1pPr>
          </a:lstStyle>
          <a:p>
            <a:r>
              <a:rPr lang="en-US"/>
              <a:t>Click to edit Master title style</a:t>
            </a:r>
            <a:endParaRPr lang="en-US" dirty="0"/>
          </a:p>
        </p:txBody>
      </p:sp>
      <p:sp>
        <p:nvSpPr>
          <p:cNvPr id="16" name="Text Placeholder 2"/>
          <p:cNvSpPr>
            <a:spLocks noGrp="1"/>
          </p:cNvSpPr>
          <p:nvPr>
            <p:ph type="body" idx="1"/>
          </p:nvPr>
        </p:nvSpPr>
        <p:spPr>
          <a:xfrm>
            <a:off x="923925" y="4601601"/>
            <a:ext cx="10655300" cy="1500187"/>
          </a:xfrm>
          <a:prstGeom prst="rect">
            <a:avLst/>
          </a:prstGeom>
        </p:spPr>
        <p:txBody>
          <a:bodyPr anchor="t">
            <a:noAutofit/>
          </a:bodyPr>
          <a:lstStyle>
            <a:lvl1pPr marL="0" indent="0" algn="l">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10500" y="407235"/>
            <a:ext cx="4064000" cy="601930"/>
          </a:xfrm>
          <a:prstGeom prst="rect">
            <a:avLst/>
          </a:prstGeom>
        </p:spPr>
      </p:pic>
    </p:spTree>
    <p:extLst>
      <p:ext uri="{BB962C8B-B14F-4D97-AF65-F5344CB8AC3E}">
        <p14:creationId xmlns:p14="http://schemas.microsoft.com/office/powerpoint/2010/main" val="332003236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Gray Section Breaker">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138A361D-93DE-9748-86D9-EE0A15600610}"/>
              </a:ext>
            </a:extLst>
          </p:cNvPr>
          <p:cNvPicPr>
            <a:picLocks noChangeAspect="1"/>
          </p:cNvPicPr>
          <p:nvPr userDrawn="1"/>
        </p:nvPicPr>
        <p:blipFill>
          <a:blip r:embed="rId2"/>
          <a:stretch>
            <a:fillRect/>
          </a:stretch>
        </p:blipFill>
        <p:spPr>
          <a:xfrm>
            <a:off x="0" y="893"/>
            <a:ext cx="12188825" cy="6856214"/>
          </a:xfrm>
          <a:prstGeom prst="rect">
            <a:avLst/>
          </a:prstGeom>
        </p:spPr>
      </p:pic>
      <p:grpSp>
        <p:nvGrpSpPr>
          <p:cNvPr id="24" name="Group 23"/>
          <p:cNvGrpSpPr>
            <a:grpSpLocks noChangeAspect="1"/>
          </p:cNvGrpSpPr>
          <p:nvPr userDrawn="1"/>
        </p:nvGrpSpPr>
        <p:grpSpPr>
          <a:xfrm>
            <a:off x="-423863" y="-315859"/>
            <a:ext cx="3457994" cy="3490307"/>
            <a:chOff x="0" y="-350837"/>
            <a:chExt cx="1358900" cy="1371600"/>
          </a:xfrm>
          <a:solidFill>
            <a:schemeClr val="tx2"/>
          </a:solidFill>
        </p:grpSpPr>
        <p:sp>
          <p:nvSpPr>
            <p:cNvPr id="25" name="Freeform 24"/>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CD800"/>
                </a:solidFill>
              </a:endParaRPr>
            </a:p>
          </p:txBody>
        </p:sp>
        <p:sp>
          <p:nvSpPr>
            <p:cNvPr id="26" name="Freeform 25"/>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FCD800"/>
                </a:solidFill>
              </a:endParaRPr>
            </a:p>
          </p:txBody>
        </p:sp>
      </p:grpSp>
      <p:sp>
        <p:nvSpPr>
          <p:cNvPr id="15" name="Title 1"/>
          <p:cNvSpPr>
            <a:spLocks noGrp="1"/>
          </p:cNvSpPr>
          <p:nvPr>
            <p:ph type="title"/>
          </p:nvPr>
        </p:nvSpPr>
        <p:spPr>
          <a:xfrm>
            <a:off x="923925" y="3768313"/>
            <a:ext cx="10655300" cy="661988"/>
          </a:xfrm>
          <a:prstGeom prst="rect">
            <a:avLst/>
          </a:prstGeom>
        </p:spPr>
        <p:txBody>
          <a:bodyPr anchor="t">
            <a:noAutofit/>
          </a:bodyPr>
          <a:lstStyle>
            <a:lvl1pPr algn="l">
              <a:defRPr sz="3200" b="1" cap="none">
                <a:solidFill>
                  <a:schemeClr val="bg1"/>
                </a:solidFill>
              </a:defRPr>
            </a:lvl1pPr>
          </a:lstStyle>
          <a:p>
            <a:r>
              <a:rPr lang="en-US"/>
              <a:t>Click to edit Master title style</a:t>
            </a:r>
            <a:endParaRPr lang="en-US" dirty="0"/>
          </a:p>
        </p:txBody>
      </p:sp>
      <p:sp>
        <p:nvSpPr>
          <p:cNvPr id="16" name="Text Placeholder 2"/>
          <p:cNvSpPr>
            <a:spLocks noGrp="1"/>
          </p:cNvSpPr>
          <p:nvPr>
            <p:ph type="body" idx="1"/>
          </p:nvPr>
        </p:nvSpPr>
        <p:spPr>
          <a:xfrm>
            <a:off x="923925" y="4601601"/>
            <a:ext cx="10655300" cy="1500187"/>
          </a:xfrm>
          <a:prstGeom prst="rect">
            <a:avLst/>
          </a:prstGeom>
        </p:spPr>
        <p:txBody>
          <a:bodyPr anchor="t">
            <a:noAutofit/>
          </a:bodyPr>
          <a:lstStyle>
            <a:lvl1pPr marL="0" indent="0" algn="l">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628924" y="217193"/>
            <a:ext cx="2306306" cy="936000"/>
          </a:xfrm>
          <a:prstGeom prst="rect">
            <a:avLst/>
          </a:prstGeom>
        </p:spPr>
      </p:pic>
    </p:spTree>
    <p:extLst>
      <p:ext uri="{BB962C8B-B14F-4D97-AF65-F5344CB8AC3E}">
        <p14:creationId xmlns:p14="http://schemas.microsoft.com/office/powerpoint/2010/main" val="231060568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Breaker">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99F58CF-7627-CA4F-B927-3705B797B9C1}"/>
              </a:ext>
            </a:extLst>
          </p:cNvPr>
          <p:cNvPicPr>
            <a:picLocks noChangeAspect="1"/>
          </p:cNvPicPr>
          <p:nvPr userDrawn="1"/>
        </p:nvPicPr>
        <p:blipFill>
          <a:blip r:embed="rId2"/>
          <a:stretch>
            <a:fillRect/>
          </a:stretch>
        </p:blipFill>
        <p:spPr>
          <a:xfrm>
            <a:off x="0" y="-2282"/>
            <a:ext cx="12188825" cy="6860282"/>
          </a:xfrm>
          <a:prstGeom prst="rect">
            <a:avLst/>
          </a:prstGeom>
        </p:spPr>
      </p:pic>
      <p:sp>
        <p:nvSpPr>
          <p:cNvPr id="10" name="Rectangle 9">
            <a:extLst>
              <a:ext uri="{FF2B5EF4-FFF2-40B4-BE49-F238E27FC236}">
                <a16:creationId xmlns:a16="http://schemas.microsoft.com/office/drawing/2014/main" xmlns="" id="{42AB9CC8-0E6E-CC4D-83D1-D4D3B90EEC03}"/>
              </a:ext>
            </a:extLst>
          </p:cNvPr>
          <p:cNvSpPr/>
          <p:nvPr userDrawn="1"/>
        </p:nvSpPr>
        <p:spPr>
          <a:xfrm>
            <a:off x="184936" y="184935"/>
            <a:ext cx="11815900" cy="6484062"/>
          </a:xfrm>
          <a:prstGeom prst="rect">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645226" y="242593"/>
            <a:ext cx="2214000" cy="916687"/>
          </a:xfrm>
          <a:prstGeom prst="rect">
            <a:avLst/>
          </a:prstGeom>
        </p:spPr>
      </p:pic>
      <p:pic>
        <p:nvPicPr>
          <p:cNvPr id="7" name="Imagen 3">
            <a:extLst>
              <a:ext uri="{FF2B5EF4-FFF2-40B4-BE49-F238E27FC236}">
                <a16:creationId xmlns="" xmlns:a16="http://schemas.microsoft.com/office/drawing/2014/main" id="{CB3BAEEF-1D72-C748-B6CE-381E0EB94AE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06388" y="5854987"/>
            <a:ext cx="1782618" cy="464959"/>
          </a:xfrm>
          <a:prstGeom prst="rect">
            <a:avLst/>
          </a:prstGeom>
        </p:spPr>
      </p:pic>
    </p:spTree>
    <p:extLst>
      <p:ext uri="{BB962C8B-B14F-4D97-AF65-F5344CB8AC3E}">
        <p14:creationId xmlns:p14="http://schemas.microsoft.com/office/powerpoint/2010/main" val="35763796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609600" y="1601788"/>
            <a:ext cx="10969625" cy="450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Title Placeholder 1"/>
          <p:cNvSpPr>
            <a:spLocks noGrp="1"/>
          </p:cNvSpPr>
          <p:nvPr>
            <p:ph type="title"/>
          </p:nvPr>
        </p:nvSpPr>
        <p:spPr bwMode="auto">
          <a:xfrm>
            <a:off x="609600" y="274638"/>
            <a:ext cx="10058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4" name="Rectangle 38"/>
          <p:cNvSpPr>
            <a:spLocks noChangeArrowheads="1"/>
          </p:cNvSpPr>
          <p:nvPr userDrawn="1"/>
        </p:nvSpPr>
        <p:spPr bwMode="gray">
          <a:xfrm>
            <a:off x="4948537" y="6536073"/>
            <a:ext cx="6630847" cy="117560"/>
          </a:xfrm>
          <a:prstGeom prst="rect">
            <a:avLst/>
          </a:prstGeom>
          <a:noFill/>
          <a:ln w="9525">
            <a:noFill/>
            <a:miter lim="800000"/>
            <a:headEnd/>
            <a:tailEnd/>
          </a:ln>
        </p:spPr>
        <p:txBody>
          <a:bodyPr lIns="0" tIns="0" rIns="0" bIns="0" anchor="b"/>
          <a:lstStyle/>
          <a:p>
            <a:pPr algn="r" eaLnBrk="0" hangingPunct="0"/>
            <a:r>
              <a:rPr lang="en-US" sz="1100" dirty="0" smtClean="0">
                <a:solidFill>
                  <a:srgbClr val="000000"/>
                </a:solidFill>
                <a:latin typeface="+mn-lt"/>
                <a:cs typeface="Arial"/>
              </a:rPr>
              <a:t>© 2019 TransUnion LLC All Rights</a:t>
            </a:r>
            <a:r>
              <a:rPr lang="en-US" sz="1100" baseline="0" dirty="0" smtClean="0">
                <a:solidFill>
                  <a:srgbClr val="000000"/>
                </a:solidFill>
                <a:latin typeface="+mn-lt"/>
                <a:cs typeface="Arial"/>
              </a:rPr>
              <a:t> Reserved</a:t>
            </a:r>
            <a:r>
              <a:rPr lang="en-US" sz="1100" dirty="0" smtClean="0">
                <a:solidFill>
                  <a:srgbClr val="000000"/>
                </a:solidFill>
                <a:latin typeface="+mn-lt"/>
              </a:rPr>
              <a:t>   </a:t>
            </a:r>
            <a:r>
              <a:rPr lang="en-US" sz="1100" dirty="0" smtClean="0">
                <a:solidFill>
                  <a:srgbClr val="000000"/>
                </a:solidFill>
                <a:latin typeface="+mn-lt"/>
                <a:cs typeface="Arial"/>
              </a:rPr>
              <a:t>|   </a:t>
            </a:r>
            <a:fld id="{DDCA33D1-252A-4658-B1F4-82058961A0C0}" type="slidenum">
              <a:rPr lang="en-US" sz="1100" kern="1200" smtClean="0">
                <a:solidFill>
                  <a:srgbClr val="000000"/>
                </a:solidFill>
                <a:latin typeface="+mn-lt"/>
                <a:ea typeface="+mn-ea"/>
                <a:cs typeface="Arial"/>
              </a:rPr>
              <a:pPr algn="r" eaLnBrk="0" hangingPunct="0"/>
              <a:t>‹#›</a:t>
            </a:fld>
            <a:endParaRPr lang="en-US" sz="1100" dirty="0">
              <a:solidFill>
                <a:srgbClr val="000000"/>
              </a:solidFill>
              <a:latin typeface="+mn-lt"/>
              <a:cs typeface="Arial"/>
            </a:endParaRPr>
          </a:p>
        </p:txBody>
      </p:sp>
      <p:grpSp>
        <p:nvGrpSpPr>
          <p:cNvPr id="6" name="Group 11"/>
          <p:cNvGrpSpPr>
            <a:grpSpLocks noChangeAspect="1"/>
          </p:cNvGrpSpPr>
          <p:nvPr userDrawn="1"/>
        </p:nvGrpSpPr>
        <p:grpSpPr>
          <a:xfrm>
            <a:off x="10954390" y="-223807"/>
            <a:ext cx="1467278" cy="1481376"/>
            <a:chOff x="0" y="-350837"/>
            <a:chExt cx="1358900" cy="1371600"/>
          </a:xfrm>
        </p:grpSpPr>
        <p:sp>
          <p:nvSpPr>
            <p:cNvPr id="7" name="Freeform 5"/>
            <p:cNvSpPr>
              <a:spLocks/>
            </p:cNvSpPr>
            <p:nvPr/>
          </p:nvSpPr>
          <p:spPr bwMode="auto">
            <a:xfrm>
              <a:off x="0" y="-350837"/>
              <a:ext cx="1358900" cy="1371600"/>
            </a:xfrm>
            <a:custGeom>
              <a:avLst/>
              <a:gdLst>
                <a:gd name="T0" fmla="*/ 148 w 300"/>
                <a:gd name="T1" fmla="*/ 0 h 303"/>
                <a:gd name="T2" fmla="*/ 148 w 300"/>
                <a:gd name="T3" fmla="*/ 0 h 303"/>
                <a:gd name="T4" fmla="*/ 17 w 300"/>
                <a:gd name="T5" fmla="*/ 75 h 303"/>
                <a:gd name="T6" fmla="*/ 14 w 300"/>
                <a:gd name="T7" fmla="*/ 122 h 303"/>
                <a:gd name="T8" fmla="*/ 53 w 300"/>
                <a:gd name="T9" fmla="*/ 140 h 303"/>
                <a:gd name="T10" fmla="*/ 72 w 300"/>
                <a:gd name="T11" fmla="*/ 140 h 303"/>
                <a:gd name="T12" fmla="*/ 65 w 300"/>
                <a:gd name="T13" fmla="*/ 161 h 303"/>
                <a:gd name="T14" fmla="*/ 69 w 300"/>
                <a:gd name="T15" fmla="*/ 199 h 303"/>
                <a:gd name="T16" fmla="*/ 100 w 300"/>
                <a:gd name="T17" fmla="*/ 213 h 303"/>
                <a:gd name="T18" fmla="*/ 127 w 300"/>
                <a:gd name="T19" fmla="*/ 207 h 303"/>
                <a:gd name="T20" fmla="*/ 121 w 300"/>
                <a:gd name="T21" fmla="*/ 197 h 303"/>
                <a:gd name="T22" fmla="*/ 118 w 300"/>
                <a:gd name="T23" fmla="*/ 186 h 303"/>
                <a:gd name="T24" fmla="*/ 101 w 300"/>
                <a:gd name="T25" fmla="*/ 189 h 303"/>
                <a:gd name="T26" fmla="*/ 90 w 300"/>
                <a:gd name="T27" fmla="*/ 184 h 303"/>
                <a:gd name="T28" fmla="*/ 88 w 300"/>
                <a:gd name="T29" fmla="*/ 169 h 303"/>
                <a:gd name="T30" fmla="*/ 98 w 300"/>
                <a:gd name="T31" fmla="*/ 140 h 303"/>
                <a:gd name="T32" fmla="*/ 128 w 300"/>
                <a:gd name="T33" fmla="*/ 140 h 303"/>
                <a:gd name="T34" fmla="*/ 135 w 300"/>
                <a:gd name="T35" fmla="*/ 115 h 303"/>
                <a:gd name="T36" fmla="*/ 106 w 300"/>
                <a:gd name="T37" fmla="*/ 115 h 303"/>
                <a:gd name="T38" fmla="*/ 119 w 300"/>
                <a:gd name="T39" fmla="*/ 75 h 303"/>
                <a:gd name="T40" fmla="*/ 93 w 300"/>
                <a:gd name="T41" fmla="*/ 75 h 303"/>
                <a:gd name="T42" fmla="*/ 80 w 300"/>
                <a:gd name="T43" fmla="*/ 115 h 303"/>
                <a:gd name="T44" fmla="*/ 53 w 300"/>
                <a:gd name="T45" fmla="*/ 115 h 303"/>
                <a:gd name="T46" fmla="*/ 36 w 300"/>
                <a:gd name="T47" fmla="*/ 108 h 303"/>
                <a:gd name="T48" fmla="*/ 43 w 300"/>
                <a:gd name="T49" fmla="*/ 80 h 303"/>
                <a:gd name="T50" fmla="*/ 43 w 300"/>
                <a:gd name="T51" fmla="*/ 80 h 303"/>
                <a:gd name="T52" fmla="*/ 148 w 300"/>
                <a:gd name="T53" fmla="*/ 24 h 303"/>
                <a:gd name="T54" fmla="*/ 275 w 300"/>
                <a:gd name="T55" fmla="*/ 151 h 303"/>
                <a:gd name="T56" fmla="*/ 148 w 300"/>
                <a:gd name="T57" fmla="*/ 278 h 303"/>
                <a:gd name="T58" fmla="*/ 24 w 300"/>
                <a:gd name="T59" fmla="*/ 175 h 303"/>
                <a:gd name="T60" fmla="*/ 0 w 300"/>
                <a:gd name="T61" fmla="*/ 180 h 303"/>
                <a:gd name="T62" fmla="*/ 148 w 300"/>
                <a:gd name="T63" fmla="*/ 303 h 303"/>
                <a:gd name="T64" fmla="*/ 300 w 300"/>
                <a:gd name="T65" fmla="*/ 151 h 303"/>
                <a:gd name="T66" fmla="*/ 148 w 300"/>
                <a:gd name="T67"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303">
                  <a:moveTo>
                    <a:pt x="148" y="0"/>
                  </a:moveTo>
                  <a:lnTo>
                    <a:pt x="148" y="0"/>
                  </a:lnTo>
                  <a:cubicBezTo>
                    <a:pt x="92" y="0"/>
                    <a:pt x="43" y="30"/>
                    <a:pt x="17" y="75"/>
                  </a:cubicBezTo>
                  <a:cubicBezTo>
                    <a:pt x="7" y="93"/>
                    <a:pt x="6" y="109"/>
                    <a:pt x="14" y="122"/>
                  </a:cubicBezTo>
                  <a:cubicBezTo>
                    <a:pt x="22" y="137"/>
                    <a:pt x="42" y="140"/>
                    <a:pt x="53" y="140"/>
                  </a:cubicBezTo>
                  <a:lnTo>
                    <a:pt x="72" y="140"/>
                  </a:lnTo>
                  <a:lnTo>
                    <a:pt x="65" y="161"/>
                  </a:lnTo>
                  <a:cubicBezTo>
                    <a:pt x="60" y="175"/>
                    <a:pt x="62" y="189"/>
                    <a:pt x="69" y="199"/>
                  </a:cubicBezTo>
                  <a:cubicBezTo>
                    <a:pt x="76" y="208"/>
                    <a:pt x="87" y="213"/>
                    <a:pt x="100" y="213"/>
                  </a:cubicBezTo>
                  <a:cubicBezTo>
                    <a:pt x="109" y="213"/>
                    <a:pt x="118" y="211"/>
                    <a:pt x="127" y="207"/>
                  </a:cubicBezTo>
                  <a:cubicBezTo>
                    <a:pt x="124" y="204"/>
                    <a:pt x="122" y="201"/>
                    <a:pt x="121" y="197"/>
                  </a:cubicBezTo>
                  <a:cubicBezTo>
                    <a:pt x="120" y="193"/>
                    <a:pt x="119" y="189"/>
                    <a:pt x="118" y="186"/>
                  </a:cubicBezTo>
                  <a:cubicBezTo>
                    <a:pt x="113" y="188"/>
                    <a:pt x="107" y="189"/>
                    <a:pt x="101" y="189"/>
                  </a:cubicBezTo>
                  <a:cubicBezTo>
                    <a:pt x="97" y="189"/>
                    <a:pt x="92" y="187"/>
                    <a:pt x="90" y="184"/>
                  </a:cubicBezTo>
                  <a:cubicBezTo>
                    <a:pt x="87" y="180"/>
                    <a:pt x="87" y="175"/>
                    <a:pt x="88" y="169"/>
                  </a:cubicBezTo>
                  <a:lnTo>
                    <a:pt x="98" y="140"/>
                  </a:lnTo>
                  <a:lnTo>
                    <a:pt x="128" y="140"/>
                  </a:lnTo>
                  <a:lnTo>
                    <a:pt x="135" y="115"/>
                  </a:lnTo>
                  <a:lnTo>
                    <a:pt x="106" y="115"/>
                  </a:lnTo>
                  <a:lnTo>
                    <a:pt x="119" y="75"/>
                  </a:lnTo>
                  <a:lnTo>
                    <a:pt x="93" y="75"/>
                  </a:lnTo>
                  <a:lnTo>
                    <a:pt x="80" y="115"/>
                  </a:lnTo>
                  <a:lnTo>
                    <a:pt x="53" y="115"/>
                  </a:lnTo>
                  <a:cubicBezTo>
                    <a:pt x="44" y="115"/>
                    <a:pt x="38" y="113"/>
                    <a:pt x="36" y="108"/>
                  </a:cubicBezTo>
                  <a:cubicBezTo>
                    <a:pt x="33" y="103"/>
                    <a:pt x="36" y="93"/>
                    <a:pt x="43" y="80"/>
                  </a:cubicBezTo>
                  <a:lnTo>
                    <a:pt x="43" y="80"/>
                  </a:lnTo>
                  <a:cubicBezTo>
                    <a:pt x="66" y="46"/>
                    <a:pt x="104" y="24"/>
                    <a:pt x="148" y="24"/>
                  </a:cubicBezTo>
                  <a:cubicBezTo>
                    <a:pt x="218" y="24"/>
                    <a:pt x="275" y="81"/>
                    <a:pt x="275" y="151"/>
                  </a:cubicBezTo>
                  <a:cubicBezTo>
                    <a:pt x="275" y="221"/>
                    <a:pt x="218" y="278"/>
                    <a:pt x="148" y="278"/>
                  </a:cubicBezTo>
                  <a:cubicBezTo>
                    <a:pt x="86" y="278"/>
                    <a:pt x="35" y="233"/>
                    <a:pt x="24" y="175"/>
                  </a:cubicBezTo>
                  <a:lnTo>
                    <a:pt x="0" y="180"/>
                  </a:lnTo>
                  <a:cubicBezTo>
                    <a:pt x="13" y="250"/>
                    <a:pt x="74" y="303"/>
                    <a:pt x="148" y="303"/>
                  </a:cubicBezTo>
                  <a:cubicBezTo>
                    <a:pt x="232" y="303"/>
                    <a:pt x="300" y="235"/>
                    <a:pt x="300" y="151"/>
                  </a:cubicBezTo>
                  <a:cubicBezTo>
                    <a:pt x="300" y="67"/>
                    <a:pt x="232" y="0"/>
                    <a:pt x="148" y="0"/>
                  </a:cubicBezTo>
                  <a:close/>
                </a:path>
              </a:pathLst>
            </a:custGeom>
            <a:solidFill>
              <a:srgbClr val="00A6C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588963" y="169863"/>
              <a:ext cx="561975" cy="444500"/>
            </a:xfrm>
            <a:custGeom>
              <a:avLst/>
              <a:gdLst>
                <a:gd name="T0" fmla="*/ 115 w 124"/>
                <a:gd name="T1" fmla="*/ 77 h 98"/>
                <a:gd name="T2" fmla="*/ 115 w 124"/>
                <a:gd name="T3" fmla="*/ 77 h 98"/>
                <a:gd name="T4" fmla="*/ 96 w 124"/>
                <a:gd name="T5" fmla="*/ 73 h 98"/>
                <a:gd name="T6" fmla="*/ 91 w 124"/>
                <a:gd name="T7" fmla="*/ 65 h 98"/>
                <a:gd name="T8" fmla="*/ 91 w 124"/>
                <a:gd name="T9" fmla="*/ 65 h 98"/>
                <a:gd name="T10" fmla="*/ 92 w 124"/>
                <a:gd name="T11" fmla="*/ 58 h 98"/>
                <a:gd name="T12" fmla="*/ 110 w 124"/>
                <a:gd name="T13" fmla="*/ 0 h 98"/>
                <a:gd name="T14" fmla="*/ 110 w 124"/>
                <a:gd name="T15" fmla="*/ 0 h 98"/>
                <a:gd name="T16" fmla="*/ 84 w 124"/>
                <a:gd name="T17" fmla="*/ 0 h 98"/>
                <a:gd name="T18" fmla="*/ 84 w 124"/>
                <a:gd name="T19" fmla="*/ 0 h 98"/>
                <a:gd name="T20" fmla="*/ 68 w 124"/>
                <a:gd name="T21" fmla="*/ 50 h 98"/>
                <a:gd name="T22" fmla="*/ 68 w 124"/>
                <a:gd name="T23" fmla="*/ 50 h 98"/>
                <a:gd name="T24" fmla="*/ 38 w 124"/>
                <a:gd name="T25" fmla="*/ 73 h 98"/>
                <a:gd name="T26" fmla="*/ 29 w 124"/>
                <a:gd name="T27" fmla="*/ 69 h 98"/>
                <a:gd name="T28" fmla="*/ 28 w 124"/>
                <a:gd name="T29" fmla="*/ 58 h 98"/>
                <a:gd name="T30" fmla="*/ 47 w 124"/>
                <a:gd name="T31" fmla="*/ 0 h 98"/>
                <a:gd name="T32" fmla="*/ 20 w 124"/>
                <a:gd name="T33" fmla="*/ 0 h 98"/>
                <a:gd name="T34" fmla="*/ 4 w 124"/>
                <a:gd name="T35" fmla="*/ 50 h 98"/>
                <a:gd name="T36" fmla="*/ 8 w 124"/>
                <a:gd name="T37" fmla="*/ 84 h 98"/>
                <a:gd name="T38" fmla="*/ 37 w 124"/>
                <a:gd name="T39" fmla="*/ 98 h 98"/>
                <a:gd name="T40" fmla="*/ 73 w 124"/>
                <a:gd name="T41" fmla="*/ 84 h 98"/>
                <a:gd name="T42" fmla="*/ 87 w 124"/>
                <a:gd name="T43" fmla="*/ 95 h 98"/>
                <a:gd name="T44" fmla="*/ 107 w 124"/>
                <a:gd name="T45" fmla="*/ 98 h 98"/>
                <a:gd name="T46" fmla="*/ 114 w 124"/>
                <a:gd name="T47" fmla="*/ 97 h 98"/>
                <a:gd name="T48" fmla="*/ 115 w 124"/>
                <a:gd name="T49" fmla="*/ 95 h 98"/>
                <a:gd name="T50" fmla="*/ 118 w 124"/>
                <a:gd name="T51" fmla="*/ 90 h 98"/>
                <a:gd name="T52" fmla="*/ 120 w 124"/>
                <a:gd name="T53" fmla="*/ 85 h 98"/>
                <a:gd name="T54" fmla="*/ 123 w 124"/>
                <a:gd name="T55" fmla="*/ 80 h 98"/>
                <a:gd name="T56" fmla="*/ 124 w 124"/>
                <a:gd name="T57" fmla="*/ 76 h 98"/>
                <a:gd name="T58" fmla="*/ 115 w 124"/>
                <a:gd name="T59" fmla="*/ 7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4" h="98">
                  <a:moveTo>
                    <a:pt x="115" y="77"/>
                  </a:moveTo>
                  <a:lnTo>
                    <a:pt x="115" y="77"/>
                  </a:lnTo>
                  <a:cubicBezTo>
                    <a:pt x="109" y="77"/>
                    <a:pt x="101" y="76"/>
                    <a:pt x="96" y="73"/>
                  </a:cubicBezTo>
                  <a:cubicBezTo>
                    <a:pt x="94" y="71"/>
                    <a:pt x="92" y="69"/>
                    <a:pt x="91" y="65"/>
                  </a:cubicBezTo>
                  <a:cubicBezTo>
                    <a:pt x="91" y="65"/>
                    <a:pt x="91" y="65"/>
                    <a:pt x="91" y="65"/>
                  </a:cubicBezTo>
                  <a:cubicBezTo>
                    <a:pt x="91" y="63"/>
                    <a:pt x="91" y="60"/>
                    <a:pt x="92" y="58"/>
                  </a:cubicBezTo>
                  <a:lnTo>
                    <a:pt x="110" y="0"/>
                  </a:lnTo>
                  <a:lnTo>
                    <a:pt x="110" y="0"/>
                  </a:lnTo>
                  <a:lnTo>
                    <a:pt x="84" y="0"/>
                  </a:lnTo>
                  <a:lnTo>
                    <a:pt x="84" y="0"/>
                  </a:lnTo>
                  <a:lnTo>
                    <a:pt x="68" y="50"/>
                  </a:lnTo>
                  <a:cubicBezTo>
                    <a:pt x="68" y="50"/>
                    <a:pt x="68" y="50"/>
                    <a:pt x="68" y="50"/>
                  </a:cubicBezTo>
                  <a:cubicBezTo>
                    <a:pt x="64" y="63"/>
                    <a:pt x="50" y="73"/>
                    <a:pt x="38" y="73"/>
                  </a:cubicBezTo>
                  <a:cubicBezTo>
                    <a:pt x="35" y="73"/>
                    <a:pt x="31" y="72"/>
                    <a:pt x="29" y="69"/>
                  </a:cubicBezTo>
                  <a:cubicBezTo>
                    <a:pt x="27" y="67"/>
                    <a:pt x="26" y="63"/>
                    <a:pt x="28" y="58"/>
                  </a:cubicBezTo>
                  <a:lnTo>
                    <a:pt x="47" y="0"/>
                  </a:lnTo>
                  <a:lnTo>
                    <a:pt x="20" y="0"/>
                  </a:lnTo>
                  <a:lnTo>
                    <a:pt x="4" y="50"/>
                  </a:lnTo>
                  <a:cubicBezTo>
                    <a:pt x="0" y="62"/>
                    <a:pt x="2" y="75"/>
                    <a:pt x="8" y="84"/>
                  </a:cubicBezTo>
                  <a:cubicBezTo>
                    <a:pt x="15" y="93"/>
                    <a:pt x="25" y="98"/>
                    <a:pt x="37" y="98"/>
                  </a:cubicBezTo>
                  <a:cubicBezTo>
                    <a:pt x="49" y="98"/>
                    <a:pt x="62" y="93"/>
                    <a:pt x="73" y="84"/>
                  </a:cubicBezTo>
                  <a:cubicBezTo>
                    <a:pt x="76" y="90"/>
                    <a:pt x="81" y="93"/>
                    <a:pt x="87" y="95"/>
                  </a:cubicBezTo>
                  <a:cubicBezTo>
                    <a:pt x="95" y="98"/>
                    <a:pt x="101" y="98"/>
                    <a:pt x="107" y="98"/>
                  </a:cubicBezTo>
                  <a:cubicBezTo>
                    <a:pt x="109" y="98"/>
                    <a:pt x="112" y="97"/>
                    <a:pt x="114" y="97"/>
                  </a:cubicBezTo>
                  <a:cubicBezTo>
                    <a:pt x="114" y="96"/>
                    <a:pt x="115" y="95"/>
                    <a:pt x="115" y="95"/>
                  </a:cubicBezTo>
                  <a:cubicBezTo>
                    <a:pt x="116" y="93"/>
                    <a:pt x="117" y="91"/>
                    <a:pt x="118" y="90"/>
                  </a:cubicBezTo>
                  <a:cubicBezTo>
                    <a:pt x="119" y="88"/>
                    <a:pt x="120" y="87"/>
                    <a:pt x="120" y="85"/>
                  </a:cubicBezTo>
                  <a:cubicBezTo>
                    <a:pt x="121" y="83"/>
                    <a:pt x="122" y="82"/>
                    <a:pt x="123" y="80"/>
                  </a:cubicBezTo>
                  <a:cubicBezTo>
                    <a:pt x="123" y="79"/>
                    <a:pt x="124" y="78"/>
                    <a:pt x="124" y="76"/>
                  </a:cubicBezTo>
                  <a:cubicBezTo>
                    <a:pt x="122" y="77"/>
                    <a:pt x="119" y="77"/>
                    <a:pt x="115" y="77"/>
                  </a:cubicBezTo>
                  <a:close/>
                </a:path>
              </a:pathLst>
            </a:custGeom>
            <a:solidFill>
              <a:srgbClr val="00A6C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62339552"/>
      </p:ext>
    </p:extLst>
  </p:cSld>
  <p:clrMap bg1="lt1" tx1="dk1" bg2="lt2" tx2="dk2" accent1="accent1" accent2="accent2" accent3="accent3" accent4="accent4" accent5="accent5" accent6="accent6" hlink="hlink" folHlink="folHlink"/>
  <p:sldLayoutIdLst>
    <p:sldLayoutId id="2147483778" r:id="rId1"/>
    <p:sldLayoutId id="2147483820" r:id="rId2"/>
    <p:sldLayoutId id="2147483819" r:id="rId3"/>
    <p:sldLayoutId id="2147483779" r:id="rId4"/>
    <p:sldLayoutId id="2147483822" r:id="rId5"/>
    <p:sldLayoutId id="2147483821" r:id="rId6"/>
    <p:sldLayoutId id="2147483826" r:id="rId7"/>
    <p:sldLayoutId id="2147483824" r:id="rId8"/>
    <p:sldLayoutId id="2147483825" r:id="rId9"/>
    <p:sldLayoutId id="2147483742" r:id="rId10"/>
    <p:sldLayoutId id="2147483782" r:id="rId11"/>
    <p:sldLayoutId id="2147483783" r:id="rId12"/>
    <p:sldLayoutId id="2147483784" r:id="rId13"/>
    <p:sldLayoutId id="2147483787" r:id="rId14"/>
    <p:sldLayoutId id="2147483828" r:id="rId15"/>
    <p:sldLayoutId id="2147483829" r:id="rId16"/>
    <p:sldLayoutId id="2147483830" r:id="rId17"/>
    <p:sldLayoutId id="2147483831" r:id="rId18"/>
  </p:sldLayoutIdLst>
  <p:timing>
    <p:tnLst>
      <p:par>
        <p:cTn id="1" dur="indefinite" restart="never" nodeType="tmRoot"/>
      </p:par>
    </p:tnLst>
  </p:timing>
  <p:hf hdr="0" ftr="0" dt="0"/>
  <p:txStyles>
    <p:titleStyle>
      <a:lvl1pPr algn="l" defTabSz="1217613" rtl="0" eaLnBrk="0" fontAlgn="base" hangingPunct="0">
        <a:spcBef>
          <a:spcPct val="0"/>
        </a:spcBef>
        <a:spcAft>
          <a:spcPct val="0"/>
        </a:spcAft>
        <a:defRPr sz="3200" b="1" kern="1200">
          <a:solidFill>
            <a:schemeClr val="tx1"/>
          </a:solidFill>
          <a:latin typeface="+mj-lt"/>
          <a:ea typeface="ＭＳ Ｐゴシック" charset="-128"/>
          <a:cs typeface="+mj-cs"/>
        </a:defRPr>
      </a:lvl1pPr>
      <a:lvl2pPr algn="l" defTabSz="1217613" rtl="0" eaLnBrk="0" fontAlgn="base" hangingPunct="0">
        <a:spcBef>
          <a:spcPct val="0"/>
        </a:spcBef>
        <a:spcAft>
          <a:spcPct val="0"/>
        </a:spcAft>
        <a:defRPr sz="3200" b="1">
          <a:solidFill>
            <a:schemeClr val="tx1"/>
          </a:solidFill>
          <a:latin typeface="Arial" charset="0"/>
          <a:ea typeface="ＭＳ Ｐゴシック" charset="-128"/>
        </a:defRPr>
      </a:lvl2pPr>
      <a:lvl3pPr algn="l" defTabSz="1217613" rtl="0" eaLnBrk="0" fontAlgn="base" hangingPunct="0">
        <a:spcBef>
          <a:spcPct val="0"/>
        </a:spcBef>
        <a:spcAft>
          <a:spcPct val="0"/>
        </a:spcAft>
        <a:defRPr sz="3200" b="1">
          <a:solidFill>
            <a:schemeClr val="tx1"/>
          </a:solidFill>
          <a:latin typeface="Arial" charset="0"/>
          <a:ea typeface="ＭＳ Ｐゴシック" charset="-128"/>
        </a:defRPr>
      </a:lvl3pPr>
      <a:lvl4pPr algn="l" defTabSz="1217613" rtl="0" eaLnBrk="0" fontAlgn="base" hangingPunct="0">
        <a:spcBef>
          <a:spcPct val="0"/>
        </a:spcBef>
        <a:spcAft>
          <a:spcPct val="0"/>
        </a:spcAft>
        <a:defRPr sz="3200" b="1">
          <a:solidFill>
            <a:schemeClr val="tx1"/>
          </a:solidFill>
          <a:latin typeface="Arial" charset="0"/>
          <a:ea typeface="ＭＳ Ｐゴシック" charset="-128"/>
        </a:defRPr>
      </a:lvl4pPr>
      <a:lvl5pPr algn="l" defTabSz="1217613" rtl="0" eaLnBrk="0" fontAlgn="base" hangingPunct="0">
        <a:spcBef>
          <a:spcPct val="0"/>
        </a:spcBef>
        <a:spcAft>
          <a:spcPct val="0"/>
        </a:spcAft>
        <a:defRPr sz="3200" b="1">
          <a:solidFill>
            <a:schemeClr val="tx1"/>
          </a:solidFill>
          <a:latin typeface="Arial" charset="0"/>
          <a:ea typeface="ＭＳ Ｐゴシック" charset="-128"/>
        </a:defRPr>
      </a:lvl5pPr>
      <a:lvl6pPr marL="457200" algn="l" defTabSz="1217613" rtl="0" fontAlgn="base">
        <a:spcBef>
          <a:spcPct val="0"/>
        </a:spcBef>
        <a:spcAft>
          <a:spcPct val="0"/>
        </a:spcAft>
        <a:defRPr sz="3200" b="1">
          <a:solidFill>
            <a:schemeClr val="tx1"/>
          </a:solidFill>
          <a:latin typeface="Arial" charset="0"/>
          <a:ea typeface="ＭＳ Ｐゴシック" charset="-128"/>
        </a:defRPr>
      </a:lvl6pPr>
      <a:lvl7pPr marL="914400" algn="l" defTabSz="1217613" rtl="0" fontAlgn="base">
        <a:spcBef>
          <a:spcPct val="0"/>
        </a:spcBef>
        <a:spcAft>
          <a:spcPct val="0"/>
        </a:spcAft>
        <a:defRPr sz="3200" b="1">
          <a:solidFill>
            <a:schemeClr val="tx1"/>
          </a:solidFill>
          <a:latin typeface="Arial" charset="0"/>
          <a:ea typeface="ＭＳ Ｐゴシック" charset="-128"/>
        </a:defRPr>
      </a:lvl7pPr>
      <a:lvl8pPr marL="1371600" algn="l" defTabSz="1217613" rtl="0" fontAlgn="base">
        <a:spcBef>
          <a:spcPct val="0"/>
        </a:spcBef>
        <a:spcAft>
          <a:spcPct val="0"/>
        </a:spcAft>
        <a:defRPr sz="3200" b="1">
          <a:solidFill>
            <a:schemeClr val="tx1"/>
          </a:solidFill>
          <a:latin typeface="Arial" charset="0"/>
          <a:ea typeface="ＭＳ Ｐゴシック" charset="-128"/>
        </a:defRPr>
      </a:lvl8pPr>
      <a:lvl9pPr marL="1828800" algn="l" defTabSz="1217613" rtl="0" fontAlgn="base">
        <a:spcBef>
          <a:spcPct val="0"/>
        </a:spcBef>
        <a:spcAft>
          <a:spcPct val="0"/>
        </a:spcAft>
        <a:defRPr sz="3200" b="1">
          <a:solidFill>
            <a:schemeClr val="tx1"/>
          </a:solidFill>
          <a:latin typeface="Arial" charset="0"/>
          <a:ea typeface="ＭＳ Ｐゴシック" charset="-128"/>
        </a:defRPr>
      </a:lvl9pPr>
    </p:titleStyle>
    <p:bodyStyle>
      <a:lvl1pPr marL="225425" indent="-225425" algn="l" defTabSz="1217613" rtl="0" eaLnBrk="0" fontAlgn="base" hangingPunct="0">
        <a:spcBef>
          <a:spcPct val="0"/>
        </a:spcBef>
        <a:spcAft>
          <a:spcPts val="600"/>
        </a:spcAft>
        <a:buFont typeface="Arial" panose="020B0604020202020204" pitchFamily="34" charset="0"/>
        <a:buChar char="•"/>
        <a:defRPr sz="2400" kern="1200">
          <a:solidFill>
            <a:schemeClr val="tx1"/>
          </a:solidFill>
          <a:latin typeface="+mn-lt"/>
          <a:ea typeface="ＭＳ Ｐゴシック" charset="-128"/>
          <a:cs typeface="+mn-cs"/>
        </a:defRPr>
      </a:lvl1pPr>
      <a:lvl2pPr marL="530225" indent="-303213" algn="l" defTabSz="1217613" rtl="0" eaLnBrk="0" fontAlgn="base" hangingPunct="0">
        <a:spcBef>
          <a:spcPct val="0"/>
        </a:spcBef>
        <a:spcAft>
          <a:spcPts val="600"/>
        </a:spcAft>
        <a:buFont typeface="Arial" panose="020B0604020202020204" pitchFamily="34" charset="0"/>
        <a:buChar char="–"/>
        <a:defRPr sz="2400" kern="1200">
          <a:solidFill>
            <a:schemeClr val="tx1"/>
          </a:solidFill>
          <a:latin typeface="+mn-lt"/>
          <a:ea typeface="ＭＳ Ｐゴシック" charset="-128"/>
          <a:cs typeface="+mn-cs"/>
        </a:defRPr>
      </a:lvl2pPr>
      <a:lvl3pPr marL="766763" indent="-236538" algn="l" defTabSz="1217613" rtl="0" eaLnBrk="0" fontAlgn="base" hangingPunct="0">
        <a:spcBef>
          <a:spcPct val="0"/>
        </a:spcBef>
        <a:spcAft>
          <a:spcPts val="600"/>
        </a:spcAft>
        <a:buFont typeface="Arial" panose="020B0604020202020204" pitchFamily="34" charset="0"/>
        <a:buChar char="•"/>
        <a:defRPr sz="2000" kern="1200">
          <a:solidFill>
            <a:schemeClr val="tx1"/>
          </a:solidFill>
          <a:latin typeface="+mn-lt"/>
          <a:ea typeface="ＭＳ Ｐゴシック" charset="-128"/>
          <a:cs typeface="+mn-cs"/>
        </a:defRPr>
      </a:lvl3pPr>
      <a:lvl4pPr marL="1071563" indent="-303213" algn="l" defTabSz="1217613" rtl="0" eaLnBrk="0" fontAlgn="base" hangingPunct="0">
        <a:spcBef>
          <a:spcPct val="0"/>
        </a:spcBef>
        <a:spcAft>
          <a:spcPts val="600"/>
        </a:spcAft>
        <a:buFont typeface="Arial" panose="020B0604020202020204" pitchFamily="34" charset="0"/>
        <a:buChar char="–"/>
        <a:defRPr sz="2000" kern="1200">
          <a:solidFill>
            <a:schemeClr val="tx1"/>
          </a:solidFill>
          <a:latin typeface="+mn-lt"/>
          <a:ea typeface="ＭＳ Ｐゴシック" charset="-128"/>
          <a:cs typeface="+mn-cs"/>
        </a:defRPr>
      </a:lvl4pPr>
      <a:lvl5pPr marL="1296988" indent="-223838" algn="l" defTabSz="1217613" rtl="0" eaLnBrk="0" fontAlgn="base" hangingPunct="0">
        <a:spcBef>
          <a:spcPct val="0"/>
        </a:spcBef>
        <a:spcAft>
          <a:spcPts val="600"/>
        </a:spcAft>
        <a:buFont typeface="Arial" panose="020B0604020202020204" pitchFamily="34" charset="0"/>
        <a:buChar char="•"/>
        <a:defRPr sz="2000" kern="1200">
          <a:solidFill>
            <a:schemeClr val="tx1"/>
          </a:solidFill>
          <a:latin typeface="+mn-lt"/>
          <a:ea typeface="ＭＳ Ｐゴシック" charset="-128"/>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8.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chart" Target="../charts/chart6.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18.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chart" Target="../charts/chart7.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8.emf"/><Relationship Id="rId5" Type="http://schemas.openxmlformats.org/officeDocument/2006/relationships/oleObject" Target="../embeddings/oleObject4.bin"/><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9.emf"/><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22.xml"/><Relationship Id="rId4"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9.xml"/><Relationship Id="rId7" Type="http://schemas.openxmlformats.org/officeDocument/2006/relationships/image" Target="../media/image13.emf"/><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26.xml"/><Relationship Id="rId4"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3.emf"/><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29.xml"/><Relationship Id="rId4"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1.xml"/><Relationship Id="rId7" Type="http://schemas.openxmlformats.org/officeDocument/2006/relationships/image" Target="../media/image13.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7.png"/><Relationship Id="rId5" Type="http://schemas.openxmlformats.org/officeDocument/2006/relationships/chart" Target="../charts/chart3.xml"/><Relationship Id="rId10" Type="http://schemas.openxmlformats.org/officeDocument/2006/relationships/image" Target="../media/image16.png"/><Relationship Id="rId4" Type="http://schemas.openxmlformats.org/officeDocument/2006/relationships/notesSlide" Target="../notesSlides/notesSlide7.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2600" dirty="0" err="1" smtClean="0">
                <a:solidFill>
                  <a:schemeClr val="bg1"/>
                </a:solidFill>
              </a:rPr>
              <a:t>Credisruption</a:t>
            </a:r>
            <a:r>
              <a:rPr lang="en-US" sz="2600" dirty="0" smtClean="0">
                <a:solidFill>
                  <a:schemeClr val="bg1"/>
                </a:solidFill>
              </a:rPr>
              <a:t> Congress - </a:t>
            </a:r>
            <a:r>
              <a:rPr lang="en-US" sz="2600" dirty="0" err="1" smtClean="0">
                <a:solidFill>
                  <a:schemeClr val="bg1"/>
                </a:solidFill>
              </a:rPr>
              <a:t>Ciclo</a:t>
            </a:r>
            <a:r>
              <a:rPr lang="en-US" sz="2600" dirty="0" smtClean="0">
                <a:solidFill>
                  <a:schemeClr val="bg1"/>
                </a:solidFill>
              </a:rPr>
              <a:t> de </a:t>
            </a:r>
            <a:r>
              <a:rPr lang="en-US" sz="2600" dirty="0" err="1" smtClean="0">
                <a:solidFill>
                  <a:schemeClr val="bg1"/>
                </a:solidFill>
              </a:rPr>
              <a:t>Riesgo</a:t>
            </a:r>
            <a:endParaRPr lang="en-US" sz="2600" dirty="0" smtClean="0">
              <a:solidFill>
                <a:schemeClr val="bg1"/>
              </a:solidFill>
            </a:endParaRPr>
          </a:p>
          <a:p>
            <a:r>
              <a:rPr lang="en-US" dirty="0" err="1" smtClean="0">
                <a:solidFill>
                  <a:schemeClr val="bg1"/>
                </a:solidFill>
              </a:rPr>
              <a:t>Marzo</a:t>
            </a:r>
            <a:r>
              <a:rPr lang="en-US" dirty="0" smtClean="0">
                <a:solidFill>
                  <a:schemeClr val="bg1"/>
                </a:solidFill>
              </a:rPr>
              <a:t> 20, 2019</a:t>
            </a:r>
            <a:endParaRPr lang="en-US" dirty="0">
              <a:solidFill>
                <a:schemeClr val="bg1"/>
              </a:solidFill>
            </a:endParaRPr>
          </a:p>
        </p:txBody>
      </p:sp>
      <p:sp>
        <p:nvSpPr>
          <p:cNvPr id="3" name="Title 2"/>
          <p:cNvSpPr>
            <a:spLocks noGrp="1"/>
          </p:cNvSpPr>
          <p:nvPr>
            <p:ph type="ctrTitle"/>
          </p:nvPr>
        </p:nvSpPr>
        <p:spPr>
          <a:xfrm>
            <a:off x="922385" y="2697480"/>
            <a:ext cx="7154815" cy="1129111"/>
          </a:xfrm>
        </p:spPr>
        <p:txBody>
          <a:bodyPr/>
          <a:lstStyle/>
          <a:p>
            <a:r>
              <a:rPr lang="en-US" sz="3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La </a:t>
            </a:r>
            <a:r>
              <a:rPr lang="en-US" sz="3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Dinámica</a:t>
            </a:r>
            <a:r>
              <a:rPr lang="en-US" sz="3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de </a:t>
            </a:r>
            <a:r>
              <a:rPr lang="en-US" sz="3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Consumidores</a:t>
            </a:r>
            <a:r>
              <a:rPr lang="en-US" sz="3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a:t>
            </a:r>
            <a:r>
              <a:rPr lang="en-US" sz="3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Nuevos</a:t>
            </a:r>
            <a:r>
              <a:rPr lang="en-US" sz="36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al </a:t>
            </a:r>
            <a:r>
              <a:rPr lang="en-US" sz="3600" dirty="0" err="1">
                <a:solidFill>
                  <a:schemeClr val="bg1"/>
                </a:solidFill>
                <a:latin typeface="Arial" panose="020B0604020202020204" pitchFamily="34" charset="0"/>
                <a:ea typeface="ＭＳ Ｐゴシック" panose="020B0600070205080204" pitchFamily="34" charset="-128"/>
                <a:cs typeface="Arial" panose="020B0604020202020204" pitchFamily="34" charset="0"/>
              </a:rPr>
              <a:t>Crédito</a:t>
            </a:r>
            <a:endParaRPr lang="en-US" altLang="en-US" sz="3600" dirty="0">
              <a:solidFill>
                <a:schemeClr val="bg1"/>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Text Placeholder 3"/>
          <p:cNvSpPr>
            <a:spLocks noGrp="1"/>
          </p:cNvSpPr>
          <p:nvPr>
            <p:ph type="body" sz="quarter" idx="11"/>
          </p:nvPr>
        </p:nvSpPr>
        <p:spPr>
          <a:xfrm>
            <a:off x="918392" y="5121617"/>
            <a:ext cx="6452566" cy="1233463"/>
          </a:xfrm>
        </p:spPr>
        <p:txBody>
          <a:bodyPr/>
          <a:lstStyle/>
          <a:p>
            <a:pPr lvl="0"/>
            <a:r>
              <a:rPr lang="en-US" sz="2200" dirty="0" smtClean="0">
                <a:solidFill>
                  <a:schemeClr val="bg1"/>
                </a:solidFill>
              </a:rPr>
              <a:t>Virginia Olivella M</a:t>
            </a:r>
            <a:endParaRPr lang="en-US" sz="2200" dirty="0">
              <a:solidFill>
                <a:schemeClr val="bg1"/>
              </a:solidFill>
            </a:endParaRPr>
          </a:p>
          <a:p>
            <a:pPr lvl="0"/>
            <a:r>
              <a:rPr lang="en-US" sz="2200" dirty="0" smtClean="0">
                <a:solidFill>
                  <a:schemeClr val="bg1"/>
                </a:solidFill>
              </a:rPr>
              <a:t>Senior Manager, FS Research and Consulting</a:t>
            </a:r>
            <a:endParaRPr lang="en-US" sz="2200" dirty="0">
              <a:solidFill>
                <a:schemeClr val="bg1"/>
              </a:solidFill>
            </a:endParaRPr>
          </a:p>
          <a:p>
            <a:pPr lvl="0"/>
            <a:r>
              <a:rPr lang="en-US" sz="2200" dirty="0" smtClean="0">
                <a:solidFill>
                  <a:schemeClr val="bg1"/>
                </a:solidFill>
              </a:rPr>
              <a:t>TransUnion</a:t>
            </a:r>
            <a:endParaRPr lang="en-US" sz="2200" dirty="0">
              <a:solidFill>
                <a:schemeClr val="bg1"/>
              </a:solidFill>
            </a:endParaRPr>
          </a:p>
        </p:txBody>
      </p:sp>
    </p:spTree>
    <p:extLst>
      <p:ext uri="{BB962C8B-B14F-4D97-AF65-F5344CB8AC3E}">
        <p14:creationId xmlns:p14="http://schemas.microsoft.com/office/powerpoint/2010/main" val="500432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9"/>
          <p:cNvGraphicFramePr>
            <a:graphicFrameLocks/>
          </p:cNvGraphicFramePr>
          <p:nvPr>
            <p:extLst>
              <p:ext uri="{D42A27DB-BD31-4B8C-83A1-F6EECF244321}">
                <p14:modId xmlns:p14="http://schemas.microsoft.com/office/powerpoint/2010/main" val="2938933759"/>
              </p:ext>
            </p:extLst>
          </p:nvPr>
        </p:nvGraphicFramePr>
        <p:xfrm>
          <a:off x="1434862" y="2112411"/>
          <a:ext cx="9270519" cy="4056803"/>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710104" y="384281"/>
            <a:ext cx="10663734" cy="1143000"/>
          </a:xfrm>
        </p:spPr>
        <p:txBody>
          <a:bodyPr>
            <a:noAutofit/>
          </a:bodyPr>
          <a:lstStyle/>
          <a:p>
            <a:r>
              <a:rPr lang="es-CO" sz="2400" dirty="0" smtClean="0"/>
              <a:t>Hipótesis 1: Consumidores NTC son más </a:t>
            </a:r>
            <a:r>
              <a:rPr lang="es-CO" sz="2400" dirty="0" err="1" smtClean="0"/>
              <a:t>jovenes</a:t>
            </a:r>
            <a:r>
              <a:rPr lang="es-CO" sz="2400" dirty="0" smtClean="0"/>
              <a:t> que los consumidores de crédito establecidos </a:t>
            </a:r>
            <a:endParaRPr lang="es-CO" sz="2400" dirty="0"/>
          </a:p>
        </p:txBody>
      </p:sp>
      <p:sp>
        <p:nvSpPr>
          <p:cNvPr id="8" name="Rectangle 7"/>
          <p:cNvSpPr/>
          <p:nvPr/>
        </p:nvSpPr>
        <p:spPr>
          <a:xfrm>
            <a:off x="626852" y="1568947"/>
            <a:ext cx="10261600" cy="366185"/>
          </a:xfrm>
          <a:prstGeom prst="rect">
            <a:avLst/>
          </a:prstGeom>
          <a:gradFill rotWithShape="1">
            <a:gsLst>
              <a:gs pos="0">
                <a:srgbClr val="A5A5A5">
                  <a:tint val="50000"/>
                  <a:satMod val="300000"/>
                </a:srgbClr>
              </a:gs>
              <a:gs pos="35000">
                <a:srgbClr val="A5A5A5">
                  <a:tint val="37000"/>
                  <a:satMod val="300000"/>
                </a:srgbClr>
              </a:gs>
              <a:gs pos="100000">
                <a:srgbClr val="A5A5A5">
                  <a:tint val="15000"/>
                  <a:satMod val="350000"/>
                </a:srgbClr>
              </a:gs>
            </a:gsLst>
            <a:lin ang="16200000" scaled="1"/>
          </a:gradFill>
          <a:ln w="9525" cap="flat" cmpd="sng" algn="ctr">
            <a:solidFill>
              <a:srgbClr val="A5A5A5">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1800" b="0" i="0" u="none" strike="noStrike" kern="0" cap="none" spc="0" normalizeH="0" baseline="0" dirty="0" smtClean="0">
                <a:ln>
                  <a:noFill/>
                </a:ln>
                <a:solidFill>
                  <a:srgbClr val="000000"/>
                </a:solidFill>
                <a:effectLst/>
                <a:uLnTx/>
                <a:uFillTx/>
                <a:latin typeface="Arial"/>
                <a:ea typeface=""/>
                <a:cs typeface=""/>
              </a:rPr>
              <a:t>Distribución</a:t>
            </a:r>
            <a:r>
              <a:rPr kumimoji="0" lang="es-CO" sz="1800" b="0" i="0" u="none" strike="noStrike" kern="0" cap="none" spc="0" normalizeH="0" dirty="0" smtClean="0">
                <a:ln>
                  <a:noFill/>
                </a:ln>
                <a:solidFill>
                  <a:srgbClr val="000000"/>
                </a:solidFill>
                <a:effectLst/>
                <a:uLnTx/>
                <a:uFillTx/>
                <a:latin typeface="Arial"/>
                <a:ea typeface=""/>
                <a:cs typeface=""/>
              </a:rPr>
              <a:t> por edad (% del total de consumidores)</a:t>
            </a:r>
            <a:endParaRPr kumimoji="0" lang="es-CO" sz="1800" b="0" i="0" u="none" strike="noStrike" kern="0" cap="none" spc="0" normalizeH="0" baseline="0" dirty="0" smtClean="0">
              <a:ln>
                <a:noFill/>
              </a:ln>
              <a:solidFill>
                <a:srgbClr val="000000"/>
              </a:solidFill>
              <a:effectLst/>
              <a:uLnTx/>
              <a:uFillTx/>
              <a:latin typeface="Arial"/>
              <a:ea typeface=""/>
              <a:cs typeface=""/>
            </a:endParaRPr>
          </a:p>
        </p:txBody>
      </p:sp>
      <p:sp>
        <p:nvSpPr>
          <p:cNvPr id="13" name="TextBox 39"/>
          <p:cNvSpPr txBox="1">
            <a:spLocks noChangeArrowheads="1"/>
          </p:cNvSpPr>
          <p:nvPr/>
        </p:nvSpPr>
        <p:spPr bwMode="auto">
          <a:xfrm rot="16200000">
            <a:off x="-623319" y="3857458"/>
            <a:ext cx="367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1800" b="1" dirty="0" smtClean="0"/>
              <a:t>% de </a:t>
            </a:r>
            <a:r>
              <a:rPr lang="es-CO" altLang="en-US" sz="1800" b="1" dirty="0" smtClean="0"/>
              <a:t>consumidores</a:t>
            </a:r>
            <a:endParaRPr lang="es-CO" altLang="en-US" sz="1800" b="1" dirty="0"/>
          </a:p>
        </p:txBody>
      </p:sp>
      <p:sp>
        <p:nvSpPr>
          <p:cNvPr id="11" name="TextBox 1"/>
          <p:cNvSpPr txBox="1"/>
          <p:nvPr/>
        </p:nvSpPr>
        <p:spPr>
          <a:xfrm>
            <a:off x="3183549" y="6154700"/>
            <a:ext cx="5666093" cy="466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CO" sz="1600" b="1" dirty="0" smtClean="0"/>
              <a:t>Grupo de Edad</a:t>
            </a:r>
            <a:endParaRPr lang="es-CO" sz="1600" b="1" dirty="0"/>
          </a:p>
        </p:txBody>
      </p:sp>
      <p:sp>
        <p:nvSpPr>
          <p:cNvPr id="14" name="Text Box 9"/>
          <p:cNvSpPr txBox="1">
            <a:spLocks noChangeArrowheads="1"/>
          </p:cNvSpPr>
          <p:nvPr/>
        </p:nvSpPr>
        <p:spPr bwMode="auto">
          <a:xfrm>
            <a:off x="10375015" y="6369385"/>
            <a:ext cx="1327359" cy="164019"/>
          </a:xfrm>
          <a:prstGeom prst="rect">
            <a:avLst/>
          </a:prstGeom>
          <a:noFill/>
          <a:ln w="9525">
            <a:noFill/>
            <a:miter lim="800000"/>
            <a:headEnd/>
            <a:tailEnd/>
          </a:ln>
          <a:effectLst/>
        </p:spPr>
        <p:txBody>
          <a:bodyPr wrap="square" lIns="0" tIns="0" rIns="0" bIns="0" anchor="b">
            <a:spAutoFit/>
          </a:bodyPr>
          <a:lstStyle/>
          <a:p>
            <a:pPr eaLnBrk="0" fontAlgn="base" hangingPunct="0">
              <a:spcBef>
                <a:spcPct val="0"/>
              </a:spcBef>
              <a:spcAft>
                <a:spcPct val="0"/>
              </a:spcAft>
              <a:tabLst>
                <a:tab pos="533267" algn="l"/>
              </a:tabLst>
            </a:pPr>
            <a:r>
              <a:rPr lang="en-US" sz="1066" dirty="0" smtClean="0">
                <a:solidFill>
                  <a:srgbClr val="000000"/>
                </a:solidFill>
              </a:rPr>
              <a:t>Fuente: TransUnion</a:t>
            </a:r>
            <a:endParaRPr lang="en-US" sz="1066" dirty="0">
              <a:solidFill>
                <a:srgbClr val="000000"/>
              </a:solidFill>
            </a:endParaRPr>
          </a:p>
        </p:txBody>
      </p:sp>
      <p:sp>
        <p:nvSpPr>
          <p:cNvPr id="7" name="Rectángulo 6"/>
          <p:cNvSpPr/>
          <p:nvPr/>
        </p:nvSpPr>
        <p:spPr>
          <a:xfrm>
            <a:off x="2365454" y="2490466"/>
            <a:ext cx="4962761" cy="707886"/>
          </a:xfrm>
          <a:prstGeom prst="rect">
            <a:avLst/>
          </a:prstGeom>
        </p:spPr>
        <p:txBody>
          <a:bodyPr wrap="square">
            <a:spAutoFit/>
          </a:bodyPr>
          <a:lstStyle/>
          <a:p>
            <a:r>
              <a:rPr lang="es-CO" sz="2000" b="1" u="sng" dirty="0" smtClean="0"/>
              <a:t>Verdadero.</a:t>
            </a:r>
            <a:r>
              <a:rPr lang="es-CO" sz="2000" b="1" dirty="0" smtClean="0"/>
              <a:t> Sin embargo, muchos son de más edad de lo que uno espera</a:t>
            </a:r>
            <a:endParaRPr lang="es-CO" sz="2000" b="1" dirty="0"/>
          </a:p>
        </p:txBody>
      </p:sp>
    </p:spTree>
    <p:extLst>
      <p:ext uri="{BB962C8B-B14F-4D97-AF65-F5344CB8AC3E}">
        <p14:creationId xmlns:p14="http://schemas.microsoft.com/office/powerpoint/2010/main" val="45882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92116" y="229079"/>
            <a:ext cx="8663796" cy="1143000"/>
          </a:xfrm>
        </p:spPr>
        <p:txBody>
          <a:bodyPr>
            <a:normAutofit/>
          </a:bodyPr>
          <a:lstStyle/>
          <a:p>
            <a:r>
              <a:rPr lang="es-CO" sz="2400" dirty="0" smtClean="0"/>
              <a:t>Hay varias maneras en que un consumidor puede llegar a ser NTC</a:t>
            </a:r>
            <a:endParaRPr lang="es-CO" sz="2400" dirty="0"/>
          </a:p>
        </p:txBody>
      </p:sp>
      <p:sp>
        <p:nvSpPr>
          <p:cNvPr id="8" name="Freeform 1137"/>
          <p:cNvSpPr>
            <a:spLocks noChangeAspect="1" noEditPoints="1"/>
          </p:cNvSpPr>
          <p:nvPr/>
        </p:nvSpPr>
        <p:spPr bwMode="gray">
          <a:xfrm>
            <a:off x="930591" y="1898389"/>
            <a:ext cx="1094800" cy="1485933"/>
          </a:xfrm>
          <a:custGeom>
            <a:avLst/>
            <a:gdLst>
              <a:gd name="T0" fmla="*/ 488 w 622"/>
              <a:gd name="T1" fmla="*/ 444 h 844"/>
              <a:gd name="T2" fmla="*/ 470 w 622"/>
              <a:gd name="T3" fmla="*/ 486 h 844"/>
              <a:gd name="T4" fmla="*/ 524 w 622"/>
              <a:gd name="T5" fmla="*/ 570 h 844"/>
              <a:gd name="T6" fmla="*/ 538 w 622"/>
              <a:gd name="T7" fmla="*/ 730 h 844"/>
              <a:gd name="T8" fmla="*/ 530 w 622"/>
              <a:gd name="T9" fmla="*/ 752 h 844"/>
              <a:gd name="T10" fmla="*/ 4 w 622"/>
              <a:gd name="T11" fmla="*/ 760 h 844"/>
              <a:gd name="T12" fmla="*/ 30 w 622"/>
              <a:gd name="T13" fmla="*/ 808 h 844"/>
              <a:gd name="T14" fmla="*/ 94 w 622"/>
              <a:gd name="T15" fmla="*/ 844 h 844"/>
              <a:gd name="T16" fmla="*/ 530 w 622"/>
              <a:gd name="T17" fmla="*/ 842 h 844"/>
              <a:gd name="T18" fmla="*/ 602 w 622"/>
              <a:gd name="T19" fmla="*/ 794 h 844"/>
              <a:gd name="T20" fmla="*/ 622 w 622"/>
              <a:gd name="T21" fmla="*/ 646 h 844"/>
              <a:gd name="T22" fmla="*/ 606 w 622"/>
              <a:gd name="T23" fmla="*/ 548 h 844"/>
              <a:gd name="T24" fmla="*/ 542 w 622"/>
              <a:gd name="T25" fmla="*/ 438 h 844"/>
              <a:gd name="T26" fmla="*/ 84 w 622"/>
              <a:gd name="T27" fmla="*/ 646 h 844"/>
              <a:gd name="T28" fmla="*/ 102 w 622"/>
              <a:gd name="T29" fmla="*/ 558 h 844"/>
              <a:gd name="T30" fmla="*/ 150 w 622"/>
              <a:gd name="T31" fmla="*/ 486 h 844"/>
              <a:gd name="T32" fmla="*/ 222 w 622"/>
              <a:gd name="T33" fmla="*/ 438 h 844"/>
              <a:gd name="T34" fmla="*/ 310 w 622"/>
              <a:gd name="T35" fmla="*/ 420 h 844"/>
              <a:gd name="T36" fmla="*/ 372 w 622"/>
              <a:gd name="T37" fmla="*/ 410 h 844"/>
              <a:gd name="T38" fmla="*/ 472 w 622"/>
              <a:gd name="T39" fmla="*/ 344 h 844"/>
              <a:gd name="T40" fmla="*/ 510 w 622"/>
              <a:gd name="T41" fmla="*/ 276 h 844"/>
              <a:gd name="T42" fmla="*/ 520 w 622"/>
              <a:gd name="T43" fmla="*/ 198 h 844"/>
              <a:gd name="T44" fmla="*/ 486 w 622"/>
              <a:gd name="T45" fmla="*/ 94 h 844"/>
              <a:gd name="T46" fmla="*/ 454 w 622"/>
              <a:gd name="T47" fmla="*/ 56 h 844"/>
              <a:gd name="T48" fmla="*/ 388 w 622"/>
              <a:gd name="T49" fmla="*/ 14 h 844"/>
              <a:gd name="T50" fmla="*/ 310 w 622"/>
              <a:gd name="T51" fmla="*/ 0 h 844"/>
              <a:gd name="T52" fmla="*/ 240 w 622"/>
              <a:gd name="T53" fmla="*/ 12 h 844"/>
              <a:gd name="T54" fmla="*/ 162 w 622"/>
              <a:gd name="T55" fmla="*/ 62 h 844"/>
              <a:gd name="T56" fmla="*/ 122 w 622"/>
              <a:gd name="T57" fmla="*/ 122 h 844"/>
              <a:gd name="T58" fmla="*/ 100 w 622"/>
              <a:gd name="T59" fmla="*/ 212 h 844"/>
              <a:gd name="T60" fmla="*/ 112 w 622"/>
              <a:gd name="T61" fmla="*/ 276 h 844"/>
              <a:gd name="T62" fmla="*/ 140 w 622"/>
              <a:gd name="T63" fmla="*/ 332 h 844"/>
              <a:gd name="T64" fmla="*/ 172 w 622"/>
              <a:gd name="T65" fmla="*/ 368 h 844"/>
              <a:gd name="T66" fmla="*/ 68 w 622"/>
              <a:gd name="T67" fmla="*/ 450 h 844"/>
              <a:gd name="T68" fmla="*/ 8 w 622"/>
              <a:gd name="T69" fmla="*/ 570 h 844"/>
              <a:gd name="T70" fmla="*/ 0 w 622"/>
              <a:gd name="T71" fmla="*/ 628 h 844"/>
              <a:gd name="T72" fmla="*/ 84 w 622"/>
              <a:gd name="T73" fmla="*/ 646 h 844"/>
              <a:gd name="T74" fmla="*/ 206 w 622"/>
              <a:gd name="T75" fmla="*/ 140 h 844"/>
              <a:gd name="T76" fmla="*/ 270 w 622"/>
              <a:gd name="T77" fmla="*/ 90 h 844"/>
              <a:gd name="T78" fmla="*/ 330 w 622"/>
              <a:gd name="T79" fmla="*/ 86 h 844"/>
              <a:gd name="T80" fmla="*/ 396 w 622"/>
              <a:gd name="T81" fmla="*/ 118 h 844"/>
              <a:gd name="T82" fmla="*/ 428 w 622"/>
              <a:gd name="T83" fmla="*/ 164 h 844"/>
              <a:gd name="T84" fmla="*/ 432 w 622"/>
              <a:gd name="T85" fmla="*/ 240 h 844"/>
              <a:gd name="T86" fmla="*/ 392 w 622"/>
              <a:gd name="T87" fmla="*/ 306 h 844"/>
              <a:gd name="T88" fmla="*/ 338 w 622"/>
              <a:gd name="T89" fmla="*/ 332 h 844"/>
              <a:gd name="T90" fmla="*/ 260 w 622"/>
              <a:gd name="T91" fmla="*/ 324 h 844"/>
              <a:gd name="T92" fmla="*/ 214 w 622"/>
              <a:gd name="T93" fmla="*/ 288 h 844"/>
              <a:gd name="T94" fmla="*/ 186 w 622"/>
              <a:gd name="T95" fmla="*/ 218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844">
                <a:moveTo>
                  <a:pt x="520" y="416"/>
                </a:moveTo>
                <a:lnTo>
                  <a:pt x="520" y="416"/>
                </a:lnTo>
                <a:lnTo>
                  <a:pt x="504" y="432"/>
                </a:lnTo>
                <a:lnTo>
                  <a:pt x="488" y="444"/>
                </a:lnTo>
                <a:lnTo>
                  <a:pt x="470" y="458"/>
                </a:lnTo>
                <a:lnTo>
                  <a:pt x="452" y="468"/>
                </a:lnTo>
                <a:lnTo>
                  <a:pt x="452" y="468"/>
                </a:lnTo>
                <a:lnTo>
                  <a:pt x="470" y="486"/>
                </a:lnTo>
                <a:lnTo>
                  <a:pt x="488" y="504"/>
                </a:lnTo>
                <a:lnTo>
                  <a:pt x="502" y="524"/>
                </a:lnTo>
                <a:lnTo>
                  <a:pt x="514" y="546"/>
                </a:lnTo>
                <a:lnTo>
                  <a:pt x="524" y="570"/>
                </a:lnTo>
                <a:lnTo>
                  <a:pt x="532" y="594"/>
                </a:lnTo>
                <a:lnTo>
                  <a:pt x="536" y="620"/>
                </a:lnTo>
                <a:lnTo>
                  <a:pt x="538" y="646"/>
                </a:lnTo>
                <a:lnTo>
                  <a:pt x="538" y="730"/>
                </a:lnTo>
                <a:lnTo>
                  <a:pt x="538" y="730"/>
                </a:lnTo>
                <a:lnTo>
                  <a:pt x="538" y="736"/>
                </a:lnTo>
                <a:lnTo>
                  <a:pt x="536" y="742"/>
                </a:lnTo>
                <a:lnTo>
                  <a:pt x="530" y="752"/>
                </a:lnTo>
                <a:lnTo>
                  <a:pt x="520" y="758"/>
                </a:lnTo>
                <a:lnTo>
                  <a:pt x="514" y="760"/>
                </a:lnTo>
                <a:lnTo>
                  <a:pt x="508" y="760"/>
                </a:lnTo>
                <a:lnTo>
                  <a:pt x="4" y="760"/>
                </a:lnTo>
                <a:lnTo>
                  <a:pt x="4" y="760"/>
                </a:lnTo>
                <a:lnTo>
                  <a:pt x="10" y="778"/>
                </a:lnTo>
                <a:lnTo>
                  <a:pt x="18" y="794"/>
                </a:lnTo>
                <a:lnTo>
                  <a:pt x="30" y="808"/>
                </a:lnTo>
                <a:lnTo>
                  <a:pt x="44" y="820"/>
                </a:lnTo>
                <a:lnTo>
                  <a:pt x="60" y="830"/>
                </a:lnTo>
                <a:lnTo>
                  <a:pt x="76" y="838"/>
                </a:lnTo>
                <a:lnTo>
                  <a:pt x="94" y="844"/>
                </a:lnTo>
                <a:lnTo>
                  <a:pt x="114" y="844"/>
                </a:lnTo>
                <a:lnTo>
                  <a:pt x="508" y="844"/>
                </a:lnTo>
                <a:lnTo>
                  <a:pt x="508" y="844"/>
                </a:lnTo>
                <a:lnTo>
                  <a:pt x="530" y="842"/>
                </a:lnTo>
                <a:lnTo>
                  <a:pt x="552" y="836"/>
                </a:lnTo>
                <a:lnTo>
                  <a:pt x="572" y="826"/>
                </a:lnTo>
                <a:lnTo>
                  <a:pt x="588" y="812"/>
                </a:lnTo>
                <a:lnTo>
                  <a:pt x="602" y="794"/>
                </a:lnTo>
                <a:lnTo>
                  <a:pt x="614" y="774"/>
                </a:lnTo>
                <a:lnTo>
                  <a:pt x="620" y="754"/>
                </a:lnTo>
                <a:lnTo>
                  <a:pt x="622" y="730"/>
                </a:lnTo>
                <a:lnTo>
                  <a:pt x="622" y="646"/>
                </a:lnTo>
                <a:lnTo>
                  <a:pt x="622" y="646"/>
                </a:lnTo>
                <a:lnTo>
                  <a:pt x="620" y="614"/>
                </a:lnTo>
                <a:lnTo>
                  <a:pt x="616" y="580"/>
                </a:lnTo>
                <a:lnTo>
                  <a:pt x="606" y="548"/>
                </a:lnTo>
                <a:lnTo>
                  <a:pt x="594" y="518"/>
                </a:lnTo>
                <a:lnTo>
                  <a:pt x="580" y="490"/>
                </a:lnTo>
                <a:lnTo>
                  <a:pt x="562" y="464"/>
                </a:lnTo>
                <a:lnTo>
                  <a:pt x="542" y="438"/>
                </a:lnTo>
                <a:lnTo>
                  <a:pt x="520" y="416"/>
                </a:lnTo>
                <a:lnTo>
                  <a:pt x="520" y="416"/>
                </a:lnTo>
                <a:close/>
                <a:moveTo>
                  <a:pt x="84" y="646"/>
                </a:moveTo>
                <a:lnTo>
                  <a:pt x="84" y="646"/>
                </a:lnTo>
                <a:lnTo>
                  <a:pt x="84" y="624"/>
                </a:lnTo>
                <a:lnTo>
                  <a:pt x="88" y="602"/>
                </a:lnTo>
                <a:lnTo>
                  <a:pt x="94" y="580"/>
                </a:lnTo>
                <a:lnTo>
                  <a:pt x="102" y="558"/>
                </a:lnTo>
                <a:lnTo>
                  <a:pt x="110" y="538"/>
                </a:lnTo>
                <a:lnTo>
                  <a:pt x="122" y="520"/>
                </a:lnTo>
                <a:lnTo>
                  <a:pt x="136" y="502"/>
                </a:lnTo>
                <a:lnTo>
                  <a:pt x="150" y="486"/>
                </a:lnTo>
                <a:lnTo>
                  <a:pt x="166" y="472"/>
                </a:lnTo>
                <a:lnTo>
                  <a:pt x="184" y="458"/>
                </a:lnTo>
                <a:lnTo>
                  <a:pt x="202" y="448"/>
                </a:lnTo>
                <a:lnTo>
                  <a:pt x="222" y="438"/>
                </a:lnTo>
                <a:lnTo>
                  <a:pt x="244" y="430"/>
                </a:lnTo>
                <a:lnTo>
                  <a:pt x="266" y="424"/>
                </a:lnTo>
                <a:lnTo>
                  <a:pt x="288" y="420"/>
                </a:lnTo>
                <a:lnTo>
                  <a:pt x="310" y="420"/>
                </a:lnTo>
                <a:lnTo>
                  <a:pt x="310" y="420"/>
                </a:lnTo>
                <a:lnTo>
                  <a:pt x="326" y="418"/>
                </a:lnTo>
                <a:lnTo>
                  <a:pt x="342" y="418"/>
                </a:lnTo>
                <a:lnTo>
                  <a:pt x="372" y="410"/>
                </a:lnTo>
                <a:lnTo>
                  <a:pt x="400" y="398"/>
                </a:lnTo>
                <a:lnTo>
                  <a:pt x="426" y="384"/>
                </a:lnTo>
                <a:lnTo>
                  <a:pt x="450" y="366"/>
                </a:lnTo>
                <a:lnTo>
                  <a:pt x="472" y="344"/>
                </a:lnTo>
                <a:lnTo>
                  <a:pt x="490" y="318"/>
                </a:lnTo>
                <a:lnTo>
                  <a:pt x="504" y="290"/>
                </a:lnTo>
                <a:lnTo>
                  <a:pt x="504" y="290"/>
                </a:lnTo>
                <a:lnTo>
                  <a:pt x="510" y="276"/>
                </a:lnTo>
                <a:lnTo>
                  <a:pt x="514" y="260"/>
                </a:lnTo>
                <a:lnTo>
                  <a:pt x="518" y="244"/>
                </a:lnTo>
                <a:lnTo>
                  <a:pt x="520" y="228"/>
                </a:lnTo>
                <a:lnTo>
                  <a:pt x="520" y="198"/>
                </a:lnTo>
                <a:lnTo>
                  <a:pt x="516" y="166"/>
                </a:lnTo>
                <a:lnTo>
                  <a:pt x="506" y="136"/>
                </a:lnTo>
                <a:lnTo>
                  <a:pt x="494" y="106"/>
                </a:lnTo>
                <a:lnTo>
                  <a:pt x="486" y="94"/>
                </a:lnTo>
                <a:lnTo>
                  <a:pt x="476" y="80"/>
                </a:lnTo>
                <a:lnTo>
                  <a:pt x="466" y="68"/>
                </a:lnTo>
                <a:lnTo>
                  <a:pt x="454" y="56"/>
                </a:lnTo>
                <a:lnTo>
                  <a:pt x="454" y="56"/>
                </a:lnTo>
                <a:lnTo>
                  <a:pt x="440" y="44"/>
                </a:lnTo>
                <a:lnTo>
                  <a:pt x="424" y="32"/>
                </a:lnTo>
                <a:lnTo>
                  <a:pt x="406" y="22"/>
                </a:lnTo>
                <a:lnTo>
                  <a:pt x="388" y="14"/>
                </a:lnTo>
                <a:lnTo>
                  <a:pt x="370" y="8"/>
                </a:lnTo>
                <a:lnTo>
                  <a:pt x="350" y="4"/>
                </a:lnTo>
                <a:lnTo>
                  <a:pt x="330" y="0"/>
                </a:lnTo>
                <a:lnTo>
                  <a:pt x="310" y="0"/>
                </a:lnTo>
                <a:lnTo>
                  <a:pt x="310" y="0"/>
                </a:lnTo>
                <a:lnTo>
                  <a:pt x="286" y="0"/>
                </a:lnTo>
                <a:lnTo>
                  <a:pt x="264" y="4"/>
                </a:lnTo>
                <a:lnTo>
                  <a:pt x="240" y="12"/>
                </a:lnTo>
                <a:lnTo>
                  <a:pt x="220" y="22"/>
                </a:lnTo>
                <a:lnTo>
                  <a:pt x="198" y="32"/>
                </a:lnTo>
                <a:lnTo>
                  <a:pt x="180" y="46"/>
                </a:lnTo>
                <a:lnTo>
                  <a:pt x="162" y="62"/>
                </a:lnTo>
                <a:lnTo>
                  <a:pt x="146" y="80"/>
                </a:lnTo>
                <a:lnTo>
                  <a:pt x="146" y="80"/>
                </a:lnTo>
                <a:lnTo>
                  <a:pt x="132" y="100"/>
                </a:lnTo>
                <a:lnTo>
                  <a:pt x="122" y="122"/>
                </a:lnTo>
                <a:lnTo>
                  <a:pt x="112" y="142"/>
                </a:lnTo>
                <a:lnTo>
                  <a:pt x="106" y="166"/>
                </a:lnTo>
                <a:lnTo>
                  <a:pt x="102" y="188"/>
                </a:lnTo>
                <a:lnTo>
                  <a:pt x="100" y="212"/>
                </a:lnTo>
                <a:lnTo>
                  <a:pt x="102" y="236"/>
                </a:lnTo>
                <a:lnTo>
                  <a:pt x="106" y="260"/>
                </a:lnTo>
                <a:lnTo>
                  <a:pt x="106" y="260"/>
                </a:lnTo>
                <a:lnTo>
                  <a:pt x="112" y="276"/>
                </a:lnTo>
                <a:lnTo>
                  <a:pt x="116" y="290"/>
                </a:lnTo>
                <a:lnTo>
                  <a:pt x="124" y="304"/>
                </a:lnTo>
                <a:lnTo>
                  <a:pt x="132" y="318"/>
                </a:lnTo>
                <a:lnTo>
                  <a:pt x="140" y="332"/>
                </a:lnTo>
                <a:lnTo>
                  <a:pt x="150" y="344"/>
                </a:lnTo>
                <a:lnTo>
                  <a:pt x="162" y="356"/>
                </a:lnTo>
                <a:lnTo>
                  <a:pt x="172" y="368"/>
                </a:lnTo>
                <a:lnTo>
                  <a:pt x="172" y="368"/>
                </a:lnTo>
                <a:lnTo>
                  <a:pt x="144" y="384"/>
                </a:lnTo>
                <a:lnTo>
                  <a:pt x="116" y="404"/>
                </a:lnTo>
                <a:lnTo>
                  <a:pt x="92" y="426"/>
                </a:lnTo>
                <a:lnTo>
                  <a:pt x="68" y="450"/>
                </a:lnTo>
                <a:lnTo>
                  <a:pt x="50" y="478"/>
                </a:lnTo>
                <a:lnTo>
                  <a:pt x="32" y="506"/>
                </a:lnTo>
                <a:lnTo>
                  <a:pt x="18" y="538"/>
                </a:lnTo>
                <a:lnTo>
                  <a:pt x="8" y="570"/>
                </a:lnTo>
                <a:lnTo>
                  <a:pt x="8" y="570"/>
                </a:lnTo>
                <a:lnTo>
                  <a:pt x="4" y="588"/>
                </a:lnTo>
                <a:lnTo>
                  <a:pt x="2" y="608"/>
                </a:lnTo>
                <a:lnTo>
                  <a:pt x="0" y="628"/>
                </a:lnTo>
                <a:lnTo>
                  <a:pt x="0" y="646"/>
                </a:lnTo>
                <a:lnTo>
                  <a:pt x="0" y="676"/>
                </a:lnTo>
                <a:lnTo>
                  <a:pt x="84" y="676"/>
                </a:lnTo>
                <a:lnTo>
                  <a:pt x="84" y="646"/>
                </a:lnTo>
                <a:close/>
                <a:moveTo>
                  <a:pt x="188" y="178"/>
                </a:moveTo>
                <a:lnTo>
                  <a:pt x="188" y="178"/>
                </a:lnTo>
                <a:lnTo>
                  <a:pt x="196" y="158"/>
                </a:lnTo>
                <a:lnTo>
                  <a:pt x="206" y="140"/>
                </a:lnTo>
                <a:lnTo>
                  <a:pt x="218" y="124"/>
                </a:lnTo>
                <a:lnTo>
                  <a:pt x="234" y="110"/>
                </a:lnTo>
                <a:lnTo>
                  <a:pt x="252" y="100"/>
                </a:lnTo>
                <a:lnTo>
                  <a:pt x="270" y="90"/>
                </a:lnTo>
                <a:lnTo>
                  <a:pt x="290" y="86"/>
                </a:lnTo>
                <a:lnTo>
                  <a:pt x="310" y="84"/>
                </a:lnTo>
                <a:lnTo>
                  <a:pt x="310" y="84"/>
                </a:lnTo>
                <a:lnTo>
                  <a:pt x="330" y="86"/>
                </a:lnTo>
                <a:lnTo>
                  <a:pt x="348" y="90"/>
                </a:lnTo>
                <a:lnTo>
                  <a:pt x="366" y="96"/>
                </a:lnTo>
                <a:lnTo>
                  <a:pt x="382" y="106"/>
                </a:lnTo>
                <a:lnTo>
                  <a:pt x="396" y="118"/>
                </a:lnTo>
                <a:lnTo>
                  <a:pt x="410" y="132"/>
                </a:lnTo>
                <a:lnTo>
                  <a:pt x="420" y="148"/>
                </a:lnTo>
                <a:lnTo>
                  <a:pt x="428" y="164"/>
                </a:lnTo>
                <a:lnTo>
                  <a:pt x="428" y="164"/>
                </a:lnTo>
                <a:lnTo>
                  <a:pt x="434" y="184"/>
                </a:lnTo>
                <a:lnTo>
                  <a:pt x="436" y="202"/>
                </a:lnTo>
                <a:lnTo>
                  <a:pt x="436" y="222"/>
                </a:lnTo>
                <a:lnTo>
                  <a:pt x="432" y="240"/>
                </a:lnTo>
                <a:lnTo>
                  <a:pt x="426" y="258"/>
                </a:lnTo>
                <a:lnTo>
                  <a:pt x="418" y="276"/>
                </a:lnTo>
                <a:lnTo>
                  <a:pt x="406" y="292"/>
                </a:lnTo>
                <a:lnTo>
                  <a:pt x="392" y="306"/>
                </a:lnTo>
                <a:lnTo>
                  <a:pt x="392" y="306"/>
                </a:lnTo>
                <a:lnTo>
                  <a:pt x="376" y="318"/>
                </a:lnTo>
                <a:lnTo>
                  <a:pt x="358" y="326"/>
                </a:lnTo>
                <a:lnTo>
                  <a:pt x="338" y="332"/>
                </a:lnTo>
                <a:lnTo>
                  <a:pt x="318" y="334"/>
                </a:lnTo>
                <a:lnTo>
                  <a:pt x="298" y="334"/>
                </a:lnTo>
                <a:lnTo>
                  <a:pt x="280" y="330"/>
                </a:lnTo>
                <a:lnTo>
                  <a:pt x="260" y="324"/>
                </a:lnTo>
                <a:lnTo>
                  <a:pt x="242" y="314"/>
                </a:lnTo>
                <a:lnTo>
                  <a:pt x="242" y="314"/>
                </a:lnTo>
                <a:lnTo>
                  <a:pt x="226" y="302"/>
                </a:lnTo>
                <a:lnTo>
                  <a:pt x="214" y="288"/>
                </a:lnTo>
                <a:lnTo>
                  <a:pt x="202" y="272"/>
                </a:lnTo>
                <a:lnTo>
                  <a:pt x="194" y="254"/>
                </a:lnTo>
                <a:lnTo>
                  <a:pt x="188" y="236"/>
                </a:lnTo>
                <a:lnTo>
                  <a:pt x="186" y="218"/>
                </a:lnTo>
                <a:lnTo>
                  <a:pt x="186" y="198"/>
                </a:lnTo>
                <a:lnTo>
                  <a:pt x="188" y="178"/>
                </a:lnTo>
                <a:lnTo>
                  <a:pt x="188" y="178"/>
                </a:lnTo>
                <a:close/>
              </a:path>
            </a:pathLst>
          </a:custGeom>
          <a:solidFill>
            <a:schemeClr val="accent4"/>
          </a:solidFill>
          <a:ln>
            <a:solidFill>
              <a:schemeClr val="accent4"/>
            </a:solidFill>
          </a:ln>
          <a:extLst/>
        </p:spPr>
        <p:txBody>
          <a:bodyPr vert="horz" wrap="square" lIns="121899" tIns="60949" rIns="121899" bIns="60949" numCol="1" anchor="t" anchorCtr="0" compatLnSpc="1">
            <a:prstTxWarp prst="textNoShape">
              <a:avLst/>
            </a:prstTxWarp>
          </a:bodyPr>
          <a:lstStyle/>
          <a:p>
            <a:endParaRPr lang="en-US"/>
          </a:p>
        </p:txBody>
      </p:sp>
      <p:sp>
        <p:nvSpPr>
          <p:cNvPr id="10" name="Freeform 1137"/>
          <p:cNvSpPr>
            <a:spLocks noChangeAspect="1" noEditPoints="1"/>
          </p:cNvSpPr>
          <p:nvPr/>
        </p:nvSpPr>
        <p:spPr bwMode="gray">
          <a:xfrm>
            <a:off x="965302" y="3985678"/>
            <a:ext cx="1056665" cy="1434174"/>
          </a:xfrm>
          <a:custGeom>
            <a:avLst/>
            <a:gdLst>
              <a:gd name="T0" fmla="*/ 488 w 622"/>
              <a:gd name="T1" fmla="*/ 444 h 844"/>
              <a:gd name="T2" fmla="*/ 470 w 622"/>
              <a:gd name="T3" fmla="*/ 486 h 844"/>
              <a:gd name="T4" fmla="*/ 524 w 622"/>
              <a:gd name="T5" fmla="*/ 570 h 844"/>
              <a:gd name="T6" fmla="*/ 538 w 622"/>
              <a:gd name="T7" fmla="*/ 730 h 844"/>
              <a:gd name="T8" fmla="*/ 530 w 622"/>
              <a:gd name="T9" fmla="*/ 752 h 844"/>
              <a:gd name="T10" fmla="*/ 4 w 622"/>
              <a:gd name="T11" fmla="*/ 760 h 844"/>
              <a:gd name="T12" fmla="*/ 30 w 622"/>
              <a:gd name="T13" fmla="*/ 808 h 844"/>
              <a:gd name="T14" fmla="*/ 94 w 622"/>
              <a:gd name="T15" fmla="*/ 844 h 844"/>
              <a:gd name="T16" fmla="*/ 530 w 622"/>
              <a:gd name="T17" fmla="*/ 842 h 844"/>
              <a:gd name="T18" fmla="*/ 602 w 622"/>
              <a:gd name="T19" fmla="*/ 794 h 844"/>
              <a:gd name="T20" fmla="*/ 622 w 622"/>
              <a:gd name="T21" fmla="*/ 646 h 844"/>
              <a:gd name="T22" fmla="*/ 606 w 622"/>
              <a:gd name="T23" fmla="*/ 548 h 844"/>
              <a:gd name="T24" fmla="*/ 542 w 622"/>
              <a:gd name="T25" fmla="*/ 438 h 844"/>
              <a:gd name="T26" fmla="*/ 84 w 622"/>
              <a:gd name="T27" fmla="*/ 646 h 844"/>
              <a:gd name="T28" fmla="*/ 102 w 622"/>
              <a:gd name="T29" fmla="*/ 558 h 844"/>
              <a:gd name="T30" fmla="*/ 150 w 622"/>
              <a:gd name="T31" fmla="*/ 486 h 844"/>
              <a:gd name="T32" fmla="*/ 222 w 622"/>
              <a:gd name="T33" fmla="*/ 438 h 844"/>
              <a:gd name="T34" fmla="*/ 310 w 622"/>
              <a:gd name="T35" fmla="*/ 420 h 844"/>
              <a:gd name="T36" fmla="*/ 372 w 622"/>
              <a:gd name="T37" fmla="*/ 410 h 844"/>
              <a:gd name="T38" fmla="*/ 472 w 622"/>
              <a:gd name="T39" fmla="*/ 344 h 844"/>
              <a:gd name="T40" fmla="*/ 510 w 622"/>
              <a:gd name="T41" fmla="*/ 276 h 844"/>
              <a:gd name="T42" fmla="*/ 520 w 622"/>
              <a:gd name="T43" fmla="*/ 198 h 844"/>
              <a:gd name="T44" fmla="*/ 486 w 622"/>
              <a:gd name="T45" fmla="*/ 94 h 844"/>
              <a:gd name="T46" fmla="*/ 454 w 622"/>
              <a:gd name="T47" fmla="*/ 56 h 844"/>
              <a:gd name="T48" fmla="*/ 388 w 622"/>
              <a:gd name="T49" fmla="*/ 14 h 844"/>
              <a:gd name="T50" fmla="*/ 310 w 622"/>
              <a:gd name="T51" fmla="*/ 0 h 844"/>
              <a:gd name="T52" fmla="*/ 240 w 622"/>
              <a:gd name="T53" fmla="*/ 12 h 844"/>
              <a:gd name="T54" fmla="*/ 162 w 622"/>
              <a:gd name="T55" fmla="*/ 62 h 844"/>
              <a:gd name="T56" fmla="*/ 122 w 622"/>
              <a:gd name="T57" fmla="*/ 122 h 844"/>
              <a:gd name="T58" fmla="*/ 100 w 622"/>
              <a:gd name="T59" fmla="*/ 212 h 844"/>
              <a:gd name="T60" fmla="*/ 112 w 622"/>
              <a:gd name="T61" fmla="*/ 276 h 844"/>
              <a:gd name="T62" fmla="*/ 140 w 622"/>
              <a:gd name="T63" fmla="*/ 332 h 844"/>
              <a:gd name="T64" fmla="*/ 172 w 622"/>
              <a:gd name="T65" fmla="*/ 368 h 844"/>
              <a:gd name="T66" fmla="*/ 68 w 622"/>
              <a:gd name="T67" fmla="*/ 450 h 844"/>
              <a:gd name="T68" fmla="*/ 8 w 622"/>
              <a:gd name="T69" fmla="*/ 570 h 844"/>
              <a:gd name="T70" fmla="*/ 0 w 622"/>
              <a:gd name="T71" fmla="*/ 628 h 844"/>
              <a:gd name="T72" fmla="*/ 84 w 622"/>
              <a:gd name="T73" fmla="*/ 646 h 844"/>
              <a:gd name="T74" fmla="*/ 206 w 622"/>
              <a:gd name="T75" fmla="*/ 140 h 844"/>
              <a:gd name="T76" fmla="*/ 270 w 622"/>
              <a:gd name="T77" fmla="*/ 90 h 844"/>
              <a:gd name="T78" fmla="*/ 330 w 622"/>
              <a:gd name="T79" fmla="*/ 86 h 844"/>
              <a:gd name="T80" fmla="*/ 396 w 622"/>
              <a:gd name="T81" fmla="*/ 118 h 844"/>
              <a:gd name="T82" fmla="*/ 428 w 622"/>
              <a:gd name="T83" fmla="*/ 164 h 844"/>
              <a:gd name="T84" fmla="*/ 432 w 622"/>
              <a:gd name="T85" fmla="*/ 240 h 844"/>
              <a:gd name="T86" fmla="*/ 392 w 622"/>
              <a:gd name="T87" fmla="*/ 306 h 844"/>
              <a:gd name="T88" fmla="*/ 338 w 622"/>
              <a:gd name="T89" fmla="*/ 332 h 844"/>
              <a:gd name="T90" fmla="*/ 260 w 622"/>
              <a:gd name="T91" fmla="*/ 324 h 844"/>
              <a:gd name="T92" fmla="*/ 214 w 622"/>
              <a:gd name="T93" fmla="*/ 288 h 844"/>
              <a:gd name="T94" fmla="*/ 186 w 622"/>
              <a:gd name="T95" fmla="*/ 218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844">
                <a:moveTo>
                  <a:pt x="520" y="416"/>
                </a:moveTo>
                <a:lnTo>
                  <a:pt x="520" y="416"/>
                </a:lnTo>
                <a:lnTo>
                  <a:pt x="504" y="432"/>
                </a:lnTo>
                <a:lnTo>
                  <a:pt x="488" y="444"/>
                </a:lnTo>
                <a:lnTo>
                  <a:pt x="470" y="458"/>
                </a:lnTo>
                <a:lnTo>
                  <a:pt x="452" y="468"/>
                </a:lnTo>
                <a:lnTo>
                  <a:pt x="452" y="468"/>
                </a:lnTo>
                <a:lnTo>
                  <a:pt x="470" y="486"/>
                </a:lnTo>
                <a:lnTo>
                  <a:pt x="488" y="504"/>
                </a:lnTo>
                <a:lnTo>
                  <a:pt x="502" y="524"/>
                </a:lnTo>
                <a:lnTo>
                  <a:pt x="514" y="546"/>
                </a:lnTo>
                <a:lnTo>
                  <a:pt x="524" y="570"/>
                </a:lnTo>
                <a:lnTo>
                  <a:pt x="532" y="594"/>
                </a:lnTo>
                <a:lnTo>
                  <a:pt x="536" y="620"/>
                </a:lnTo>
                <a:lnTo>
                  <a:pt x="538" y="646"/>
                </a:lnTo>
                <a:lnTo>
                  <a:pt x="538" y="730"/>
                </a:lnTo>
                <a:lnTo>
                  <a:pt x="538" y="730"/>
                </a:lnTo>
                <a:lnTo>
                  <a:pt x="538" y="736"/>
                </a:lnTo>
                <a:lnTo>
                  <a:pt x="536" y="742"/>
                </a:lnTo>
                <a:lnTo>
                  <a:pt x="530" y="752"/>
                </a:lnTo>
                <a:lnTo>
                  <a:pt x="520" y="758"/>
                </a:lnTo>
                <a:lnTo>
                  <a:pt x="514" y="760"/>
                </a:lnTo>
                <a:lnTo>
                  <a:pt x="508" y="760"/>
                </a:lnTo>
                <a:lnTo>
                  <a:pt x="4" y="760"/>
                </a:lnTo>
                <a:lnTo>
                  <a:pt x="4" y="760"/>
                </a:lnTo>
                <a:lnTo>
                  <a:pt x="10" y="778"/>
                </a:lnTo>
                <a:lnTo>
                  <a:pt x="18" y="794"/>
                </a:lnTo>
                <a:lnTo>
                  <a:pt x="30" y="808"/>
                </a:lnTo>
                <a:lnTo>
                  <a:pt x="44" y="820"/>
                </a:lnTo>
                <a:lnTo>
                  <a:pt x="60" y="830"/>
                </a:lnTo>
                <a:lnTo>
                  <a:pt x="76" y="838"/>
                </a:lnTo>
                <a:lnTo>
                  <a:pt x="94" y="844"/>
                </a:lnTo>
                <a:lnTo>
                  <a:pt x="114" y="844"/>
                </a:lnTo>
                <a:lnTo>
                  <a:pt x="508" y="844"/>
                </a:lnTo>
                <a:lnTo>
                  <a:pt x="508" y="844"/>
                </a:lnTo>
                <a:lnTo>
                  <a:pt x="530" y="842"/>
                </a:lnTo>
                <a:lnTo>
                  <a:pt x="552" y="836"/>
                </a:lnTo>
                <a:lnTo>
                  <a:pt x="572" y="826"/>
                </a:lnTo>
                <a:lnTo>
                  <a:pt x="588" y="812"/>
                </a:lnTo>
                <a:lnTo>
                  <a:pt x="602" y="794"/>
                </a:lnTo>
                <a:lnTo>
                  <a:pt x="614" y="774"/>
                </a:lnTo>
                <a:lnTo>
                  <a:pt x="620" y="754"/>
                </a:lnTo>
                <a:lnTo>
                  <a:pt x="622" y="730"/>
                </a:lnTo>
                <a:lnTo>
                  <a:pt x="622" y="646"/>
                </a:lnTo>
                <a:lnTo>
                  <a:pt x="622" y="646"/>
                </a:lnTo>
                <a:lnTo>
                  <a:pt x="620" y="614"/>
                </a:lnTo>
                <a:lnTo>
                  <a:pt x="616" y="580"/>
                </a:lnTo>
                <a:lnTo>
                  <a:pt x="606" y="548"/>
                </a:lnTo>
                <a:lnTo>
                  <a:pt x="594" y="518"/>
                </a:lnTo>
                <a:lnTo>
                  <a:pt x="580" y="490"/>
                </a:lnTo>
                <a:lnTo>
                  <a:pt x="562" y="464"/>
                </a:lnTo>
                <a:lnTo>
                  <a:pt x="542" y="438"/>
                </a:lnTo>
                <a:lnTo>
                  <a:pt x="520" y="416"/>
                </a:lnTo>
                <a:lnTo>
                  <a:pt x="520" y="416"/>
                </a:lnTo>
                <a:close/>
                <a:moveTo>
                  <a:pt x="84" y="646"/>
                </a:moveTo>
                <a:lnTo>
                  <a:pt x="84" y="646"/>
                </a:lnTo>
                <a:lnTo>
                  <a:pt x="84" y="624"/>
                </a:lnTo>
                <a:lnTo>
                  <a:pt x="88" y="602"/>
                </a:lnTo>
                <a:lnTo>
                  <a:pt x="94" y="580"/>
                </a:lnTo>
                <a:lnTo>
                  <a:pt x="102" y="558"/>
                </a:lnTo>
                <a:lnTo>
                  <a:pt x="110" y="538"/>
                </a:lnTo>
                <a:lnTo>
                  <a:pt x="122" y="520"/>
                </a:lnTo>
                <a:lnTo>
                  <a:pt x="136" y="502"/>
                </a:lnTo>
                <a:lnTo>
                  <a:pt x="150" y="486"/>
                </a:lnTo>
                <a:lnTo>
                  <a:pt x="166" y="472"/>
                </a:lnTo>
                <a:lnTo>
                  <a:pt x="184" y="458"/>
                </a:lnTo>
                <a:lnTo>
                  <a:pt x="202" y="448"/>
                </a:lnTo>
                <a:lnTo>
                  <a:pt x="222" y="438"/>
                </a:lnTo>
                <a:lnTo>
                  <a:pt x="244" y="430"/>
                </a:lnTo>
                <a:lnTo>
                  <a:pt x="266" y="424"/>
                </a:lnTo>
                <a:lnTo>
                  <a:pt x="288" y="420"/>
                </a:lnTo>
                <a:lnTo>
                  <a:pt x="310" y="420"/>
                </a:lnTo>
                <a:lnTo>
                  <a:pt x="310" y="420"/>
                </a:lnTo>
                <a:lnTo>
                  <a:pt x="326" y="418"/>
                </a:lnTo>
                <a:lnTo>
                  <a:pt x="342" y="418"/>
                </a:lnTo>
                <a:lnTo>
                  <a:pt x="372" y="410"/>
                </a:lnTo>
                <a:lnTo>
                  <a:pt x="400" y="398"/>
                </a:lnTo>
                <a:lnTo>
                  <a:pt x="426" y="384"/>
                </a:lnTo>
                <a:lnTo>
                  <a:pt x="450" y="366"/>
                </a:lnTo>
                <a:lnTo>
                  <a:pt x="472" y="344"/>
                </a:lnTo>
                <a:lnTo>
                  <a:pt x="490" y="318"/>
                </a:lnTo>
                <a:lnTo>
                  <a:pt x="504" y="290"/>
                </a:lnTo>
                <a:lnTo>
                  <a:pt x="504" y="290"/>
                </a:lnTo>
                <a:lnTo>
                  <a:pt x="510" y="276"/>
                </a:lnTo>
                <a:lnTo>
                  <a:pt x="514" y="260"/>
                </a:lnTo>
                <a:lnTo>
                  <a:pt x="518" y="244"/>
                </a:lnTo>
                <a:lnTo>
                  <a:pt x="520" y="228"/>
                </a:lnTo>
                <a:lnTo>
                  <a:pt x="520" y="198"/>
                </a:lnTo>
                <a:lnTo>
                  <a:pt x="516" y="166"/>
                </a:lnTo>
                <a:lnTo>
                  <a:pt x="506" y="136"/>
                </a:lnTo>
                <a:lnTo>
                  <a:pt x="494" y="106"/>
                </a:lnTo>
                <a:lnTo>
                  <a:pt x="486" y="94"/>
                </a:lnTo>
                <a:lnTo>
                  <a:pt x="476" y="80"/>
                </a:lnTo>
                <a:lnTo>
                  <a:pt x="466" y="68"/>
                </a:lnTo>
                <a:lnTo>
                  <a:pt x="454" y="56"/>
                </a:lnTo>
                <a:lnTo>
                  <a:pt x="454" y="56"/>
                </a:lnTo>
                <a:lnTo>
                  <a:pt x="440" y="44"/>
                </a:lnTo>
                <a:lnTo>
                  <a:pt x="424" y="32"/>
                </a:lnTo>
                <a:lnTo>
                  <a:pt x="406" y="22"/>
                </a:lnTo>
                <a:lnTo>
                  <a:pt x="388" y="14"/>
                </a:lnTo>
                <a:lnTo>
                  <a:pt x="370" y="8"/>
                </a:lnTo>
                <a:lnTo>
                  <a:pt x="350" y="4"/>
                </a:lnTo>
                <a:lnTo>
                  <a:pt x="330" y="0"/>
                </a:lnTo>
                <a:lnTo>
                  <a:pt x="310" y="0"/>
                </a:lnTo>
                <a:lnTo>
                  <a:pt x="310" y="0"/>
                </a:lnTo>
                <a:lnTo>
                  <a:pt x="286" y="0"/>
                </a:lnTo>
                <a:lnTo>
                  <a:pt x="264" y="4"/>
                </a:lnTo>
                <a:lnTo>
                  <a:pt x="240" y="12"/>
                </a:lnTo>
                <a:lnTo>
                  <a:pt x="220" y="22"/>
                </a:lnTo>
                <a:lnTo>
                  <a:pt x="198" y="32"/>
                </a:lnTo>
                <a:lnTo>
                  <a:pt x="180" y="46"/>
                </a:lnTo>
                <a:lnTo>
                  <a:pt x="162" y="62"/>
                </a:lnTo>
                <a:lnTo>
                  <a:pt x="146" y="80"/>
                </a:lnTo>
                <a:lnTo>
                  <a:pt x="146" y="80"/>
                </a:lnTo>
                <a:lnTo>
                  <a:pt x="132" y="100"/>
                </a:lnTo>
                <a:lnTo>
                  <a:pt x="122" y="122"/>
                </a:lnTo>
                <a:lnTo>
                  <a:pt x="112" y="142"/>
                </a:lnTo>
                <a:lnTo>
                  <a:pt x="106" y="166"/>
                </a:lnTo>
                <a:lnTo>
                  <a:pt x="102" y="188"/>
                </a:lnTo>
                <a:lnTo>
                  <a:pt x="100" y="212"/>
                </a:lnTo>
                <a:lnTo>
                  <a:pt x="102" y="236"/>
                </a:lnTo>
                <a:lnTo>
                  <a:pt x="106" y="260"/>
                </a:lnTo>
                <a:lnTo>
                  <a:pt x="106" y="260"/>
                </a:lnTo>
                <a:lnTo>
                  <a:pt x="112" y="276"/>
                </a:lnTo>
                <a:lnTo>
                  <a:pt x="116" y="290"/>
                </a:lnTo>
                <a:lnTo>
                  <a:pt x="124" y="304"/>
                </a:lnTo>
                <a:lnTo>
                  <a:pt x="132" y="318"/>
                </a:lnTo>
                <a:lnTo>
                  <a:pt x="140" y="332"/>
                </a:lnTo>
                <a:lnTo>
                  <a:pt x="150" y="344"/>
                </a:lnTo>
                <a:lnTo>
                  <a:pt x="162" y="356"/>
                </a:lnTo>
                <a:lnTo>
                  <a:pt x="172" y="368"/>
                </a:lnTo>
                <a:lnTo>
                  <a:pt x="172" y="368"/>
                </a:lnTo>
                <a:lnTo>
                  <a:pt x="144" y="384"/>
                </a:lnTo>
                <a:lnTo>
                  <a:pt x="116" y="404"/>
                </a:lnTo>
                <a:lnTo>
                  <a:pt x="92" y="426"/>
                </a:lnTo>
                <a:lnTo>
                  <a:pt x="68" y="450"/>
                </a:lnTo>
                <a:lnTo>
                  <a:pt x="50" y="478"/>
                </a:lnTo>
                <a:lnTo>
                  <a:pt x="32" y="506"/>
                </a:lnTo>
                <a:lnTo>
                  <a:pt x="18" y="538"/>
                </a:lnTo>
                <a:lnTo>
                  <a:pt x="8" y="570"/>
                </a:lnTo>
                <a:lnTo>
                  <a:pt x="8" y="570"/>
                </a:lnTo>
                <a:lnTo>
                  <a:pt x="4" y="588"/>
                </a:lnTo>
                <a:lnTo>
                  <a:pt x="2" y="608"/>
                </a:lnTo>
                <a:lnTo>
                  <a:pt x="0" y="628"/>
                </a:lnTo>
                <a:lnTo>
                  <a:pt x="0" y="646"/>
                </a:lnTo>
                <a:lnTo>
                  <a:pt x="0" y="676"/>
                </a:lnTo>
                <a:lnTo>
                  <a:pt x="84" y="676"/>
                </a:lnTo>
                <a:lnTo>
                  <a:pt x="84" y="646"/>
                </a:lnTo>
                <a:close/>
                <a:moveTo>
                  <a:pt x="188" y="178"/>
                </a:moveTo>
                <a:lnTo>
                  <a:pt x="188" y="178"/>
                </a:lnTo>
                <a:lnTo>
                  <a:pt x="196" y="158"/>
                </a:lnTo>
                <a:lnTo>
                  <a:pt x="206" y="140"/>
                </a:lnTo>
                <a:lnTo>
                  <a:pt x="218" y="124"/>
                </a:lnTo>
                <a:lnTo>
                  <a:pt x="234" y="110"/>
                </a:lnTo>
                <a:lnTo>
                  <a:pt x="252" y="100"/>
                </a:lnTo>
                <a:lnTo>
                  <a:pt x="270" y="90"/>
                </a:lnTo>
                <a:lnTo>
                  <a:pt x="290" y="86"/>
                </a:lnTo>
                <a:lnTo>
                  <a:pt x="310" y="84"/>
                </a:lnTo>
                <a:lnTo>
                  <a:pt x="310" y="84"/>
                </a:lnTo>
                <a:lnTo>
                  <a:pt x="330" y="86"/>
                </a:lnTo>
                <a:lnTo>
                  <a:pt x="348" y="90"/>
                </a:lnTo>
                <a:lnTo>
                  <a:pt x="366" y="96"/>
                </a:lnTo>
                <a:lnTo>
                  <a:pt x="382" y="106"/>
                </a:lnTo>
                <a:lnTo>
                  <a:pt x="396" y="118"/>
                </a:lnTo>
                <a:lnTo>
                  <a:pt x="410" y="132"/>
                </a:lnTo>
                <a:lnTo>
                  <a:pt x="420" y="148"/>
                </a:lnTo>
                <a:lnTo>
                  <a:pt x="428" y="164"/>
                </a:lnTo>
                <a:lnTo>
                  <a:pt x="428" y="164"/>
                </a:lnTo>
                <a:lnTo>
                  <a:pt x="434" y="184"/>
                </a:lnTo>
                <a:lnTo>
                  <a:pt x="436" y="202"/>
                </a:lnTo>
                <a:lnTo>
                  <a:pt x="436" y="222"/>
                </a:lnTo>
                <a:lnTo>
                  <a:pt x="432" y="240"/>
                </a:lnTo>
                <a:lnTo>
                  <a:pt x="426" y="258"/>
                </a:lnTo>
                <a:lnTo>
                  <a:pt x="418" y="276"/>
                </a:lnTo>
                <a:lnTo>
                  <a:pt x="406" y="292"/>
                </a:lnTo>
                <a:lnTo>
                  <a:pt x="392" y="306"/>
                </a:lnTo>
                <a:lnTo>
                  <a:pt x="392" y="306"/>
                </a:lnTo>
                <a:lnTo>
                  <a:pt x="376" y="318"/>
                </a:lnTo>
                <a:lnTo>
                  <a:pt x="358" y="326"/>
                </a:lnTo>
                <a:lnTo>
                  <a:pt x="338" y="332"/>
                </a:lnTo>
                <a:lnTo>
                  <a:pt x="318" y="334"/>
                </a:lnTo>
                <a:lnTo>
                  <a:pt x="298" y="334"/>
                </a:lnTo>
                <a:lnTo>
                  <a:pt x="280" y="330"/>
                </a:lnTo>
                <a:lnTo>
                  <a:pt x="260" y="324"/>
                </a:lnTo>
                <a:lnTo>
                  <a:pt x="242" y="314"/>
                </a:lnTo>
                <a:lnTo>
                  <a:pt x="242" y="314"/>
                </a:lnTo>
                <a:lnTo>
                  <a:pt x="226" y="302"/>
                </a:lnTo>
                <a:lnTo>
                  <a:pt x="214" y="288"/>
                </a:lnTo>
                <a:lnTo>
                  <a:pt x="202" y="272"/>
                </a:lnTo>
                <a:lnTo>
                  <a:pt x="194" y="254"/>
                </a:lnTo>
                <a:lnTo>
                  <a:pt x="188" y="236"/>
                </a:lnTo>
                <a:lnTo>
                  <a:pt x="186" y="218"/>
                </a:lnTo>
                <a:lnTo>
                  <a:pt x="186" y="198"/>
                </a:lnTo>
                <a:lnTo>
                  <a:pt x="188" y="178"/>
                </a:lnTo>
                <a:lnTo>
                  <a:pt x="188" y="178"/>
                </a:lnTo>
                <a:close/>
              </a:path>
            </a:pathLst>
          </a:custGeom>
          <a:solidFill>
            <a:srgbClr val="00B050"/>
          </a:solidFill>
          <a:ln>
            <a:solidFill>
              <a:srgbClr val="00B050"/>
            </a:solidFill>
          </a:ln>
          <a:extLst/>
        </p:spPr>
        <p:txBody>
          <a:bodyPr vert="horz" wrap="square" lIns="121899" tIns="60949" rIns="121899" bIns="60949" numCol="1" anchor="t" anchorCtr="0" compatLnSpc="1">
            <a:prstTxWarp prst="textNoShape">
              <a:avLst/>
            </a:prstTxWarp>
          </a:bodyPr>
          <a:lstStyle/>
          <a:p>
            <a:endParaRPr lang="en-US"/>
          </a:p>
        </p:txBody>
      </p:sp>
      <p:sp>
        <p:nvSpPr>
          <p:cNvPr id="2" name="TextBox 1"/>
          <p:cNvSpPr txBox="1"/>
          <p:nvPr/>
        </p:nvSpPr>
        <p:spPr>
          <a:xfrm>
            <a:off x="2289022" y="2183993"/>
            <a:ext cx="3693404" cy="1200329"/>
          </a:xfrm>
          <a:prstGeom prst="rect">
            <a:avLst/>
          </a:prstGeom>
          <a:noFill/>
        </p:spPr>
        <p:txBody>
          <a:bodyPr wrap="square" rtlCol="0">
            <a:spAutoFit/>
          </a:bodyPr>
          <a:lstStyle/>
          <a:p>
            <a:pPr marL="342900" indent="-342900">
              <a:buFont typeface="Arial" panose="020B0604020202020204" pitchFamily="34" charset="0"/>
              <a:buChar char="•"/>
            </a:pPr>
            <a:r>
              <a:rPr lang="es-CO" dirty="0" smtClean="0"/>
              <a:t>Consumidor joven</a:t>
            </a:r>
          </a:p>
          <a:p>
            <a:pPr marL="342900" indent="-342900">
              <a:buFont typeface="Arial" panose="020B0604020202020204" pitchFamily="34" charset="0"/>
              <a:buChar char="•"/>
            </a:pPr>
            <a:r>
              <a:rPr lang="es-CO" dirty="0" smtClean="0"/>
              <a:t>Iniciando su vida crediticia</a:t>
            </a:r>
          </a:p>
        </p:txBody>
      </p:sp>
      <p:sp>
        <p:nvSpPr>
          <p:cNvPr id="14" name="TextBox 13"/>
          <p:cNvSpPr txBox="1"/>
          <p:nvPr/>
        </p:nvSpPr>
        <p:spPr>
          <a:xfrm>
            <a:off x="2317986" y="4420132"/>
            <a:ext cx="3167855" cy="461665"/>
          </a:xfrm>
          <a:prstGeom prst="rect">
            <a:avLst/>
          </a:prstGeom>
          <a:noFill/>
        </p:spPr>
        <p:txBody>
          <a:bodyPr wrap="none" rtlCol="0">
            <a:spAutoFit/>
          </a:bodyPr>
          <a:lstStyle/>
          <a:p>
            <a:pPr marL="342900" indent="-342900">
              <a:buFont typeface="Arial" panose="020B0604020202020204" pitchFamily="34" charset="0"/>
              <a:buChar char="•"/>
            </a:pPr>
            <a:r>
              <a:rPr lang="es-CO" dirty="0" smtClean="0"/>
              <a:t>Inmigrante reciente</a:t>
            </a:r>
            <a:endParaRPr lang="es-CO" dirty="0"/>
          </a:p>
        </p:txBody>
      </p:sp>
      <p:sp>
        <p:nvSpPr>
          <p:cNvPr id="16" name="Freeform 1137"/>
          <p:cNvSpPr>
            <a:spLocks noChangeAspect="1" noEditPoints="1"/>
          </p:cNvSpPr>
          <p:nvPr/>
        </p:nvSpPr>
        <p:spPr bwMode="gray">
          <a:xfrm>
            <a:off x="6780073" y="1847894"/>
            <a:ext cx="1098224" cy="1453041"/>
          </a:xfrm>
          <a:custGeom>
            <a:avLst/>
            <a:gdLst>
              <a:gd name="T0" fmla="*/ 488 w 622"/>
              <a:gd name="T1" fmla="*/ 444 h 844"/>
              <a:gd name="T2" fmla="*/ 470 w 622"/>
              <a:gd name="T3" fmla="*/ 486 h 844"/>
              <a:gd name="T4" fmla="*/ 524 w 622"/>
              <a:gd name="T5" fmla="*/ 570 h 844"/>
              <a:gd name="T6" fmla="*/ 538 w 622"/>
              <a:gd name="T7" fmla="*/ 730 h 844"/>
              <a:gd name="T8" fmla="*/ 530 w 622"/>
              <a:gd name="T9" fmla="*/ 752 h 844"/>
              <a:gd name="T10" fmla="*/ 4 w 622"/>
              <a:gd name="T11" fmla="*/ 760 h 844"/>
              <a:gd name="T12" fmla="*/ 30 w 622"/>
              <a:gd name="T13" fmla="*/ 808 h 844"/>
              <a:gd name="T14" fmla="*/ 94 w 622"/>
              <a:gd name="T15" fmla="*/ 844 h 844"/>
              <a:gd name="T16" fmla="*/ 530 w 622"/>
              <a:gd name="T17" fmla="*/ 842 h 844"/>
              <a:gd name="T18" fmla="*/ 602 w 622"/>
              <a:gd name="T19" fmla="*/ 794 h 844"/>
              <a:gd name="T20" fmla="*/ 622 w 622"/>
              <a:gd name="T21" fmla="*/ 646 h 844"/>
              <a:gd name="T22" fmla="*/ 606 w 622"/>
              <a:gd name="T23" fmla="*/ 548 h 844"/>
              <a:gd name="T24" fmla="*/ 542 w 622"/>
              <a:gd name="T25" fmla="*/ 438 h 844"/>
              <a:gd name="T26" fmla="*/ 84 w 622"/>
              <a:gd name="T27" fmla="*/ 646 h 844"/>
              <a:gd name="T28" fmla="*/ 102 w 622"/>
              <a:gd name="T29" fmla="*/ 558 h 844"/>
              <a:gd name="T30" fmla="*/ 150 w 622"/>
              <a:gd name="T31" fmla="*/ 486 h 844"/>
              <a:gd name="T32" fmla="*/ 222 w 622"/>
              <a:gd name="T33" fmla="*/ 438 h 844"/>
              <a:gd name="T34" fmla="*/ 310 w 622"/>
              <a:gd name="T35" fmla="*/ 420 h 844"/>
              <a:gd name="T36" fmla="*/ 372 w 622"/>
              <a:gd name="T37" fmla="*/ 410 h 844"/>
              <a:gd name="T38" fmla="*/ 472 w 622"/>
              <a:gd name="T39" fmla="*/ 344 h 844"/>
              <a:gd name="T40" fmla="*/ 510 w 622"/>
              <a:gd name="T41" fmla="*/ 276 h 844"/>
              <a:gd name="T42" fmla="*/ 520 w 622"/>
              <a:gd name="T43" fmla="*/ 198 h 844"/>
              <a:gd name="T44" fmla="*/ 486 w 622"/>
              <a:gd name="T45" fmla="*/ 94 h 844"/>
              <a:gd name="T46" fmla="*/ 454 w 622"/>
              <a:gd name="T47" fmla="*/ 56 h 844"/>
              <a:gd name="T48" fmla="*/ 388 w 622"/>
              <a:gd name="T49" fmla="*/ 14 h 844"/>
              <a:gd name="T50" fmla="*/ 310 w 622"/>
              <a:gd name="T51" fmla="*/ 0 h 844"/>
              <a:gd name="T52" fmla="*/ 240 w 622"/>
              <a:gd name="T53" fmla="*/ 12 h 844"/>
              <a:gd name="T54" fmla="*/ 162 w 622"/>
              <a:gd name="T55" fmla="*/ 62 h 844"/>
              <a:gd name="T56" fmla="*/ 122 w 622"/>
              <a:gd name="T57" fmla="*/ 122 h 844"/>
              <a:gd name="T58" fmla="*/ 100 w 622"/>
              <a:gd name="T59" fmla="*/ 212 h 844"/>
              <a:gd name="T60" fmla="*/ 112 w 622"/>
              <a:gd name="T61" fmla="*/ 276 h 844"/>
              <a:gd name="T62" fmla="*/ 140 w 622"/>
              <a:gd name="T63" fmla="*/ 332 h 844"/>
              <a:gd name="T64" fmla="*/ 172 w 622"/>
              <a:gd name="T65" fmla="*/ 368 h 844"/>
              <a:gd name="T66" fmla="*/ 68 w 622"/>
              <a:gd name="T67" fmla="*/ 450 h 844"/>
              <a:gd name="T68" fmla="*/ 8 w 622"/>
              <a:gd name="T69" fmla="*/ 570 h 844"/>
              <a:gd name="T70" fmla="*/ 0 w 622"/>
              <a:gd name="T71" fmla="*/ 628 h 844"/>
              <a:gd name="T72" fmla="*/ 84 w 622"/>
              <a:gd name="T73" fmla="*/ 646 h 844"/>
              <a:gd name="T74" fmla="*/ 206 w 622"/>
              <a:gd name="T75" fmla="*/ 140 h 844"/>
              <a:gd name="T76" fmla="*/ 270 w 622"/>
              <a:gd name="T77" fmla="*/ 90 h 844"/>
              <a:gd name="T78" fmla="*/ 330 w 622"/>
              <a:gd name="T79" fmla="*/ 86 h 844"/>
              <a:gd name="T80" fmla="*/ 396 w 622"/>
              <a:gd name="T81" fmla="*/ 118 h 844"/>
              <a:gd name="T82" fmla="*/ 428 w 622"/>
              <a:gd name="T83" fmla="*/ 164 h 844"/>
              <a:gd name="T84" fmla="*/ 432 w 622"/>
              <a:gd name="T85" fmla="*/ 240 h 844"/>
              <a:gd name="T86" fmla="*/ 392 w 622"/>
              <a:gd name="T87" fmla="*/ 306 h 844"/>
              <a:gd name="T88" fmla="*/ 338 w 622"/>
              <a:gd name="T89" fmla="*/ 332 h 844"/>
              <a:gd name="T90" fmla="*/ 260 w 622"/>
              <a:gd name="T91" fmla="*/ 324 h 844"/>
              <a:gd name="T92" fmla="*/ 214 w 622"/>
              <a:gd name="T93" fmla="*/ 288 h 844"/>
              <a:gd name="T94" fmla="*/ 186 w 622"/>
              <a:gd name="T95" fmla="*/ 218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844">
                <a:moveTo>
                  <a:pt x="520" y="416"/>
                </a:moveTo>
                <a:lnTo>
                  <a:pt x="520" y="416"/>
                </a:lnTo>
                <a:lnTo>
                  <a:pt x="504" y="432"/>
                </a:lnTo>
                <a:lnTo>
                  <a:pt x="488" y="444"/>
                </a:lnTo>
                <a:lnTo>
                  <a:pt x="470" y="458"/>
                </a:lnTo>
                <a:lnTo>
                  <a:pt x="452" y="468"/>
                </a:lnTo>
                <a:lnTo>
                  <a:pt x="452" y="468"/>
                </a:lnTo>
                <a:lnTo>
                  <a:pt x="470" y="486"/>
                </a:lnTo>
                <a:lnTo>
                  <a:pt x="488" y="504"/>
                </a:lnTo>
                <a:lnTo>
                  <a:pt x="502" y="524"/>
                </a:lnTo>
                <a:lnTo>
                  <a:pt x="514" y="546"/>
                </a:lnTo>
                <a:lnTo>
                  <a:pt x="524" y="570"/>
                </a:lnTo>
                <a:lnTo>
                  <a:pt x="532" y="594"/>
                </a:lnTo>
                <a:lnTo>
                  <a:pt x="536" y="620"/>
                </a:lnTo>
                <a:lnTo>
                  <a:pt x="538" y="646"/>
                </a:lnTo>
                <a:lnTo>
                  <a:pt x="538" y="730"/>
                </a:lnTo>
                <a:lnTo>
                  <a:pt x="538" y="730"/>
                </a:lnTo>
                <a:lnTo>
                  <a:pt x="538" y="736"/>
                </a:lnTo>
                <a:lnTo>
                  <a:pt x="536" y="742"/>
                </a:lnTo>
                <a:lnTo>
                  <a:pt x="530" y="752"/>
                </a:lnTo>
                <a:lnTo>
                  <a:pt x="520" y="758"/>
                </a:lnTo>
                <a:lnTo>
                  <a:pt x="514" y="760"/>
                </a:lnTo>
                <a:lnTo>
                  <a:pt x="508" y="760"/>
                </a:lnTo>
                <a:lnTo>
                  <a:pt x="4" y="760"/>
                </a:lnTo>
                <a:lnTo>
                  <a:pt x="4" y="760"/>
                </a:lnTo>
                <a:lnTo>
                  <a:pt x="10" y="778"/>
                </a:lnTo>
                <a:lnTo>
                  <a:pt x="18" y="794"/>
                </a:lnTo>
                <a:lnTo>
                  <a:pt x="30" y="808"/>
                </a:lnTo>
                <a:lnTo>
                  <a:pt x="44" y="820"/>
                </a:lnTo>
                <a:lnTo>
                  <a:pt x="60" y="830"/>
                </a:lnTo>
                <a:lnTo>
                  <a:pt x="76" y="838"/>
                </a:lnTo>
                <a:lnTo>
                  <a:pt x="94" y="844"/>
                </a:lnTo>
                <a:lnTo>
                  <a:pt x="114" y="844"/>
                </a:lnTo>
                <a:lnTo>
                  <a:pt x="508" y="844"/>
                </a:lnTo>
                <a:lnTo>
                  <a:pt x="508" y="844"/>
                </a:lnTo>
                <a:lnTo>
                  <a:pt x="530" y="842"/>
                </a:lnTo>
                <a:lnTo>
                  <a:pt x="552" y="836"/>
                </a:lnTo>
                <a:lnTo>
                  <a:pt x="572" y="826"/>
                </a:lnTo>
                <a:lnTo>
                  <a:pt x="588" y="812"/>
                </a:lnTo>
                <a:lnTo>
                  <a:pt x="602" y="794"/>
                </a:lnTo>
                <a:lnTo>
                  <a:pt x="614" y="774"/>
                </a:lnTo>
                <a:lnTo>
                  <a:pt x="620" y="754"/>
                </a:lnTo>
                <a:lnTo>
                  <a:pt x="622" y="730"/>
                </a:lnTo>
                <a:lnTo>
                  <a:pt x="622" y="646"/>
                </a:lnTo>
                <a:lnTo>
                  <a:pt x="622" y="646"/>
                </a:lnTo>
                <a:lnTo>
                  <a:pt x="620" y="614"/>
                </a:lnTo>
                <a:lnTo>
                  <a:pt x="616" y="580"/>
                </a:lnTo>
                <a:lnTo>
                  <a:pt x="606" y="548"/>
                </a:lnTo>
                <a:lnTo>
                  <a:pt x="594" y="518"/>
                </a:lnTo>
                <a:lnTo>
                  <a:pt x="580" y="490"/>
                </a:lnTo>
                <a:lnTo>
                  <a:pt x="562" y="464"/>
                </a:lnTo>
                <a:lnTo>
                  <a:pt x="542" y="438"/>
                </a:lnTo>
                <a:lnTo>
                  <a:pt x="520" y="416"/>
                </a:lnTo>
                <a:lnTo>
                  <a:pt x="520" y="416"/>
                </a:lnTo>
                <a:close/>
                <a:moveTo>
                  <a:pt x="84" y="646"/>
                </a:moveTo>
                <a:lnTo>
                  <a:pt x="84" y="646"/>
                </a:lnTo>
                <a:lnTo>
                  <a:pt x="84" y="624"/>
                </a:lnTo>
                <a:lnTo>
                  <a:pt x="88" y="602"/>
                </a:lnTo>
                <a:lnTo>
                  <a:pt x="94" y="580"/>
                </a:lnTo>
                <a:lnTo>
                  <a:pt x="102" y="558"/>
                </a:lnTo>
                <a:lnTo>
                  <a:pt x="110" y="538"/>
                </a:lnTo>
                <a:lnTo>
                  <a:pt x="122" y="520"/>
                </a:lnTo>
                <a:lnTo>
                  <a:pt x="136" y="502"/>
                </a:lnTo>
                <a:lnTo>
                  <a:pt x="150" y="486"/>
                </a:lnTo>
                <a:lnTo>
                  <a:pt x="166" y="472"/>
                </a:lnTo>
                <a:lnTo>
                  <a:pt x="184" y="458"/>
                </a:lnTo>
                <a:lnTo>
                  <a:pt x="202" y="448"/>
                </a:lnTo>
                <a:lnTo>
                  <a:pt x="222" y="438"/>
                </a:lnTo>
                <a:lnTo>
                  <a:pt x="244" y="430"/>
                </a:lnTo>
                <a:lnTo>
                  <a:pt x="266" y="424"/>
                </a:lnTo>
                <a:lnTo>
                  <a:pt x="288" y="420"/>
                </a:lnTo>
                <a:lnTo>
                  <a:pt x="310" y="420"/>
                </a:lnTo>
                <a:lnTo>
                  <a:pt x="310" y="420"/>
                </a:lnTo>
                <a:lnTo>
                  <a:pt x="326" y="418"/>
                </a:lnTo>
                <a:lnTo>
                  <a:pt x="342" y="418"/>
                </a:lnTo>
                <a:lnTo>
                  <a:pt x="372" y="410"/>
                </a:lnTo>
                <a:lnTo>
                  <a:pt x="400" y="398"/>
                </a:lnTo>
                <a:lnTo>
                  <a:pt x="426" y="384"/>
                </a:lnTo>
                <a:lnTo>
                  <a:pt x="450" y="366"/>
                </a:lnTo>
                <a:lnTo>
                  <a:pt x="472" y="344"/>
                </a:lnTo>
                <a:lnTo>
                  <a:pt x="490" y="318"/>
                </a:lnTo>
                <a:lnTo>
                  <a:pt x="504" y="290"/>
                </a:lnTo>
                <a:lnTo>
                  <a:pt x="504" y="290"/>
                </a:lnTo>
                <a:lnTo>
                  <a:pt x="510" y="276"/>
                </a:lnTo>
                <a:lnTo>
                  <a:pt x="514" y="260"/>
                </a:lnTo>
                <a:lnTo>
                  <a:pt x="518" y="244"/>
                </a:lnTo>
                <a:lnTo>
                  <a:pt x="520" y="228"/>
                </a:lnTo>
                <a:lnTo>
                  <a:pt x="520" y="198"/>
                </a:lnTo>
                <a:lnTo>
                  <a:pt x="516" y="166"/>
                </a:lnTo>
                <a:lnTo>
                  <a:pt x="506" y="136"/>
                </a:lnTo>
                <a:lnTo>
                  <a:pt x="494" y="106"/>
                </a:lnTo>
                <a:lnTo>
                  <a:pt x="486" y="94"/>
                </a:lnTo>
                <a:lnTo>
                  <a:pt x="476" y="80"/>
                </a:lnTo>
                <a:lnTo>
                  <a:pt x="466" y="68"/>
                </a:lnTo>
                <a:lnTo>
                  <a:pt x="454" y="56"/>
                </a:lnTo>
                <a:lnTo>
                  <a:pt x="454" y="56"/>
                </a:lnTo>
                <a:lnTo>
                  <a:pt x="440" y="44"/>
                </a:lnTo>
                <a:lnTo>
                  <a:pt x="424" y="32"/>
                </a:lnTo>
                <a:lnTo>
                  <a:pt x="406" y="22"/>
                </a:lnTo>
                <a:lnTo>
                  <a:pt x="388" y="14"/>
                </a:lnTo>
                <a:lnTo>
                  <a:pt x="370" y="8"/>
                </a:lnTo>
                <a:lnTo>
                  <a:pt x="350" y="4"/>
                </a:lnTo>
                <a:lnTo>
                  <a:pt x="330" y="0"/>
                </a:lnTo>
                <a:lnTo>
                  <a:pt x="310" y="0"/>
                </a:lnTo>
                <a:lnTo>
                  <a:pt x="310" y="0"/>
                </a:lnTo>
                <a:lnTo>
                  <a:pt x="286" y="0"/>
                </a:lnTo>
                <a:lnTo>
                  <a:pt x="264" y="4"/>
                </a:lnTo>
                <a:lnTo>
                  <a:pt x="240" y="12"/>
                </a:lnTo>
                <a:lnTo>
                  <a:pt x="220" y="22"/>
                </a:lnTo>
                <a:lnTo>
                  <a:pt x="198" y="32"/>
                </a:lnTo>
                <a:lnTo>
                  <a:pt x="180" y="46"/>
                </a:lnTo>
                <a:lnTo>
                  <a:pt x="162" y="62"/>
                </a:lnTo>
                <a:lnTo>
                  <a:pt x="146" y="80"/>
                </a:lnTo>
                <a:lnTo>
                  <a:pt x="146" y="80"/>
                </a:lnTo>
                <a:lnTo>
                  <a:pt x="132" y="100"/>
                </a:lnTo>
                <a:lnTo>
                  <a:pt x="122" y="122"/>
                </a:lnTo>
                <a:lnTo>
                  <a:pt x="112" y="142"/>
                </a:lnTo>
                <a:lnTo>
                  <a:pt x="106" y="166"/>
                </a:lnTo>
                <a:lnTo>
                  <a:pt x="102" y="188"/>
                </a:lnTo>
                <a:lnTo>
                  <a:pt x="100" y="212"/>
                </a:lnTo>
                <a:lnTo>
                  <a:pt x="102" y="236"/>
                </a:lnTo>
                <a:lnTo>
                  <a:pt x="106" y="260"/>
                </a:lnTo>
                <a:lnTo>
                  <a:pt x="106" y="260"/>
                </a:lnTo>
                <a:lnTo>
                  <a:pt x="112" y="276"/>
                </a:lnTo>
                <a:lnTo>
                  <a:pt x="116" y="290"/>
                </a:lnTo>
                <a:lnTo>
                  <a:pt x="124" y="304"/>
                </a:lnTo>
                <a:lnTo>
                  <a:pt x="132" y="318"/>
                </a:lnTo>
                <a:lnTo>
                  <a:pt x="140" y="332"/>
                </a:lnTo>
                <a:lnTo>
                  <a:pt x="150" y="344"/>
                </a:lnTo>
                <a:lnTo>
                  <a:pt x="162" y="356"/>
                </a:lnTo>
                <a:lnTo>
                  <a:pt x="172" y="368"/>
                </a:lnTo>
                <a:lnTo>
                  <a:pt x="172" y="368"/>
                </a:lnTo>
                <a:lnTo>
                  <a:pt x="144" y="384"/>
                </a:lnTo>
                <a:lnTo>
                  <a:pt x="116" y="404"/>
                </a:lnTo>
                <a:lnTo>
                  <a:pt x="92" y="426"/>
                </a:lnTo>
                <a:lnTo>
                  <a:pt x="68" y="450"/>
                </a:lnTo>
                <a:lnTo>
                  <a:pt x="50" y="478"/>
                </a:lnTo>
                <a:lnTo>
                  <a:pt x="32" y="506"/>
                </a:lnTo>
                <a:lnTo>
                  <a:pt x="18" y="538"/>
                </a:lnTo>
                <a:lnTo>
                  <a:pt x="8" y="570"/>
                </a:lnTo>
                <a:lnTo>
                  <a:pt x="8" y="570"/>
                </a:lnTo>
                <a:lnTo>
                  <a:pt x="4" y="588"/>
                </a:lnTo>
                <a:lnTo>
                  <a:pt x="2" y="608"/>
                </a:lnTo>
                <a:lnTo>
                  <a:pt x="0" y="628"/>
                </a:lnTo>
                <a:lnTo>
                  <a:pt x="0" y="646"/>
                </a:lnTo>
                <a:lnTo>
                  <a:pt x="0" y="676"/>
                </a:lnTo>
                <a:lnTo>
                  <a:pt x="84" y="676"/>
                </a:lnTo>
                <a:lnTo>
                  <a:pt x="84" y="646"/>
                </a:lnTo>
                <a:close/>
                <a:moveTo>
                  <a:pt x="188" y="178"/>
                </a:moveTo>
                <a:lnTo>
                  <a:pt x="188" y="178"/>
                </a:lnTo>
                <a:lnTo>
                  <a:pt x="196" y="158"/>
                </a:lnTo>
                <a:lnTo>
                  <a:pt x="206" y="140"/>
                </a:lnTo>
                <a:lnTo>
                  <a:pt x="218" y="124"/>
                </a:lnTo>
                <a:lnTo>
                  <a:pt x="234" y="110"/>
                </a:lnTo>
                <a:lnTo>
                  <a:pt x="252" y="100"/>
                </a:lnTo>
                <a:lnTo>
                  <a:pt x="270" y="90"/>
                </a:lnTo>
                <a:lnTo>
                  <a:pt x="290" y="86"/>
                </a:lnTo>
                <a:lnTo>
                  <a:pt x="310" y="84"/>
                </a:lnTo>
                <a:lnTo>
                  <a:pt x="310" y="84"/>
                </a:lnTo>
                <a:lnTo>
                  <a:pt x="330" y="86"/>
                </a:lnTo>
                <a:lnTo>
                  <a:pt x="348" y="90"/>
                </a:lnTo>
                <a:lnTo>
                  <a:pt x="366" y="96"/>
                </a:lnTo>
                <a:lnTo>
                  <a:pt x="382" y="106"/>
                </a:lnTo>
                <a:lnTo>
                  <a:pt x="396" y="118"/>
                </a:lnTo>
                <a:lnTo>
                  <a:pt x="410" y="132"/>
                </a:lnTo>
                <a:lnTo>
                  <a:pt x="420" y="148"/>
                </a:lnTo>
                <a:lnTo>
                  <a:pt x="428" y="164"/>
                </a:lnTo>
                <a:lnTo>
                  <a:pt x="428" y="164"/>
                </a:lnTo>
                <a:lnTo>
                  <a:pt x="434" y="184"/>
                </a:lnTo>
                <a:lnTo>
                  <a:pt x="436" y="202"/>
                </a:lnTo>
                <a:lnTo>
                  <a:pt x="436" y="222"/>
                </a:lnTo>
                <a:lnTo>
                  <a:pt x="432" y="240"/>
                </a:lnTo>
                <a:lnTo>
                  <a:pt x="426" y="258"/>
                </a:lnTo>
                <a:lnTo>
                  <a:pt x="418" y="276"/>
                </a:lnTo>
                <a:lnTo>
                  <a:pt x="406" y="292"/>
                </a:lnTo>
                <a:lnTo>
                  <a:pt x="392" y="306"/>
                </a:lnTo>
                <a:lnTo>
                  <a:pt x="392" y="306"/>
                </a:lnTo>
                <a:lnTo>
                  <a:pt x="376" y="318"/>
                </a:lnTo>
                <a:lnTo>
                  <a:pt x="358" y="326"/>
                </a:lnTo>
                <a:lnTo>
                  <a:pt x="338" y="332"/>
                </a:lnTo>
                <a:lnTo>
                  <a:pt x="318" y="334"/>
                </a:lnTo>
                <a:lnTo>
                  <a:pt x="298" y="334"/>
                </a:lnTo>
                <a:lnTo>
                  <a:pt x="280" y="330"/>
                </a:lnTo>
                <a:lnTo>
                  <a:pt x="260" y="324"/>
                </a:lnTo>
                <a:lnTo>
                  <a:pt x="242" y="314"/>
                </a:lnTo>
                <a:lnTo>
                  <a:pt x="242" y="314"/>
                </a:lnTo>
                <a:lnTo>
                  <a:pt x="226" y="302"/>
                </a:lnTo>
                <a:lnTo>
                  <a:pt x="214" y="288"/>
                </a:lnTo>
                <a:lnTo>
                  <a:pt x="202" y="272"/>
                </a:lnTo>
                <a:lnTo>
                  <a:pt x="194" y="254"/>
                </a:lnTo>
                <a:lnTo>
                  <a:pt x="188" y="236"/>
                </a:lnTo>
                <a:lnTo>
                  <a:pt x="186" y="218"/>
                </a:lnTo>
                <a:lnTo>
                  <a:pt x="186" y="198"/>
                </a:lnTo>
                <a:lnTo>
                  <a:pt x="188" y="178"/>
                </a:lnTo>
                <a:lnTo>
                  <a:pt x="188" y="178"/>
                </a:lnTo>
                <a:close/>
              </a:path>
            </a:pathLst>
          </a:custGeom>
          <a:solidFill>
            <a:srgbClr val="7030A0"/>
          </a:solidFill>
          <a:ln>
            <a:solidFill>
              <a:srgbClr val="7030A0"/>
            </a:solidFill>
          </a:ln>
          <a:extLst/>
        </p:spPr>
        <p:txBody>
          <a:bodyPr vert="horz" wrap="square" lIns="121899" tIns="60949" rIns="121899" bIns="60949" numCol="1" anchor="t" anchorCtr="0" compatLnSpc="1">
            <a:prstTxWarp prst="textNoShape">
              <a:avLst/>
            </a:prstTxWarp>
          </a:bodyPr>
          <a:lstStyle/>
          <a:p>
            <a:endParaRPr lang="en-US"/>
          </a:p>
        </p:txBody>
      </p:sp>
      <p:sp>
        <p:nvSpPr>
          <p:cNvPr id="17" name="TextBox 12"/>
          <p:cNvSpPr txBox="1"/>
          <p:nvPr/>
        </p:nvSpPr>
        <p:spPr>
          <a:xfrm>
            <a:off x="8183393" y="2111836"/>
            <a:ext cx="3757295" cy="1200329"/>
          </a:xfrm>
          <a:prstGeom prst="rect">
            <a:avLst/>
          </a:prstGeom>
          <a:noFill/>
        </p:spPr>
        <p:txBody>
          <a:bodyPr wrap="square" rtlCol="0">
            <a:spAutoFit/>
          </a:bodyPr>
          <a:lstStyle/>
          <a:p>
            <a:pPr marL="342900" indent="-342900">
              <a:buFont typeface="Arial" panose="020B0604020202020204" pitchFamily="34" charset="0"/>
              <a:buChar char="•"/>
            </a:pPr>
            <a:r>
              <a:rPr lang="es-CO" dirty="0" smtClean="0"/>
              <a:t>Consumidor mayor</a:t>
            </a:r>
          </a:p>
          <a:p>
            <a:pPr marL="342900" indent="-342900">
              <a:buFont typeface="Arial" panose="020B0604020202020204" pitchFamily="34" charset="0"/>
              <a:buChar char="•"/>
            </a:pPr>
            <a:r>
              <a:rPr lang="es-CO" dirty="0" smtClean="0"/>
              <a:t>Apoyando a miembros de su familia</a:t>
            </a:r>
            <a:endParaRPr lang="es-CO" dirty="0"/>
          </a:p>
        </p:txBody>
      </p:sp>
      <p:sp>
        <p:nvSpPr>
          <p:cNvPr id="18" name="CuadroTexto 17"/>
          <p:cNvSpPr txBox="1"/>
          <p:nvPr/>
        </p:nvSpPr>
        <p:spPr>
          <a:xfrm>
            <a:off x="8163653" y="4027607"/>
            <a:ext cx="3557626" cy="1569660"/>
          </a:xfrm>
          <a:prstGeom prst="rect">
            <a:avLst/>
          </a:prstGeom>
          <a:noFill/>
        </p:spPr>
        <p:txBody>
          <a:bodyPr wrap="square" rtlCol="0">
            <a:spAutoFit/>
          </a:bodyPr>
          <a:lstStyle/>
          <a:p>
            <a:pPr marL="342900" indent="-342900">
              <a:buFont typeface="Arial" panose="020B0604020202020204" pitchFamily="34" charset="0"/>
              <a:buChar char="•"/>
            </a:pPr>
            <a:r>
              <a:rPr lang="es-CO" dirty="0" smtClean="0"/>
              <a:t>Población que tradicionalmente no ha tenido acceso al crédito</a:t>
            </a:r>
            <a:endParaRPr lang="en-US" dirty="0"/>
          </a:p>
        </p:txBody>
      </p:sp>
      <p:sp>
        <p:nvSpPr>
          <p:cNvPr id="19" name="Freeform 1137"/>
          <p:cNvSpPr>
            <a:spLocks noChangeAspect="1" noEditPoints="1"/>
          </p:cNvSpPr>
          <p:nvPr/>
        </p:nvSpPr>
        <p:spPr bwMode="gray">
          <a:xfrm>
            <a:off x="6820679" y="3974792"/>
            <a:ext cx="1056665" cy="1434174"/>
          </a:xfrm>
          <a:custGeom>
            <a:avLst/>
            <a:gdLst>
              <a:gd name="T0" fmla="*/ 488 w 622"/>
              <a:gd name="T1" fmla="*/ 444 h 844"/>
              <a:gd name="T2" fmla="*/ 470 w 622"/>
              <a:gd name="T3" fmla="*/ 486 h 844"/>
              <a:gd name="T4" fmla="*/ 524 w 622"/>
              <a:gd name="T5" fmla="*/ 570 h 844"/>
              <a:gd name="T6" fmla="*/ 538 w 622"/>
              <a:gd name="T7" fmla="*/ 730 h 844"/>
              <a:gd name="T8" fmla="*/ 530 w 622"/>
              <a:gd name="T9" fmla="*/ 752 h 844"/>
              <a:gd name="T10" fmla="*/ 4 w 622"/>
              <a:gd name="T11" fmla="*/ 760 h 844"/>
              <a:gd name="T12" fmla="*/ 30 w 622"/>
              <a:gd name="T13" fmla="*/ 808 h 844"/>
              <a:gd name="T14" fmla="*/ 94 w 622"/>
              <a:gd name="T15" fmla="*/ 844 h 844"/>
              <a:gd name="T16" fmla="*/ 530 w 622"/>
              <a:gd name="T17" fmla="*/ 842 h 844"/>
              <a:gd name="T18" fmla="*/ 602 w 622"/>
              <a:gd name="T19" fmla="*/ 794 h 844"/>
              <a:gd name="T20" fmla="*/ 622 w 622"/>
              <a:gd name="T21" fmla="*/ 646 h 844"/>
              <a:gd name="T22" fmla="*/ 606 w 622"/>
              <a:gd name="T23" fmla="*/ 548 h 844"/>
              <a:gd name="T24" fmla="*/ 542 w 622"/>
              <a:gd name="T25" fmla="*/ 438 h 844"/>
              <a:gd name="T26" fmla="*/ 84 w 622"/>
              <a:gd name="T27" fmla="*/ 646 h 844"/>
              <a:gd name="T28" fmla="*/ 102 w 622"/>
              <a:gd name="T29" fmla="*/ 558 h 844"/>
              <a:gd name="T30" fmla="*/ 150 w 622"/>
              <a:gd name="T31" fmla="*/ 486 h 844"/>
              <a:gd name="T32" fmla="*/ 222 w 622"/>
              <a:gd name="T33" fmla="*/ 438 h 844"/>
              <a:gd name="T34" fmla="*/ 310 w 622"/>
              <a:gd name="T35" fmla="*/ 420 h 844"/>
              <a:gd name="T36" fmla="*/ 372 w 622"/>
              <a:gd name="T37" fmla="*/ 410 h 844"/>
              <a:gd name="T38" fmla="*/ 472 w 622"/>
              <a:gd name="T39" fmla="*/ 344 h 844"/>
              <a:gd name="T40" fmla="*/ 510 w 622"/>
              <a:gd name="T41" fmla="*/ 276 h 844"/>
              <a:gd name="T42" fmla="*/ 520 w 622"/>
              <a:gd name="T43" fmla="*/ 198 h 844"/>
              <a:gd name="T44" fmla="*/ 486 w 622"/>
              <a:gd name="T45" fmla="*/ 94 h 844"/>
              <a:gd name="T46" fmla="*/ 454 w 622"/>
              <a:gd name="T47" fmla="*/ 56 h 844"/>
              <a:gd name="T48" fmla="*/ 388 w 622"/>
              <a:gd name="T49" fmla="*/ 14 h 844"/>
              <a:gd name="T50" fmla="*/ 310 w 622"/>
              <a:gd name="T51" fmla="*/ 0 h 844"/>
              <a:gd name="T52" fmla="*/ 240 w 622"/>
              <a:gd name="T53" fmla="*/ 12 h 844"/>
              <a:gd name="T54" fmla="*/ 162 w 622"/>
              <a:gd name="T55" fmla="*/ 62 h 844"/>
              <a:gd name="T56" fmla="*/ 122 w 622"/>
              <a:gd name="T57" fmla="*/ 122 h 844"/>
              <a:gd name="T58" fmla="*/ 100 w 622"/>
              <a:gd name="T59" fmla="*/ 212 h 844"/>
              <a:gd name="T60" fmla="*/ 112 w 622"/>
              <a:gd name="T61" fmla="*/ 276 h 844"/>
              <a:gd name="T62" fmla="*/ 140 w 622"/>
              <a:gd name="T63" fmla="*/ 332 h 844"/>
              <a:gd name="T64" fmla="*/ 172 w 622"/>
              <a:gd name="T65" fmla="*/ 368 h 844"/>
              <a:gd name="T66" fmla="*/ 68 w 622"/>
              <a:gd name="T67" fmla="*/ 450 h 844"/>
              <a:gd name="T68" fmla="*/ 8 w 622"/>
              <a:gd name="T69" fmla="*/ 570 h 844"/>
              <a:gd name="T70" fmla="*/ 0 w 622"/>
              <a:gd name="T71" fmla="*/ 628 h 844"/>
              <a:gd name="T72" fmla="*/ 84 w 622"/>
              <a:gd name="T73" fmla="*/ 646 h 844"/>
              <a:gd name="T74" fmla="*/ 206 w 622"/>
              <a:gd name="T75" fmla="*/ 140 h 844"/>
              <a:gd name="T76" fmla="*/ 270 w 622"/>
              <a:gd name="T77" fmla="*/ 90 h 844"/>
              <a:gd name="T78" fmla="*/ 330 w 622"/>
              <a:gd name="T79" fmla="*/ 86 h 844"/>
              <a:gd name="T80" fmla="*/ 396 w 622"/>
              <a:gd name="T81" fmla="*/ 118 h 844"/>
              <a:gd name="T82" fmla="*/ 428 w 622"/>
              <a:gd name="T83" fmla="*/ 164 h 844"/>
              <a:gd name="T84" fmla="*/ 432 w 622"/>
              <a:gd name="T85" fmla="*/ 240 h 844"/>
              <a:gd name="T86" fmla="*/ 392 w 622"/>
              <a:gd name="T87" fmla="*/ 306 h 844"/>
              <a:gd name="T88" fmla="*/ 338 w 622"/>
              <a:gd name="T89" fmla="*/ 332 h 844"/>
              <a:gd name="T90" fmla="*/ 260 w 622"/>
              <a:gd name="T91" fmla="*/ 324 h 844"/>
              <a:gd name="T92" fmla="*/ 214 w 622"/>
              <a:gd name="T93" fmla="*/ 288 h 844"/>
              <a:gd name="T94" fmla="*/ 186 w 622"/>
              <a:gd name="T95" fmla="*/ 218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844">
                <a:moveTo>
                  <a:pt x="520" y="416"/>
                </a:moveTo>
                <a:lnTo>
                  <a:pt x="520" y="416"/>
                </a:lnTo>
                <a:lnTo>
                  <a:pt x="504" y="432"/>
                </a:lnTo>
                <a:lnTo>
                  <a:pt x="488" y="444"/>
                </a:lnTo>
                <a:lnTo>
                  <a:pt x="470" y="458"/>
                </a:lnTo>
                <a:lnTo>
                  <a:pt x="452" y="468"/>
                </a:lnTo>
                <a:lnTo>
                  <a:pt x="452" y="468"/>
                </a:lnTo>
                <a:lnTo>
                  <a:pt x="470" y="486"/>
                </a:lnTo>
                <a:lnTo>
                  <a:pt x="488" y="504"/>
                </a:lnTo>
                <a:lnTo>
                  <a:pt x="502" y="524"/>
                </a:lnTo>
                <a:lnTo>
                  <a:pt x="514" y="546"/>
                </a:lnTo>
                <a:lnTo>
                  <a:pt x="524" y="570"/>
                </a:lnTo>
                <a:lnTo>
                  <a:pt x="532" y="594"/>
                </a:lnTo>
                <a:lnTo>
                  <a:pt x="536" y="620"/>
                </a:lnTo>
                <a:lnTo>
                  <a:pt x="538" y="646"/>
                </a:lnTo>
                <a:lnTo>
                  <a:pt x="538" y="730"/>
                </a:lnTo>
                <a:lnTo>
                  <a:pt x="538" y="730"/>
                </a:lnTo>
                <a:lnTo>
                  <a:pt x="538" y="736"/>
                </a:lnTo>
                <a:lnTo>
                  <a:pt x="536" y="742"/>
                </a:lnTo>
                <a:lnTo>
                  <a:pt x="530" y="752"/>
                </a:lnTo>
                <a:lnTo>
                  <a:pt x="520" y="758"/>
                </a:lnTo>
                <a:lnTo>
                  <a:pt x="514" y="760"/>
                </a:lnTo>
                <a:lnTo>
                  <a:pt x="508" y="760"/>
                </a:lnTo>
                <a:lnTo>
                  <a:pt x="4" y="760"/>
                </a:lnTo>
                <a:lnTo>
                  <a:pt x="4" y="760"/>
                </a:lnTo>
                <a:lnTo>
                  <a:pt x="10" y="778"/>
                </a:lnTo>
                <a:lnTo>
                  <a:pt x="18" y="794"/>
                </a:lnTo>
                <a:lnTo>
                  <a:pt x="30" y="808"/>
                </a:lnTo>
                <a:lnTo>
                  <a:pt x="44" y="820"/>
                </a:lnTo>
                <a:lnTo>
                  <a:pt x="60" y="830"/>
                </a:lnTo>
                <a:lnTo>
                  <a:pt x="76" y="838"/>
                </a:lnTo>
                <a:lnTo>
                  <a:pt x="94" y="844"/>
                </a:lnTo>
                <a:lnTo>
                  <a:pt x="114" y="844"/>
                </a:lnTo>
                <a:lnTo>
                  <a:pt x="508" y="844"/>
                </a:lnTo>
                <a:lnTo>
                  <a:pt x="508" y="844"/>
                </a:lnTo>
                <a:lnTo>
                  <a:pt x="530" y="842"/>
                </a:lnTo>
                <a:lnTo>
                  <a:pt x="552" y="836"/>
                </a:lnTo>
                <a:lnTo>
                  <a:pt x="572" y="826"/>
                </a:lnTo>
                <a:lnTo>
                  <a:pt x="588" y="812"/>
                </a:lnTo>
                <a:lnTo>
                  <a:pt x="602" y="794"/>
                </a:lnTo>
                <a:lnTo>
                  <a:pt x="614" y="774"/>
                </a:lnTo>
                <a:lnTo>
                  <a:pt x="620" y="754"/>
                </a:lnTo>
                <a:lnTo>
                  <a:pt x="622" y="730"/>
                </a:lnTo>
                <a:lnTo>
                  <a:pt x="622" y="646"/>
                </a:lnTo>
                <a:lnTo>
                  <a:pt x="622" y="646"/>
                </a:lnTo>
                <a:lnTo>
                  <a:pt x="620" y="614"/>
                </a:lnTo>
                <a:lnTo>
                  <a:pt x="616" y="580"/>
                </a:lnTo>
                <a:lnTo>
                  <a:pt x="606" y="548"/>
                </a:lnTo>
                <a:lnTo>
                  <a:pt x="594" y="518"/>
                </a:lnTo>
                <a:lnTo>
                  <a:pt x="580" y="490"/>
                </a:lnTo>
                <a:lnTo>
                  <a:pt x="562" y="464"/>
                </a:lnTo>
                <a:lnTo>
                  <a:pt x="542" y="438"/>
                </a:lnTo>
                <a:lnTo>
                  <a:pt x="520" y="416"/>
                </a:lnTo>
                <a:lnTo>
                  <a:pt x="520" y="416"/>
                </a:lnTo>
                <a:close/>
                <a:moveTo>
                  <a:pt x="84" y="646"/>
                </a:moveTo>
                <a:lnTo>
                  <a:pt x="84" y="646"/>
                </a:lnTo>
                <a:lnTo>
                  <a:pt x="84" y="624"/>
                </a:lnTo>
                <a:lnTo>
                  <a:pt x="88" y="602"/>
                </a:lnTo>
                <a:lnTo>
                  <a:pt x="94" y="580"/>
                </a:lnTo>
                <a:lnTo>
                  <a:pt x="102" y="558"/>
                </a:lnTo>
                <a:lnTo>
                  <a:pt x="110" y="538"/>
                </a:lnTo>
                <a:lnTo>
                  <a:pt x="122" y="520"/>
                </a:lnTo>
                <a:lnTo>
                  <a:pt x="136" y="502"/>
                </a:lnTo>
                <a:lnTo>
                  <a:pt x="150" y="486"/>
                </a:lnTo>
                <a:lnTo>
                  <a:pt x="166" y="472"/>
                </a:lnTo>
                <a:lnTo>
                  <a:pt x="184" y="458"/>
                </a:lnTo>
                <a:lnTo>
                  <a:pt x="202" y="448"/>
                </a:lnTo>
                <a:lnTo>
                  <a:pt x="222" y="438"/>
                </a:lnTo>
                <a:lnTo>
                  <a:pt x="244" y="430"/>
                </a:lnTo>
                <a:lnTo>
                  <a:pt x="266" y="424"/>
                </a:lnTo>
                <a:lnTo>
                  <a:pt x="288" y="420"/>
                </a:lnTo>
                <a:lnTo>
                  <a:pt x="310" y="420"/>
                </a:lnTo>
                <a:lnTo>
                  <a:pt x="310" y="420"/>
                </a:lnTo>
                <a:lnTo>
                  <a:pt x="326" y="418"/>
                </a:lnTo>
                <a:lnTo>
                  <a:pt x="342" y="418"/>
                </a:lnTo>
                <a:lnTo>
                  <a:pt x="372" y="410"/>
                </a:lnTo>
                <a:lnTo>
                  <a:pt x="400" y="398"/>
                </a:lnTo>
                <a:lnTo>
                  <a:pt x="426" y="384"/>
                </a:lnTo>
                <a:lnTo>
                  <a:pt x="450" y="366"/>
                </a:lnTo>
                <a:lnTo>
                  <a:pt x="472" y="344"/>
                </a:lnTo>
                <a:lnTo>
                  <a:pt x="490" y="318"/>
                </a:lnTo>
                <a:lnTo>
                  <a:pt x="504" y="290"/>
                </a:lnTo>
                <a:lnTo>
                  <a:pt x="504" y="290"/>
                </a:lnTo>
                <a:lnTo>
                  <a:pt x="510" y="276"/>
                </a:lnTo>
                <a:lnTo>
                  <a:pt x="514" y="260"/>
                </a:lnTo>
                <a:lnTo>
                  <a:pt x="518" y="244"/>
                </a:lnTo>
                <a:lnTo>
                  <a:pt x="520" y="228"/>
                </a:lnTo>
                <a:lnTo>
                  <a:pt x="520" y="198"/>
                </a:lnTo>
                <a:lnTo>
                  <a:pt x="516" y="166"/>
                </a:lnTo>
                <a:lnTo>
                  <a:pt x="506" y="136"/>
                </a:lnTo>
                <a:lnTo>
                  <a:pt x="494" y="106"/>
                </a:lnTo>
                <a:lnTo>
                  <a:pt x="486" y="94"/>
                </a:lnTo>
                <a:lnTo>
                  <a:pt x="476" y="80"/>
                </a:lnTo>
                <a:lnTo>
                  <a:pt x="466" y="68"/>
                </a:lnTo>
                <a:lnTo>
                  <a:pt x="454" y="56"/>
                </a:lnTo>
                <a:lnTo>
                  <a:pt x="454" y="56"/>
                </a:lnTo>
                <a:lnTo>
                  <a:pt x="440" y="44"/>
                </a:lnTo>
                <a:lnTo>
                  <a:pt x="424" y="32"/>
                </a:lnTo>
                <a:lnTo>
                  <a:pt x="406" y="22"/>
                </a:lnTo>
                <a:lnTo>
                  <a:pt x="388" y="14"/>
                </a:lnTo>
                <a:lnTo>
                  <a:pt x="370" y="8"/>
                </a:lnTo>
                <a:lnTo>
                  <a:pt x="350" y="4"/>
                </a:lnTo>
                <a:lnTo>
                  <a:pt x="330" y="0"/>
                </a:lnTo>
                <a:lnTo>
                  <a:pt x="310" y="0"/>
                </a:lnTo>
                <a:lnTo>
                  <a:pt x="310" y="0"/>
                </a:lnTo>
                <a:lnTo>
                  <a:pt x="286" y="0"/>
                </a:lnTo>
                <a:lnTo>
                  <a:pt x="264" y="4"/>
                </a:lnTo>
                <a:lnTo>
                  <a:pt x="240" y="12"/>
                </a:lnTo>
                <a:lnTo>
                  <a:pt x="220" y="22"/>
                </a:lnTo>
                <a:lnTo>
                  <a:pt x="198" y="32"/>
                </a:lnTo>
                <a:lnTo>
                  <a:pt x="180" y="46"/>
                </a:lnTo>
                <a:lnTo>
                  <a:pt x="162" y="62"/>
                </a:lnTo>
                <a:lnTo>
                  <a:pt x="146" y="80"/>
                </a:lnTo>
                <a:lnTo>
                  <a:pt x="146" y="80"/>
                </a:lnTo>
                <a:lnTo>
                  <a:pt x="132" y="100"/>
                </a:lnTo>
                <a:lnTo>
                  <a:pt x="122" y="122"/>
                </a:lnTo>
                <a:lnTo>
                  <a:pt x="112" y="142"/>
                </a:lnTo>
                <a:lnTo>
                  <a:pt x="106" y="166"/>
                </a:lnTo>
                <a:lnTo>
                  <a:pt x="102" y="188"/>
                </a:lnTo>
                <a:lnTo>
                  <a:pt x="100" y="212"/>
                </a:lnTo>
                <a:lnTo>
                  <a:pt x="102" y="236"/>
                </a:lnTo>
                <a:lnTo>
                  <a:pt x="106" y="260"/>
                </a:lnTo>
                <a:lnTo>
                  <a:pt x="106" y="260"/>
                </a:lnTo>
                <a:lnTo>
                  <a:pt x="112" y="276"/>
                </a:lnTo>
                <a:lnTo>
                  <a:pt x="116" y="290"/>
                </a:lnTo>
                <a:lnTo>
                  <a:pt x="124" y="304"/>
                </a:lnTo>
                <a:lnTo>
                  <a:pt x="132" y="318"/>
                </a:lnTo>
                <a:lnTo>
                  <a:pt x="140" y="332"/>
                </a:lnTo>
                <a:lnTo>
                  <a:pt x="150" y="344"/>
                </a:lnTo>
                <a:lnTo>
                  <a:pt x="162" y="356"/>
                </a:lnTo>
                <a:lnTo>
                  <a:pt x="172" y="368"/>
                </a:lnTo>
                <a:lnTo>
                  <a:pt x="172" y="368"/>
                </a:lnTo>
                <a:lnTo>
                  <a:pt x="144" y="384"/>
                </a:lnTo>
                <a:lnTo>
                  <a:pt x="116" y="404"/>
                </a:lnTo>
                <a:lnTo>
                  <a:pt x="92" y="426"/>
                </a:lnTo>
                <a:lnTo>
                  <a:pt x="68" y="450"/>
                </a:lnTo>
                <a:lnTo>
                  <a:pt x="50" y="478"/>
                </a:lnTo>
                <a:lnTo>
                  <a:pt x="32" y="506"/>
                </a:lnTo>
                <a:lnTo>
                  <a:pt x="18" y="538"/>
                </a:lnTo>
                <a:lnTo>
                  <a:pt x="8" y="570"/>
                </a:lnTo>
                <a:lnTo>
                  <a:pt x="8" y="570"/>
                </a:lnTo>
                <a:lnTo>
                  <a:pt x="4" y="588"/>
                </a:lnTo>
                <a:lnTo>
                  <a:pt x="2" y="608"/>
                </a:lnTo>
                <a:lnTo>
                  <a:pt x="0" y="628"/>
                </a:lnTo>
                <a:lnTo>
                  <a:pt x="0" y="646"/>
                </a:lnTo>
                <a:lnTo>
                  <a:pt x="0" y="676"/>
                </a:lnTo>
                <a:lnTo>
                  <a:pt x="84" y="676"/>
                </a:lnTo>
                <a:lnTo>
                  <a:pt x="84" y="646"/>
                </a:lnTo>
                <a:close/>
                <a:moveTo>
                  <a:pt x="188" y="178"/>
                </a:moveTo>
                <a:lnTo>
                  <a:pt x="188" y="178"/>
                </a:lnTo>
                <a:lnTo>
                  <a:pt x="196" y="158"/>
                </a:lnTo>
                <a:lnTo>
                  <a:pt x="206" y="140"/>
                </a:lnTo>
                <a:lnTo>
                  <a:pt x="218" y="124"/>
                </a:lnTo>
                <a:lnTo>
                  <a:pt x="234" y="110"/>
                </a:lnTo>
                <a:lnTo>
                  <a:pt x="252" y="100"/>
                </a:lnTo>
                <a:lnTo>
                  <a:pt x="270" y="90"/>
                </a:lnTo>
                <a:lnTo>
                  <a:pt x="290" y="86"/>
                </a:lnTo>
                <a:lnTo>
                  <a:pt x="310" y="84"/>
                </a:lnTo>
                <a:lnTo>
                  <a:pt x="310" y="84"/>
                </a:lnTo>
                <a:lnTo>
                  <a:pt x="330" y="86"/>
                </a:lnTo>
                <a:lnTo>
                  <a:pt x="348" y="90"/>
                </a:lnTo>
                <a:lnTo>
                  <a:pt x="366" y="96"/>
                </a:lnTo>
                <a:lnTo>
                  <a:pt x="382" y="106"/>
                </a:lnTo>
                <a:lnTo>
                  <a:pt x="396" y="118"/>
                </a:lnTo>
                <a:lnTo>
                  <a:pt x="410" y="132"/>
                </a:lnTo>
                <a:lnTo>
                  <a:pt x="420" y="148"/>
                </a:lnTo>
                <a:lnTo>
                  <a:pt x="428" y="164"/>
                </a:lnTo>
                <a:lnTo>
                  <a:pt x="428" y="164"/>
                </a:lnTo>
                <a:lnTo>
                  <a:pt x="434" y="184"/>
                </a:lnTo>
                <a:lnTo>
                  <a:pt x="436" y="202"/>
                </a:lnTo>
                <a:lnTo>
                  <a:pt x="436" y="222"/>
                </a:lnTo>
                <a:lnTo>
                  <a:pt x="432" y="240"/>
                </a:lnTo>
                <a:lnTo>
                  <a:pt x="426" y="258"/>
                </a:lnTo>
                <a:lnTo>
                  <a:pt x="418" y="276"/>
                </a:lnTo>
                <a:lnTo>
                  <a:pt x="406" y="292"/>
                </a:lnTo>
                <a:lnTo>
                  <a:pt x="392" y="306"/>
                </a:lnTo>
                <a:lnTo>
                  <a:pt x="392" y="306"/>
                </a:lnTo>
                <a:lnTo>
                  <a:pt x="376" y="318"/>
                </a:lnTo>
                <a:lnTo>
                  <a:pt x="358" y="326"/>
                </a:lnTo>
                <a:lnTo>
                  <a:pt x="338" y="332"/>
                </a:lnTo>
                <a:lnTo>
                  <a:pt x="318" y="334"/>
                </a:lnTo>
                <a:lnTo>
                  <a:pt x="298" y="334"/>
                </a:lnTo>
                <a:lnTo>
                  <a:pt x="280" y="330"/>
                </a:lnTo>
                <a:lnTo>
                  <a:pt x="260" y="324"/>
                </a:lnTo>
                <a:lnTo>
                  <a:pt x="242" y="314"/>
                </a:lnTo>
                <a:lnTo>
                  <a:pt x="242" y="314"/>
                </a:lnTo>
                <a:lnTo>
                  <a:pt x="226" y="302"/>
                </a:lnTo>
                <a:lnTo>
                  <a:pt x="214" y="288"/>
                </a:lnTo>
                <a:lnTo>
                  <a:pt x="202" y="272"/>
                </a:lnTo>
                <a:lnTo>
                  <a:pt x="194" y="254"/>
                </a:lnTo>
                <a:lnTo>
                  <a:pt x="188" y="236"/>
                </a:lnTo>
                <a:lnTo>
                  <a:pt x="186" y="218"/>
                </a:lnTo>
                <a:lnTo>
                  <a:pt x="186" y="198"/>
                </a:lnTo>
                <a:lnTo>
                  <a:pt x="188" y="178"/>
                </a:lnTo>
                <a:lnTo>
                  <a:pt x="188" y="178"/>
                </a:lnTo>
                <a:close/>
              </a:path>
            </a:pathLst>
          </a:custGeom>
          <a:solidFill>
            <a:schemeClr val="accent1"/>
          </a:solidFill>
          <a:ln>
            <a:solidFill>
              <a:srgbClr val="00B050"/>
            </a:solidFill>
          </a:ln>
          <a:extLst/>
        </p:spPr>
        <p:txBody>
          <a:bodyPr vert="horz" wrap="square" lIns="121899" tIns="60949" rIns="121899" bIns="60949" numCol="1" anchor="t" anchorCtr="0" compatLnSpc="1">
            <a:prstTxWarp prst="textNoShape">
              <a:avLst/>
            </a:prstTxWarp>
          </a:bodyPr>
          <a:lstStyle/>
          <a:p>
            <a:endParaRPr lang="en-US">
              <a:solidFill>
                <a:schemeClr val="accent1"/>
              </a:solidFill>
            </a:endParaRPr>
          </a:p>
        </p:txBody>
      </p:sp>
    </p:spTree>
    <p:extLst>
      <p:ext uri="{BB962C8B-B14F-4D97-AF65-F5344CB8AC3E}">
        <p14:creationId xmlns:p14="http://schemas.microsoft.com/office/powerpoint/2010/main" val="981932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5431" y="584207"/>
            <a:ext cx="8641097" cy="718382"/>
          </a:xfrm>
        </p:spPr>
        <p:txBody>
          <a:bodyPr>
            <a:noAutofit/>
          </a:bodyPr>
          <a:lstStyle/>
          <a:p>
            <a:r>
              <a:rPr lang="es-CO" sz="2400" dirty="0" smtClean="0"/>
              <a:t>Hipótesis 2: El primer puntaje de un consumidor es un puntaje </a:t>
            </a:r>
            <a:r>
              <a:rPr lang="es-CO" sz="2400" i="1" dirty="0" err="1" smtClean="0"/>
              <a:t>subprime</a:t>
            </a:r>
            <a:endParaRPr lang="es-CO" sz="2400" i="1" dirty="0"/>
          </a:p>
        </p:txBody>
      </p:sp>
      <p:graphicFrame>
        <p:nvGraphicFramePr>
          <p:cNvPr id="6" name="Table 5"/>
          <p:cNvGraphicFramePr>
            <a:graphicFrameLocks noGrp="1"/>
          </p:cNvGraphicFramePr>
          <p:nvPr>
            <p:extLst>
              <p:ext uri="{D42A27DB-BD31-4B8C-83A1-F6EECF244321}">
                <p14:modId xmlns:p14="http://schemas.microsoft.com/office/powerpoint/2010/main" val="1534361474"/>
              </p:ext>
            </p:extLst>
          </p:nvPr>
        </p:nvGraphicFramePr>
        <p:xfrm>
          <a:off x="9849836" y="1992566"/>
          <a:ext cx="1918291" cy="1676280"/>
        </p:xfrm>
        <a:graphic>
          <a:graphicData uri="http://schemas.openxmlformats.org/drawingml/2006/table">
            <a:tbl>
              <a:tblPr firstRow="1" bandRow="1">
                <a:tableStyleId>{5C22544A-7EE6-4342-B048-85BDC9FD1C3A}</a:tableStyleId>
              </a:tblPr>
              <a:tblGrid>
                <a:gridCol w="330227"/>
                <a:gridCol w="1588064"/>
              </a:tblGrid>
              <a:tr h="258443">
                <a:tc>
                  <a:txBody>
                    <a:bodyPr/>
                    <a:lstStyle/>
                    <a:p>
                      <a:pPr algn="ctr" fontAlgn="b"/>
                      <a:endParaRPr lang="en-US" sz="1600" b="1" i="0" u="none" strike="noStrike" dirty="0">
                        <a:solidFill>
                          <a:srgbClr val="000000"/>
                        </a:solidFill>
                        <a:effectLst/>
                        <a:latin typeface="+mn-lt"/>
                      </a:endParaRPr>
                    </a:p>
                  </a:txBody>
                  <a:tcPr marL="12697" marR="12697" marT="12697"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l"/>
                      <a:r>
                        <a:rPr lang="en-US" sz="1600" b="1" kern="1200" dirty="0" smtClean="0">
                          <a:solidFill>
                            <a:schemeClr val="dk1"/>
                          </a:solidFill>
                          <a:latin typeface="+mj-lt"/>
                          <a:ea typeface="+mn-ea"/>
                          <a:cs typeface="+mn-cs"/>
                        </a:rPr>
                        <a:t>Super prime</a:t>
                      </a:r>
                    </a:p>
                  </a:txBody>
                  <a:tcPr marL="121888" marR="121888" marT="45708" marB="45708">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270759">
                <a:tc>
                  <a:txBody>
                    <a:bodyPr/>
                    <a:lstStyle/>
                    <a:p>
                      <a:pPr algn="ctr" fontAlgn="b"/>
                      <a:endParaRPr lang="en-US" sz="1600" b="1" i="0" u="none" strike="noStrike" dirty="0">
                        <a:solidFill>
                          <a:srgbClr val="000000"/>
                        </a:solidFill>
                        <a:effectLst/>
                        <a:latin typeface="+mn-lt"/>
                      </a:endParaRPr>
                    </a:p>
                  </a:txBody>
                  <a:tcPr marL="12697" marR="12697" marT="12697"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92D050"/>
                    </a:solidFill>
                  </a:tcPr>
                </a:tc>
                <a:tc>
                  <a:txBody>
                    <a:bodyPr/>
                    <a:lstStyle/>
                    <a:p>
                      <a:pPr algn="l"/>
                      <a:r>
                        <a:rPr lang="en-US" sz="1600" b="1" kern="1200" dirty="0" smtClean="0">
                          <a:solidFill>
                            <a:schemeClr val="dk1"/>
                          </a:solidFill>
                          <a:latin typeface="+mj-lt"/>
                          <a:ea typeface="+mn-ea"/>
                          <a:cs typeface="+mn-cs"/>
                        </a:rPr>
                        <a:t>Prime plus</a:t>
                      </a:r>
                    </a:p>
                  </a:txBody>
                  <a:tcPr marL="121888" marR="121888" marT="45708" marB="45708">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254307">
                <a:tc>
                  <a:txBody>
                    <a:bodyPr/>
                    <a:lstStyle/>
                    <a:p>
                      <a:pPr algn="ctr" fontAlgn="b"/>
                      <a:endParaRPr lang="en-US" sz="1600" b="1" i="0" u="none" strike="noStrike" dirty="0">
                        <a:solidFill>
                          <a:srgbClr val="000000"/>
                        </a:solidFill>
                        <a:effectLst/>
                        <a:latin typeface="+mn-lt"/>
                      </a:endParaRPr>
                    </a:p>
                  </a:txBody>
                  <a:tcPr marL="12697" marR="12697" marT="1269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l"/>
                      <a:r>
                        <a:rPr lang="en-US" sz="1600" b="1" dirty="0" smtClean="0">
                          <a:latin typeface="+mj-lt"/>
                        </a:rPr>
                        <a:t>Prime</a:t>
                      </a:r>
                    </a:p>
                  </a:txBody>
                  <a:tcPr marL="121888" marR="121888" marT="45708" marB="45708">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71593">
                <a:tc>
                  <a:txBody>
                    <a:bodyPr/>
                    <a:lstStyle/>
                    <a:p>
                      <a:pPr algn="ctr" fontAlgn="b"/>
                      <a:endParaRPr lang="en-US" sz="1600" b="1" i="0" u="none" strike="noStrike" dirty="0">
                        <a:solidFill>
                          <a:srgbClr val="000000"/>
                        </a:solidFill>
                        <a:effectLst/>
                        <a:latin typeface="+mn-lt"/>
                      </a:endParaRPr>
                    </a:p>
                  </a:txBody>
                  <a:tcPr marL="12697" marR="12697" marT="1269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algn="l"/>
                      <a:r>
                        <a:rPr lang="en-US" sz="1600" b="1" dirty="0" smtClean="0">
                          <a:latin typeface="+mj-lt"/>
                        </a:rPr>
                        <a:t>Near</a:t>
                      </a:r>
                      <a:r>
                        <a:rPr lang="en-US" sz="1600" b="1" baseline="0" dirty="0" smtClean="0">
                          <a:latin typeface="+mj-lt"/>
                        </a:rPr>
                        <a:t> prime</a:t>
                      </a:r>
                      <a:endParaRPr lang="en-US" sz="1600" b="1" dirty="0" smtClean="0">
                        <a:latin typeface="+mj-lt"/>
                      </a:endParaRPr>
                    </a:p>
                  </a:txBody>
                  <a:tcPr marL="121888" marR="121888" marT="45708" marB="45708">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53934">
                <a:tc>
                  <a:txBody>
                    <a:bodyPr/>
                    <a:lstStyle/>
                    <a:p>
                      <a:pPr algn="ctr" fontAlgn="b"/>
                      <a:endParaRPr lang="en-US" sz="1600" b="1" i="0" u="none" strike="noStrike" dirty="0">
                        <a:solidFill>
                          <a:srgbClr val="000000"/>
                        </a:solidFill>
                        <a:effectLst/>
                        <a:latin typeface="+mn-lt"/>
                      </a:endParaRPr>
                    </a:p>
                  </a:txBody>
                  <a:tcPr marL="12697" marR="12697" marT="12697" marB="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tc>
                  <a:txBody>
                    <a:bodyPr/>
                    <a:lstStyle/>
                    <a:p>
                      <a:pPr algn="l"/>
                      <a:r>
                        <a:rPr lang="en-US" sz="1600" b="1" dirty="0" smtClean="0">
                          <a:latin typeface="+mj-lt"/>
                        </a:rPr>
                        <a:t>Sub</a:t>
                      </a:r>
                      <a:r>
                        <a:rPr lang="en-US" sz="1600" b="1" baseline="0" dirty="0" smtClean="0">
                          <a:latin typeface="+mj-lt"/>
                        </a:rPr>
                        <a:t>p</a:t>
                      </a:r>
                      <a:r>
                        <a:rPr lang="en-US" sz="1600" b="1" dirty="0" smtClean="0">
                          <a:latin typeface="+mj-lt"/>
                        </a:rPr>
                        <a:t>rime</a:t>
                      </a:r>
                    </a:p>
                  </a:txBody>
                  <a:tcPr marL="121888" marR="121888" marT="45708" marB="45708">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Rectangle 6"/>
          <p:cNvSpPr/>
          <p:nvPr/>
        </p:nvSpPr>
        <p:spPr>
          <a:xfrm>
            <a:off x="701791" y="1424058"/>
            <a:ext cx="10124109" cy="389265"/>
          </a:xfrm>
          <a:prstGeom prst="rect">
            <a:avLst/>
          </a:prstGeom>
          <a:gradFill rotWithShape="1">
            <a:gsLst>
              <a:gs pos="0">
                <a:srgbClr val="F4F4F4"/>
              </a:gs>
              <a:gs pos="64999">
                <a:srgbClr val="E3E3E3"/>
              </a:gs>
              <a:gs pos="100000">
                <a:srgbClr val="D8D8D8"/>
              </a:gs>
            </a:gsLst>
            <a:lin ang="5400000" scaled="1"/>
          </a:gradFill>
          <a:ln w="9525">
            <a:solidFill>
              <a:srgbClr val="A1A1A1"/>
            </a:solidFill>
            <a:miter lim="800000"/>
            <a:headEnd/>
            <a:tailEnd/>
          </a:ln>
          <a:effectLst>
            <a:outerShdw blurRad="40000" dist="20000" dir="5400000" rotWithShape="0">
              <a:srgbClr val="808080">
                <a:alpha val="37999"/>
              </a:srgbClr>
            </a:outerShdw>
          </a:effectLst>
        </p:spPr>
        <p:txBody>
          <a:bodyPr anchor="ctr"/>
          <a:lstStyle/>
          <a:p>
            <a:pPr algn="ctr" defTabSz="1068650"/>
            <a:r>
              <a:rPr lang="es-CO" sz="1900" dirty="0" smtClean="0">
                <a:solidFill>
                  <a:schemeClr val="tx1"/>
                </a:solidFill>
              </a:rPr>
              <a:t>Distribución por riesgo (% del total de consumidores)</a:t>
            </a:r>
            <a:endParaRPr lang="es-CO" sz="1900" dirty="0">
              <a:solidFill>
                <a:schemeClr val="tx1"/>
              </a:solidFill>
            </a:endParaRPr>
          </a:p>
        </p:txBody>
      </p:sp>
      <p:graphicFrame>
        <p:nvGraphicFramePr>
          <p:cNvPr id="10" name="Gráfico 9"/>
          <p:cNvGraphicFramePr>
            <a:graphicFrameLocks/>
          </p:cNvGraphicFramePr>
          <p:nvPr>
            <p:extLst>
              <p:ext uri="{D42A27DB-BD31-4B8C-83A1-F6EECF244321}">
                <p14:modId xmlns:p14="http://schemas.microsoft.com/office/powerpoint/2010/main" val="2540415140"/>
              </p:ext>
            </p:extLst>
          </p:nvPr>
        </p:nvGraphicFramePr>
        <p:xfrm>
          <a:off x="948722" y="1959481"/>
          <a:ext cx="7928041" cy="40856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39"/>
          <p:cNvSpPr txBox="1">
            <a:spLocks noChangeArrowheads="1"/>
          </p:cNvSpPr>
          <p:nvPr/>
        </p:nvSpPr>
        <p:spPr bwMode="auto">
          <a:xfrm rot="16200000">
            <a:off x="-330201" y="3581001"/>
            <a:ext cx="367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1800" b="1" dirty="0" smtClean="0"/>
              <a:t>% de </a:t>
            </a:r>
            <a:r>
              <a:rPr lang="es-CO" altLang="en-US" sz="1800" b="1" dirty="0" smtClean="0"/>
              <a:t>consumidores</a:t>
            </a:r>
            <a:endParaRPr lang="es-CO" altLang="en-US" sz="1800" b="1" dirty="0"/>
          </a:p>
        </p:txBody>
      </p:sp>
      <p:grpSp>
        <p:nvGrpSpPr>
          <p:cNvPr id="12" name="Group 1"/>
          <p:cNvGrpSpPr/>
          <p:nvPr/>
        </p:nvGrpSpPr>
        <p:grpSpPr>
          <a:xfrm>
            <a:off x="6091589" y="4252290"/>
            <a:ext cx="1273890" cy="499743"/>
            <a:chOff x="7063324" y="3770852"/>
            <a:chExt cx="614568" cy="374903"/>
          </a:xfrm>
        </p:grpSpPr>
        <p:sp>
          <p:nvSpPr>
            <p:cNvPr id="13" name="Oval 2"/>
            <p:cNvSpPr/>
            <p:nvPr/>
          </p:nvSpPr>
          <p:spPr>
            <a:xfrm>
              <a:off x="7115831" y="3770852"/>
              <a:ext cx="509553" cy="37490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800" dirty="0"/>
            </a:p>
          </p:txBody>
        </p:sp>
        <p:sp>
          <p:nvSpPr>
            <p:cNvPr id="14" name="TextBox 13"/>
            <p:cNvSpPr txBox="1"/>
            <p:nvPr/>
          </p:nvSpPr>
          <p:spPr>
            <a:xfrm>
              <a:off x="7063324" y="3804415"/>
              <a:ext cx="614568" cy="27706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smtClean="0">
                  <a:solidFill>
                    <a:schemeClr val="bg1"/>
                  </a:solidFill>
                </a:rPr>
                <a:t>27%</a:t>
              </a:r>
              <a:endParaRPr lang="en-US" sz="1800" dirty="0">
                <a:solidFill>
                  <a:schemeClr val="bg1"/>
                </a:solidFill>
              </a:endParaRPr>
            </a:p>
          </p:txBody>
        </p:sp>
      </p:grpSp>
      <p:grpSp>
        <p:nvGrpSpPr>
          <p:cNvPr id="15" name="Group 4"/>
          <p:cNvGrpSpPr/>
          <p:nvPr/>
        </p:nvGrpSpPr>
        <p:grpSpPr>
          <a:xfrm>
            <a:off x="2637133" y="3872912"/>
            <a:ext cx="1159455" cy="499744"/>
            <a:chOff x="7063324" y="3770852"/>
            <a:chExt cx="614568" cy="374903"/>
          </a:xfrm>
        </p:grpSpPr>
        <p:sp>
          <p:nvSpPr>
            <p:cNvPr id="16" name="Oval 5"/>
            <p:cNvSpPr/>
            <p:nvPr/>
          </p:nvSpPr>
          <p:spPr>
            <a:xfrm>
              <a:off x="7115831" y="3770852"/>
              <a:ext cx="509553" cy="37490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800" dirty="0"/>
            </a:p>
          </p:txBody>
        </p:sp>
        <p:sp>
          <p:nvSpPr>
            <p:cNvPr id="17" name="TextBox 13"/>
            <p:cNvSpPr txBox="1"/>
            <p:nvPr/>
          </p:nvSpPr>
          <p:spPr>
            <a:xfrm>
              <a:off x="7063324" y="3804415"/>
              <a:ext cx="614568" cy="27707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smtClean="0">
                  <a:solidFill>
                    <a:schemeClr val="bg1"/>
                  </a:solidFill>
                </a:rPr>
                <a:t>82%</a:t>
              </a:r>
              <a:endParaRPr lang="en-US" sz="1800" dirty="0">
                <a:solidFill>
                  <a:schemeClr val="bg1"/>
                </a:solidFill>
              </a:endParaRPr>
            </a:p>
          </p:txBody>
        </p:sp>
      </p:grpSp>
      <p:sp>
        <p:nvSpPr>
          <p:cNvPr id="18" name="Text Box 9"/>
          <p:cNvSpPr txBox="1">
            <a:spLocks noChangeArrowheads="1"/>
          </p:cNvSpPr>
          <p:nvPr/>
        </p:nvSpPr>
        <p:spPr bwMode="auto">
          <a:xfrm>
            <a:off x="10375015" y="6241049"/>
            <a:ext cx="1327359" cy="164019"/>
          </a:xfrm>
          <a:prstGeom prst="rect">
            <a:avLst/>
          </a:prstGeom>
          <a:noFill/>
          <a:ln w="9525">
            <a:noFill/>
            <a:miter lim="800000"/>
            <a:headEnd/>
            <a:tailEnd/>
          </a:ln>
          <a:effectLst/>
        </p:spPr>
        <p:txBody>
          <a:bodyPr wrap="square" lIns="0" tIns="0" rIns="0" bIns="0" anchor="b">
            <a:spAutoFit/>
          </a:bodyPr>
          <a:lstStyle/>
          <a:p>
            <a:pPr eaLnBrk="0" fontAlgn="base" hangingPunct="0">
              <a:spcBef>
                <a:spcPct val="0"/>
              </a:spcBef>
              <a:spcAft>
                <a:spcPct val="0"/>
              </a:spcAft>
              <a:tabLst>
                <a:tab pos="533267" algn="l"/>
              </a:tabLst>
            </a:pPr>
            <a:r>
              <a:rPr lang="en-US" sz="1066" dirty="0" smtClean="0">
                <a:solidFill>
                  <a:srgbClr val="000000"/>
                </a:solidFill>
              </a:rPr>
              <a:t>Fuente: TransUnion</a:t>
            </a:r>
            <a:endParaRPr lang="en-US" sz="1066" dirty="0">
              <a:solidFill>
                <a:srgbClr val="000000"/>
              </a:solidFill>
            </a:endParaRPr>
          </a:p>
        </p:txBody>
      </p:sp>
      <p:sp>
        <p:nvSpPr>
          <p:cNvPr id="19" name="Text Box 9"/>
          <p:cNvSpPr txBox="1">
            <a:spLocks noChangeArrowheads="1"/>
          </p:cNvSpPr>
          <p:nvPr/>
        </p:nvSpPr>
        <p:spPr bwMode="auto">
          <a:xfrm>
            <a:off x="693966" y="6194510"/>
            <a:ext cx="8861898" cy="153888"/>
          </a:xfrm>
          <a:prstGeom prst="rect">
            <a:avLst/>
          </a:prstGeom>
          <a:noFill/>
          <a:ln w="9525">
            <a:noFill/>
            <a:miter lim="800000"/>
            <a:headEnd/>
            <a:tailEnd/>
          </a:ln>
          <a:effectLst/>
        </p:spPr>
        <p:txBody>
          <a:bodyPr wrap="square" lIns="0" tIns="0" rIns="0" bIns="0" anchor="b">
            <a:spAutoFit/>
          </a:bodyPr>
          <a:lstStyle/>
          <a:p>
            <a:pPr defTabSz="1218987">
              <a:tabLst>
                <a:tab pos="533107" algn="l"/>
              </a:tabLst>
            </a:pPr>
            <a:r>
              <a:rPr lang="en-US" sz="1000" dirty="0" err="1" smtClean="0">
                <a:solidFill>
                  <a:srgbClr val="000000"/>
                </a:solidFill>
                <a:latin typeface="Arial"/>
              </a:rPr>
              <a:t>Rangos</a:t>
            </a:r>
            <a:r>
              <a:rPr lang="en-US" sz="1000" dirty="0" smtClean="0">
                <a:solidFill>
                  <a:srgbClr val="000000"/>
                </a:solidFill>
                <a:latin typeface="Arial"/>
              </a:rPr>
              <a:t> de </a:t>
            </a:r>
            <a:r>
              <a:rPr lang="en-US" sz="1000" dirty="0" err="1" smtClean="0">
                <a:solidFill>
                  <a:srgbClr val="000000"/>
                </a:solidFill>
                <a:latin typeface="Arial"/>
              </a:rPr>
              <a:t>puntaje</a:t>
            </a:r>
            <a:r>
              <a:rPr lang="en-US" sz="1000" dirty="0" smtClean="0">
                <a:solidFill>
                  <a:srgbClr val="000000"/>
                </a:solidFill>
                <a:latin typeface="Arial"/>
              </a:rPr>
              <a:t> (Clear Score): Subprime: &lt; 300; Near prime: 300 - 690; Prime: 691 - 840; High prime: 841 - 890;  </a:t>
            </a:r>
            <a:r>
              <a:rPr lang="en-US" sz="1000" dirty="0">
                <a:solidFill>
                  <a:srgbClr val="000000"/>
                </a:solidFill>
                <a:latin typeface="Arial"/>
              </a:rPr>
              <a:t>Super </a:t>
            </a:r>
            <a:r>
              <a:rPr lang="en-US" sz="1000" dirty="0" smtClean="0">
                <a:solidFill>
                  <a:srgbClr val="000000"/>
                </a:solidFill>
                <a:latin typeface="Arial"/>
              </a:rPr>
              <a:t>prime:&gt; 890</a:t>
            </a:r>
            <a:endParaRPr lang="en-US" sz="1000" dirty="0">
              <a:solidFill>
                <a:srgbClr val="000000"/>
              </a:solidFill>
              <a:latin typeface="Arial"/>
            </a:endParaRPr>
          </a:p>
        </p:txBody>
      </p:sp>
      <p:sp>
        <p:nvSpPr>
          <p:cNvPr id="20" name="Rectángulo 19"/>
          <p:cNvSpPr/>
          <p:nvPr/>
        </p:nvSpPr>
        <p:spPr>
          <a:xfrm>
            <a:off x="8569701" y="4200276"/>
            <a:ext cx="3395137" cy="1015663"/>
          </a:xfrm>
          <a:prstGeom prst="rect">
            <a:avLst/>
          </a:prstGeom>
        </p:spPr>
        <p:txBody>
          <a:bodyPr wrap="square">
            <a:spAutoFit/>
          </a:bodyPr>
          <a:lstStyle/>
          <a:p>
            <a:r>
              <a:rPr lang="es-CO" sz="2000" b="1" u="sng" dirty="0" smtClean="0"/>
              <a:t>Falso</a:t>
            </a:r>
            <a:r>
              <a:rPr lang="es-CO" sz="2000" b="1" dirty="0" smtClean="0"/>
              <a:t>. Más del 80% de primeros puntajes están en la categoría </a:t>
            </a:r>
            <a:r>
              <a:rPr lang="es-CO" sz="2000" b="1" i="1" dirty="0" err="1" smtClean="0"/>
              <a:t>near</a:t>
            </a:r>
            <a:r>
              <a:rPr lang="es-CO" sz="2000" b="1" i="1" dirty="0" smtClean="0"/>
              <a:t> prime </a:t>
            </a:r>
            <a:endParaRPr lang="es-CO" sz="2000" b="1" i="1" dirty="0"/>
          </a:p>
        </p:txBody>
      </p:sp>
    </p:spTree>
    <p:extLst>
      <p:ext uri="{BB962C8B-B14F-4D97-AF65-F5344CB8AC3E}">
        <p14:creationId xmlns:p14="http://schemas.microsoft.com/office/powerpoint/2010/main" val="154053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3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800" fill="hold"/>
                                        <p:tgtEl>
                                          <p:spTgt spid="20"/>
                                        </p:tgtEl>
                                        <p:attrNameLst>
                                          <p:attrName>ppt_x</p:attrName>
                                        </p:attrNameLst>
                                      </p:cBhvr>
                                      <p:tavLst>
                                        <p:tav tm="0">
                                          <p:val>
                                            <p:strVal val="#ppt_x"/>
                                          </p:val>
                                        </p:tav>
                                        <p:tav tm="100000">
                                          <p:val>
                                            <p:strVal val="#ppt_x"/>
                                          </p:val>
                                        </p:tav>
                                      </p:tavLst>
                                    </p:anim>
                                    <p:anim calcmode="lin" valueType="num">
                                      <p:cBhvr additive="base">
                                        <p:cTn id="8" dur="8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áfico 16"/>
          <p:cNvGraphicFramePr>
            <a:graphicFrameLocks/>
          </p:cNvGraphicFramePr>
          <p:nvPr>
            <p:extLst>
              <p:ext uri="{D42A27DB-BD31-4B8C-83A1-F6EECF244321}">
                <p14:modId xmlns:p14="http://schemas.microsoft.com/office/powerpoint/2010/main" val="1721651125"/>
              </p:ext>
            </p:extLst>
          </p:nvPr>
        </p:nvGraphicFramePr>
        <p:xfrm>
          <a:off x="1200671" y="2041332"/>
          <a:ext cx="9597032" cy="41537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 name="Object 1"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866"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graphicFrame>
        <p:nvGraphicFramePr>
          <p:cNvPr id="100" name="Table 99"/>
          <p:cNvGraphicFramePr>
            <a:graphicFrameLocks noGrp="1"/>
          </p:cNvGraphicFramePr>
          <p:nvPr>
            <p:extLst>
              <p:ext uri="{D42A27DB-BD31-4B8C-83A1-F6EECF244321}">
                <p14:modId xmlns:p14="http://schemas.microsoft.com/office/powerpoint/2010/main" val="2390689413"/>
              </p:ext>
            </p:extLst>
          </p:nvPr>
        </p:nvGraphicFramePr>
        <p:xfrm>
          <a:off x="7289408" y="2725941"/>
          <a:ext cx="4166467" cy="317284"/>
        </p:xfrm>
        <a:graphic>
          <a:graphicData uri="http://schemas.openxmlformats.org/drawingml/2006/table">
            <a:tbl>
              <a:tblPr firstRow="1" bandRow="1">
                <a:tableStyleId>{5C22544A-7EE6-4342-B048-85BDC9FD1C3A}</a:tableStyleId>
              </a:tblPr>
              <a:tblGrid>
                <a:gridCol w="651484"/>
                <a:gridCol w="3514983"/>
              </a:tblGrid>
              <a:tr h="317284">
                <a:tc>
                  <a:txBody>
                    <a:bodyPr/>
                    <a:lstStyle/>
                    <a:p>
                      <a:pPr algn="l" fontAlgn="b"/>
                      <a:endParaRPr lang="en-US" sz="1400" b="1" i="0" u="none" strike="noStrike" dirty="0">
                        <a:solidFill>
                          <a:srgbClr val="000000"/>
                        </a:solidFill>
                        <a:effectLst/>
                        <a:latin typeface="+mn-lt"/>
                      </a:endParaRPr>
                    </a:p>
                  </a:txBody>
                  <a:tcPr marL="12695" marR="12695" marT="12676"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pattFill prst="wdUpDiag">
                      <a:fgClr>
                        <a:schemeClr val="accent4"/>
                      </a:fgClr>
                      <a:bgClr>
                        <a:schemeClr val="bg1"/>
                      </a:bgClr>
                    </a:pattFill>
                  </a:tcPr>
                </a:tc>
                <a:tc>
                  <a:txBody>
                    <a:bodyPr/>
                    <a:lstStyle/>
                    <a:p>
                      <a:pPr algn="l"/>
                      <a:r>
                        <a:rPr lang="en-US" sz="1400" dirty="0" err="1" smtClean="0">
                          <a:solidFill>
                            <a:schemeClr val="tx1"/>
                          </a:solidFill>
                        </a:rPr>
                        <a:t>Consumidores</a:t>
                      </a:r>
                      <a:r>
                        <a:rPr lang="en-US" sz="1400" dirty="0" smtClean="0">
                          <a:solidFill>
                            <a:schemeClr val="tx1"/>
                          </a:solidFill>
                        </a:rPr>
                        <a:t> NTC - </a:t>
                      </a:r>
                      <a:r>
                        <a:rPr lang="en-US" sz="1400" dirty="0" err="1" smtClean="0">
                          <a:solidFill>
                            <a:schemeClr val="tx1"/>
                          </a:solidFill>
                        </a:rPr>
                        <a:t>muestra</a:t>
                      </a:r>
                      <a:endParaRPr lang="en-US" sz="1400" dirty="0">
                        <a:solidFill>
                          <a:schemeClr val="tx1"/>
                        </a:solidFill>
                      </a:endParaRPr>
                    </a:p>
                  </a:txBody>
                  <a:tcPr marL="121873" marR="121873" marT="45632" marB="45632">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r>
            </a:tbl>
          </a:graphicData>
        </a:graphic>
      </p:graphicFrame>
      <p:sp>
        <p:nvSpPr>
          <p:cNvPr id="28" name="TextBox 7"/>
          <p:cNvSpPr txBox="1">
            <a:spLocks noChangeArrowheads="1"/>
          </p:cNvSpPr>
          <p:nvPr/>
        </p:nvSpPr>
        <p:spPr bwMode="auto">
          <a:xfrm rot="16200000">
            <a:off x="-1011710" y="3683588"/>
            <a:ext cx="3851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O" altLang="x-none" sz="1800" b="1" dirty="0" smtClean="0"/>
              <a:t>Número de consumidores</a:t>
            </a:r>
            <a:endParaRPr lang="es-CO" altLang="x-none" sz="1800" b="1" dirty="0"/>
          </a:p>
        </p:txBody>
      </p:sp>
      <p:sp>
        <p:nvSpPr>
          <p:cNvPr id="30" name="Rectangle 29"/>
          <p:cNvSpPr>
            <a:spLocks noChangeArrowheads="1"/>
          </p:cNvSpPr>
          <p:nvPr/>
        </p:nvSpPr>
        <p:spPr bwMode="auto">
          <a:xfrm>
            <a:off x="688435" y="1293483"/>
            <a:ext cx="10845081" cy="328283"/>
          </a:xfrm>
          <a:prstGeom prst="rect">
            <a:avLst/>
          </a:prstGeom>
          <a:gradFill rotWithShape="1">
            <a:gsLst>
              <a:gs pos="0">
                <a:srgbClr val="F4F4F4"/>
              </a:gs>
              <a:gs pos="64999">
                <a:srgbClr val="E3E3E3"/>
              </a:gs>
              <a:gs pos="100000">
                <a:srgbClr val="D8D8D8"/>
              </a:gs>
            </a:gsLst>
            <a:lin ang="5400000" scaled="1"/>
          </a:gradFill>
          <a:ln w="9525">
            <a:solidFill>
              <a:srgbClr val="A1A1A1"/>
            </a:solidFill>
            <a:miter lim="800000"/>
            <a:headEnd/>
            <a:tailEnd/>
          </a:ln>
          <a:effectLst>
            <a:outerShdw blurRad="40000" dist="20000" dir="5400000" rotWithShape="0">
              <a:srgbClr val="000000">
                <a:alpha val="37999"/>
              </a:srgbClr>
            </a:outerShdw>
          </a:effectLst>
        </p:spPr>
        <p:txBody>
          <a:bodyPr anchor="ctr"/>
          <a:lstStyle/>
          <a:p>
            <a:pPr algn="ctr" defTabSz="1068329">
              <a:defRPr/>
            </a:pPr>
            <a:r>
              <a:rPr lang="es-CO" sz="1500" dirty="0"/>
              <a:t>Utilizamos muestreo aleatorio simple para alinear la distribución conjunta de edad y riesgo de nuestros segmentos de estudio</a:t>
            </a:r>
            <a:endParaRPr lang="en-US" sz="1500" dirty="0"/>
          </a:p>
        </p:txBody>
      </p:sp>
      <p:graphicFrame>
        <p:nvGraphicFramePr>
          <p:cNvPr id="101" name="Table 100"/>
          <p:cNvGraphicFramePr>
            <a:graphicFrameLocks noGrp="1"/>
          </p:cNvGraphicFramePr>
          <p:nvPr>
            <p:extLst>
              <p:ext uri="{D42A27DB-BD31-4B8C-83A1-F6EECF244321}">
                <p14:modId xmlns:p14="http://schemas.microsoft.com/office/powerpoint/2010/main" val="514060891"/>
              </p:ext>
            </p:extLst>
          </p:nvPr>
        </p:nvGraphicFramePr>
        <p:xfrm>
          <a:off x="7282529" y="2070334"/>
          <a:ext cx="4207852" cy="305020"/>
        </p:xfrm>
        <a:graphic>
          <a:graphicData uri="http://schemas.openxmlformats.org/drawingml/2006/table">
            <a:tbl>
              <a:tblPr firstRow="1" bandRow="1">
                <a:tableStyleId>{5C22544A-7EE6-4342-B048-85BDC9FD1C3A}</a:tableStyleId>
              </a:tblPr>
              <a:tblGrid>
                <a:gridCol w="672262"/>
                <a:gridCol w="3535590"/>
              </a:tblGrid>
              <a:tr h="296392">
                <a:tc>
                  <a:txBody>
                    <a:bodyPr/>
                    <a:lstStyle/>
                    <a:p>
                      <a:pPr algn="l" fontAlgn="b"/>
                      <a:endParaRPr lang="en-US" sz="1400" b="1" i="0" u="none" strike="noStrike" dirty="0">
                        <a:solidFill>
                          <a:srgbClr val="000000"/>
                        </a:solidFill>
                        <a:effectLst/>
                        <a:latin typeface="+mn-lt"/>
                      </a:endParaRPr>
                    </a:p>
                  </a:txBody>
                  <a:tcPr marL="12703" marR="12703" marT="12731" marB="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7123"/>
                    </a:solidFill>
                  </a:tcPr>
                </a:tc>
                <a:tc>
                  <a:txBody>
                    <a:bodyPr/>
                    <a:lstStyle/>
                    <a:p>
                      <a:pPr algn="l"/>
                      <a:r>
                        <a:rPr lang="es-CO" sz="1400" noProof="0" dirty="0" smtClean="0">
                          <a:solidFill>
                            <a:schemeClr val="tx1"/>
                          </a:solidFill>
                        </a:rPr>
                        <a:t>Consumidores NTC</a:t>
                      </a:r>
                      <a:endParaRPr lang="es-CO" sz="1400" noProof="0" dirty="0">
                        <a:solidFill>
                          <a:schemeClr val="tx1"/>
                        </a:solidFill>
                      </a:endParaRPr>
                    </a:p>
                  </a:txBody>
                  <a:tcPr marL="121949" marR="121949" marT="45830" marB="4583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282207806"/>
              </p:ext>
            </p:extLst>
          </p:nvPr>
        </p:nvGraphicFramePr>
        <p:xfrm>
          <a:off x="7280782" y="2398136"/>
          <a:ext cx="4261356" cy="304624"/>
        </p:xfrm>
        <a:graphic>
          <a:graphicData uri="http://schemas.openxmlformats.org/drawingml/2006/table">
            <a:tbl>
              <a:tblPr firstRow="1" bandRow="1">
                <a:tableStyleId>{5C22544A-7EE6-4342-B048-85BDC9FD1C3A}</a:tableStyleId>
              </a:tblPr>
              <a:tblGrid>
                <a:gridCol w="666323"/>
                <a:gridCol w="3595033"/>
              </a:tblGrid>
              <a:tr h="270117">
                <a:tc>
                  <a:txBody>
                    <a:bodyPr/>
                    <a:lstStyle/>
                    <a:p>
                      <a:pPr algn="l" fontAlgn="b"/>
                      <a:endParaRPr lang="en-US" sz="1400" b="1" i="0" u="none" strike="noStrike" dirty="0">
                        <a:solidFill>
                          <a:srgbClr val="000000"/>
                        </a:solidFill>
                        <a:effectLst/>
                        <a:latin typeface="+mn-lt"/>
                      </a:endParaRPr>
                    </a:p>
                  </a:txBody>
                  <a:tcPr marL="12695" marR="12695" marT="12676"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l"/>
                      <a:r>
                        <a:rPr lang="es-CO" sz="1400" noProof="0" dirty="0" smtClean="0">
                          <a:solidFill>
                            <a:schemeClr val="tx1"/>
                          </a:solidFill>
                        </a:rPr>
                        <a:t>Consumidores Establecidos</a:t>
                      </a:r>
                    </a:p>
                  </a:txBody>
                  <a:tcPr marL="121873" marR="121873" marT="45632" marB="45632">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r>
            </a:tbl>
          </a:graphicData>
        </a:graphic>
      </p:graphicFrame>
      <p:cxnSp>
        <p:nvCxnSpPr>
          <p:cNvPr id="60" name="Elbow Connector 59"/>
          <p:cNvCxnSpPr/>
          <p:nvPr/>
        </p:nvCxnSpPr>
        <p:spPr>
          <a:xfrm rot="16200000" flipH="1">
            <a:off x="4723241" y="2383200"/>
            <a:ext cx="504000" cy="216000"/>
          </a:xfrm>
          <a:prstGeom prst="bentConnector3">
            <a:avLst>
              <a:gd name="adj1" fmla="val 1596"/>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rot="16200000" flipH="1">
            <a:off x="5369497" y="3260559"/>
            <a:ext cx="2160000" cy="648000"/>
          </a:xfrm>
          <a:prstGeom prst="bentConnector3">
            <a:avLst>
              <a:gd name="adj1" fmla="val 80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9" name="Table 38"/>
          <p:cNvGraphicFramePr>
            <a:graphicFrameLocks noGrp="1"/>
          </p:cNvGraphicFramePr>
          <p:nvPr>
            <p:extLst>
              <p:ext uri="{D42A27DB-BD31-4B8C-83A1-F6EECF244321}">
                <p14:modId xmlns:p14="http://schemas.microsoft.com/office/powerpoint/2010/main" val="3415266089"/>
              </p:ext>
            </p:extLst>
          </p:nvPr>
        </p:nvGraphicFramePr>
        <p:xfrm>
          <a:off x="7280842" y="3070997"/>
          <a:ext cx="4166406" cy="304624"/>
        </p:xfrm>
        <a:graphic>
          <a:graphicData uri="http://schemas.openxmlformats.org/drawingml/2006/table">
            <a:tbl>
              <a:tblPr firstRow="1" bandRow="1">
                <a:tableStyleId>{5C22544A-7EE6-4342-B048-85BDC9FD1C3A}</a:tableStyleId>
              </a:tblPr>
              <a:tblGrid>
                <a:gridCol w="651478"/>
                <a:gridCol w="3514928"/>
              </a:tblGrid>
              <a:tr h="267817">
                <a:tc>
                  <a:txBody>
                    <a:bodyPr/>
                    <a:lstStyle/>
                    <a:p>
                      <a:pPr algn="l" fontAlgn="b"/>
                      <a:endParaRPr lang="en-US" sz="1400" b="1" i="0" u="none" strike="noStrike" dirty="0">
                        <a:solidFill>
                          <a:srgbClr val="000000"/>
                        </a:solidFill>
                        <a:effectLst/>
                        <a:latin typeface="+mn-lt"/>
                      </a:endParaRPr>
                    </a:p>
                  </a:txBody>
                  <a:tcPr marL="12695" marR="12695" marT="12676"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pattFill prst="wdUpDiag">
                      <a:fgClr>
                        <a:schemeClr val="accent1"/>
                      </a:fgClr>
                      <a:bgClr>
                        <a:schemeClr val="bg1"/>
                      </a:bgClr>
                    </a:pattFill>
                  </a:tcPr>
                </a:tc>
                <a:tc>
                  <a:txBody>
                    <a:bodyPr/>
                    <a:lstStyle/>
                    <a:p>
                      <a:pPr algn="l"/>
                      <a:r>
                        <a:rPr lang="es-CO" sz="1400" noProof="0" dirty="0" smtClean="0">
                          <a:solidFill>
                            <a:schemeClr val="tx1"/>
                          </a:solidFill>
                        </a:rPr>
                        <a:t>Consumidores Establecidos - muestra</a:t>
                      </a:r>
                    </a:p>
                  </a:txBody>
                  <a:tcPr marL="121873" marR="121873" marT="45632" marB="45632">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r>
            </a:tbl>
          </a:graphicData>
        </a:graphic>
      </p:graphicFrame>
      <p:cxnSp>
        <p:nvCxnSpPr>
          <p:cNvPr id="10" name="Conector recto 9"/>
          <p:cNvCxnSpPr/>
          <p:nvPr/>
        </p:nvCxnSpPr>
        <p:spPr>
          <a:xfrm>
            <a:off x="2558375" y="5757299"/>
            <a:ext cx="466928" cy="0"/>
          </a:xfrm>
          <a:prstGeom prst="line">
            <a:avLst/>
          </a:prstGeom>
          <a:ln w="28575">
            <a:solidFill>
              <a:srgbClr val="F17123"/>
            </a:solidFill>
          </a:ln>
        </p:spPr>
        <p:style>
          <a:lnRef idx="1">
            <a:schemeClr val="accent1"/>
          </a:lnRef>
          <a:fillRef idx="0">
            <a:schemeClr val="accent1"/>
          </a:fillRef>
          <a:effectRef idx="0">
            <a:schemeClr val="accent1"/>
          </a:effectRef>
          <a:fontRef idx="minor">
            <a:schemeClr val="tx1"/>
          </a:fontRef>
        </p:style>
      </p:cxnSp>
      <p:cxnSp>
        <p:nvCxnSpPr>
          <p:cNvPr id="29" name="Conector recto 28"/>
          <p:cNvCxnSpPr/>
          <p:nvPr/>
        </p:nvCxnSpPr>
        <p:spPr>
          <a:xfrm>
            <a:off x="3051242" y="5754056"/>
            <a:ext cx="466928"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9559047" y="5763784"/>
            <a:ext cx="466928" cy="0"/>
          </a:xfrm>
          <a:prstGeom prst="line">
            <a:avLst/>
          </a:prstGeom>
          <a:ln w="28575">
            <a:solidFill>
              <a:srgbClr val="F17123"/>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p:nvPr/>
        </p:nvCxnSpPr>
        <p:spPr>
          <a:xfrm>
            <a:off x="10051914" y="5770269"/>
            <a:ext cx="466928"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4" name="Elbow Connector 51"/>
          <p:cNvCxnSpPr/>
          <p:nvPr/>
        </p:nvCxnSpPr>
        <p:spPr>
          <a:xfrm rot="16200000" flipH="1">
            <a:off x="9825808" y="5401177"/>
            <a:ext cx="144000" cy="648000"/>
          </a:xfrm>
          <a:prstGeom prst="bentConnector3">
            <a:avLst>
              <a:gd name="adj1" fmla="val -2168"/>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rot="16200000" flipH="1">
            <a:off x="2819773" y="5301782"/>
            <a:ext cx="252000" cy="648000"/>
          </a:xfrm>
          <a:prstGeom prst="bentConnector3">
            <a:avLst>
              <a:gd name="adj1" fmla="val -2168"/>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 Box 9"/>
          <p:cNvSpPr txBox="1">
            <a:spLocks noChangeArrowheads="1"/>
          </p:cNvSpPr>
          <p:nvPr/>
        </p:nvSpPr>
        <p:spPr bwMode="auto">
          <a:xfrm>
            <a:off x="680936" y="6381163"/>
            <a:ext cx="8861898" cy="153888"/>
          </a:xfrm>
          <a:prstGeom prst="rect">
            <a:avLst/>
          </a:prstGeom>
          <a:noFill/>
          <a:ln w="9525">
            <a:noFill/>
            <a:miter lim="800000"/>
            <a:headEnd/>
            <a:tailEnd/>
          </a:ln>
          <a:effectLst/>
        </p:spPr>
        <p:txBody>
          <a:bodyPr wrap="square" lIns="0" tIns="0" rIns="0" bIns="0" anchor="b">
            <a:spAutoFit/>
          </a:bodyPr>
          <a:lstStyle/>
          <a:p>
            <a:pPr defTabSz="1218987">
              <a:tabLst>
                <a:tab pos="533107" algn="l"/>
              </a:tabLst>
            </a:pPr>
            <a:r>
              <a:rPr lang="en-US" sz="1000" dirty="0" err="1" smtClean="0">
                <a:solidFill>
                  <a:srgbClr val="000000"/>
                </a:solidFill>
                <a:latin typeface="Arial"/>
              </a:rPr>
              <a:t>Rangos</a:t>
            </a:r>
            <a:r>
              <a:rPr lang="en-US" sz="1000" dirty="0" smtClean="0">
                <a:solidFill>
                  <a:srgbClr val="000000"/>
                </a:solidFill>
                <a:latin typeface="Arial"/>
              </a:rPr>
              <a:t> de </a:t>
            </a:r>
            <a:r>
              <a:rPr lang="en-US" sz="1000" dirty="0" err="1" smtClean="0">
                <a:solidFill>
                  <a:srgbClr val="000000"/>
                </a:solidFill>
                <a:latin typeface="Arial"/>
              </a:rPr>
              <a:t>puntaje</a:t>
            </a:r>
            <a:r>
              <a:rPr lang="en-US" sz="1000" dirty="0" smtClean="0">
                <a:solidFill>
                  <a:srgbClr val="000000"/>
                </a:solidFill>
                <a:latin typeface="Arial"/>
              </a:rPr>
              <a:t> (Clear Score): Subprime: &lt; 300; Near prime: 300 - 690; Prime: 691 - 840; High prime: 841 - 890;  </a:t>
            </a:r>
            <a:r>
              <a:rPr lang="en-US" sz="1000" dirty="0">
                <a:solidFill>
                  <a:srgbClr val="000000"/>
                </a:solidFill>
                <a:latin typeface="Arial"/>
              </a:rPr>
              <a:t>Super </a:t>
            </a:r>
            <a:r>
              <a:rPr lang="en-US" sz="1000" dirty="0" smtClean="0">
                <a:solidFill>
                  <a:srgbClr val="000000"/>
                </a:solidFill>
                <a:latin typeface="Arial"/>
              </a:rPr>
              <a:t>prime:&gt; 890</a:t>
            </a:r>
            <a:endParaRPr lang="en-US" sz="1000" dirty="0">
              <a:solidFill>
                <a:srgbClr val="000000"/>
              </a:solidFill>
              <a:latin typeface="Arial"/>
            </a:endParaRPr>
          </a:p>
        </p:txBody>
      </p:sp>
      <p:sp>
        <p:nvSpPr>
          <p:cNvPr id="36" name="Content Placeholder 7"/>
          <p:cNvSpPr>
            <a:spLocks noGrp="1"/>
          </p:cNvSpPr>
          <p:nvPr>
            <p:ph idx="1"/>
          </p:nvPr>
        </p:nvSpPr>
        <p:spPr>
          <a:xfrm>
            <a:off x="7619360" y="3664049"/>
            <a:ext cx="4451717" cy="1646605"/>
          </a:xfrm>
          <a:prstGeom prst="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r>
              <a:rPr lang="es-CO" sz="1600" dirty="0" smtClean="0">
                <a:solidFill>
                  <a:schemeClr val="dk1"/>
                </a:solidFill>
              </a:rPr>
              <a:t>Para cada rango de edad y riesgo, realizamos un muestreo para tener igual # consumidores NTC y establecidos</a:t>
            </a:r>
          </a:p>
          <a:p>
            <a:pPr marL="285750" indent="-285750"/>
            <a:r>
              <a:rPr lang="es-CO" sz="1600" dirty="0" smtClean="0">
                <a:solidFill>
                  <a:schemeClr val="dk1"/>
                </a:solidFill>
              </a:rPr>
              <a:t>Nuestro grupo de estudio quedó compuesto por </a:t>
            </a:r>
            <a:r>
              <a:rPr lang="es-CO" sz="1600" b="1" dirty="0" smtClean="0">
                <a:solidFill>
                  <a:schemeClr val="dk1"/>
                </a:solidFill>
              </a:rPr>
              <a:t>2,1 millones</a:t>
            </a:r>
            <a:r>
              <a:rPr lang="es-CO" sz="1600" dirty="0" smtClean="0">
                <a:solidFill>
                  <a:schemeClr val="dk1"/>
                </a:solidFill>
              </a:rPr>
              <a:t> de consumidores en cada segmento = </a:t>
            </a:r>
            <a:r>
              <a:rPr lang="es-CO" sz="1600" b="1" dirty="0" smtClean="0">
                <a:solidFill>
                  <a:schemeClr val="dk1"/>
                </a:solidFill>
              </a:rPr>
              <a:t>4,2 millones  en total</a:t>
            </a:r>
            <a:endParaRPr lang="es-CO" sz="1600" b="1" dirty="0">
              <a:solidFill>
                <a:schemeClr val="dk1"/>
              </a:solidFill>
            </a:endParaRPr>
          </a:p>
        </p:txBody>
      </p:sp>
      <p:sp>
        <p:nvSpPr>
          <p:cNvPr id="37" name="Text Box 9"/>
          <p:cNvSpPr txBox="1">
            <a:spLocks noChangeArrowheads="1"/>
          </p:cNvSpPr>
          <p:nvPr/>
        </p:nvSpPr>
        <p:spPr bwMode="auto">
          <a:xfrm>
            <a:off x="10383641" y="6292807"/>
            <a:ext cx="1327359" cy="164019"/>
          </a:xfrm>
          <a:prstGeom prst="rect">
            <a:avLst/>
          </a:prstGeom>
          <a:noFill/>
          <a:ln w="9525">
            <a:noFill/>
            <a:miter lim="800000"/>
            <a:headEnd/>
            <a:tailEnd/>
          </a:ln>
          <a:effectLst/>
        </p:spPr>
        <p:txBody>
          <a:bodyPr wrap="square" lIns="0" tIns="0" rIns="0" bIns="0" anchor="b">
            <a:spAutoFit/>
          </a:bodyPr>
          <a:lstStyle/>
          <a:p>
            <a:pPr eaLnBrk="0" fontAlgn="base" hangingPunct="0">
              <a:spcBef>
                <a:spcPct val="0"/>
              </a:spcBef>
              <a:spcAft>
                <a:spcPct val="0"/>
              </a:spcAft>
              <a:tabLst>
                <a:tab pos="533267" algn="l"/>
              </a:tabLst>
            </a:pPr>
            <a:r>
              <a:rPr lang="en-US" sz="1066" dirty="0" smtClean="0">
                <a:solidFill>
                  <a:srgbClr val="000000"/>
                </a:solidFill>
              </a:rPr>
              <a:t>Fuente: TransUnion</a:t>
            </a:r>
            <a:endParaRPr lang="en-US" sz="1066" dirty="0">
              <a:solidFill>
                <a:srgbClr val="000000"/>
              </a:solidFill>
            </a:endParaRPr>
          </a:p>
        </p:txBody>
      </p:sp>
      <p:sp>
        <p:nvSpPr>
          <p:cNvPr id="22" name="Title 2"/>
          <p:cNvSpPr txBox="1">
            <a:spLocks/>
          </p:cNvSpPr>
          <p:nvPr/>
        </p:nvSpPr>
        <p:spPr bwMode="auto">
          <a:xfrm>
            <a:off x="804341" y="413395"/>
            <a:ext cx="9564612" cy="6592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1217613" rtl="0" eaLnBrk="0" fontAlgn="base" hangingPunct="0">
              <a:spcBef>
                <a:spcPct val="0"/>
              </a:spcBef>
              <a:spcAft>
                <a:spcPct val="0"/>
              </a:spcAft>
              <a:defRPr sz="3200" b="1" kern="1200">
                <a:solidFill>
                  <a:schemeClr val="tx1"/>
                </a:solidFill>
                <a:latin typeface="+mj-lt"/>
                <a:ea typeface="ＭＳ Ｐゴシック" charset="-128"/>
                <a:cs typeface="+mj-cs"/>
              </a:defRPr>
            </a:lvl1pPr>
            <a:lvl2pPr algn="l" defTabSz="1217613" rtl="0" eaLnBrk="0" fontAlgn="base" hangingPunct="0">
              <a:spcBef>
                <a:spcPct val="0"/>
              </a:spcBef>
              <a:spcAft>
                <a:spcPct val="0"/>
              </a:spcAft>
              <a:defRPr sz="3200" b="1">
                <a:solidFill>
                  <a:schemeClr val="tx1"/>
                </a:solidFill>
                <a:latin typeface="Arial" charset="0"/>
                <a:ea typeface="ＭＳ Ｐゴシック" charset="-128"/>
              </a:defRPr>
            </a:lvl2pPr>
            <a:lvl3pPr algn="l" defTabSz="1217613" rtl="0" eaLnBrk="0" fontAlgn="base" hangingPunct="0">
              <a:spcBef>
                <a:spcPct val="0"/>
              </a:spcBef>
              <a:spcAft>
                <a:spcPct val="0"/>
              </a:spcAft>
              <a:defRPr sz="3200" b="1">
                <a:solidFill>
                  <a:schemeClr val="tx1"/>
                </a:solidFill>
                <a:latin typeface="Arial" charset="0"/>
                <a:ea typeface="ＭＳ Ｐゴシック" charset="-128"/>
              </a:defRPr>
            </a:lvl3pPr>
            <a:lvl4pPr algn="l" defTabSz="1217613" rtl="0" eaLnBrk="0" fontAlgn="base" hangingPunct="0">
              <a:spcBef>
                <a:spcPct val="0"/>
              </a:spcBef>
              <a:spcAft>
                <a:spcPct val="0"/>
              </a:spcAft>
              <a:defRPr sz="3200" b="1">
                <a:solidFill>
                  <a:schemeClr val="tx1"/>
                </a:solidFill>
                <a:latin typeface="Arial" charset="0"/>
                <a:ea typeface="ＭＳ Ｐゴシック" charset="-128"/>
              </a:defRPr>
            </a:lvl4pPr>
            <a:lvl5pPr algn="l" defTabSz="1217613" rtl="0" eaLnBrk="0" fontAlgn="base" hangingPunct="0">
              <a:spcBef>
                <a:spcPct val="0"/>
              </a:spcBef>
              <a:spcAft>
                <a:spcPct val="0"/>
              </a:spcAft>
              <a:defRPr sz="3200" b="1">
                <a:solidFill>
                  <a:schemeClr val="tx1"/>
                </a:solidFill>
                <a:latin typeface="Arial" charset="0"/>
                <a:ea typeface="ＭＳ Ｐゴシック" charset="-128"/>
              </a:defRPr>
            </a:lvl5pPr>
            <a:lvl6pPr marL="457200" algn="l" defTabSz="1217613" rtl="0" fontAlgn="base">
              <a:spcBef>
                <a:spcPct val="0"/>
              </a:spcBef>
              <a:spcAft>
                <a:spcPct val="0"/>
              </a:spcAft>
              <a:defRPr sz="3200" b="1">
                <a:solidFill>
                  <a:schemeClr val="tx1"/>
                </a:solidFill>
                <a:latin typeface="Arial" charset="0"/>
                <a:ea typeface="ＭＳ Ｐゴシック" charset="-128"/>
              </a:defRPr>
            </a:lvl6pPr>
            <a:lvl7pPr marL="914400" algn="l" defTabSz="1217613" rtl="0" fontAlgn="base">
              <a:spcBef>
                <a:spcPct val="0"/>
              </a:spcBef>
              <a:spcAft>
                <a:spcPct val="0"/>
              </a:spcAft>
              <a:defRPr sz="3200" b="1">
                <a:solidFill>
                  <a:schemeClr val="tx1"/>
                </a:solidFill>
                <a:latin typeface="Arial" charset="0"/>
                <a:ea typeface="ＭＳ Ｐゴシック" charset="-128"/>
              </a:defRPr>
            </a:lvl7pPr>
            <a:lvl8pPr marL="1371600" algn="l" defTabSz="1217613" rtl="0" fontAlgn="base">
              <a:spcBef>
                <a:spcPct val="0"/>
              </a:spcBef>
              <a:spcAft>
                <a:spcPct val="0"/>
              </a:spcAft>
              <a:defRPr sz="3200" b="1">
                <a:solidFill>
                  <a:schemeClr val="tx1"/>
                </a:solidFill>
                <a:latin typeface="Arial" charset="0"/>
                <a:ea typeface="ＭＳ Ｐゴシック" charset="-128"/>
              </a:defRPr>
            </a:lvl8pPr>
            <a:lvl9pPr marL="1828800" algn="l" defTabSz="1217613" rtl="0" fontAlgn="base">
              <a:spcBef>
                <a:spcPct val="0"/>
              </a:spcBef>
              <a:spcAft>
                <a:spcPct val="0"/>
              </a:spcAft>
              <a:defRPr sz="3200" b="1">
                <a:solidFill>
                  <a:schemeClr val="tx1"/>
                </a:solidFill>
                <a:latin typeface="Arial" charset="0"/>
                <a:ea typeface="ＭＳ Ｐゴシック" charset="-128"/>
              </a:defRPr>
            </a:lvl9pPr>
          </a:lstStyle>
          <a:p>
            <a:r>
              <a:rPr lang="es-CO" sz="2400" dirty="0" smtClean="0"/>
              <a:t>Hipótesis 3: Consumidores NTC tienen puntajes de crédito volátiles</a:t>
            </a:r>
            <a:endParaRPr lang="es-CO" sz="2400" dirty="0"/>
          </a:p>
        </p:txBody>
      </p:sp>
      <p:sp>
        <p:nvSpPr>
          <p:cNvPr id="4" name="Rectángulo 3"/>
          <p:cNvSpPr/>
          <p:nvPr/>
        </p:nvSpPr>
        <p:spPr>
          <a:xfrm>
            <a:off x="1848929" y="1672888"/>
            <a:ext cx="8692551" cy="323165"/>
          </a:xfrm>
          <a:prstGeom prst="rect">
            <a:avLst/>
          </a:prstGeom>
        </p:spPr>
        <p:txBody>
          <a:bodyPr wrap="square">
            <a:spAutoFit/>
          </a:bodyPr>
          <a:lstStyle/>
          <a:p>
            <a:pPr algn="ctr" defTabSz="1068329">
              <a:defRPr/>
            </a:pPr>
            <a:r>
              <a:rPr lang="es-CO" sz="1500" b="1" u="sng" dirty="0" smtClean="0"/>
              <a:t>Ejemplo para consumidores entre 45 y 49 años para un mes de la muestra</a:t>
            </a:r>
            <a:endParaRPr lang="es-CO" sz="1500" b="1" u="sng" dirty="0"/>
          </a:p>
        </p:txBody>
      </p:sp>
    </p:spTree>
    <p:extLst>
      <p:ext uri="{BB962C8B-B14F-4D97-AF65-F5344CB8AC3E}">
        <p14:creationId xmlns:p14="http://schemas.microsoft.com/office/powerpoint/2010/main" val="3414517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Gráfico 14"/>
          <p:cNvGraphicFramePr>
            <a:graphicFrameLocks/>
          </p:cNvGraphicFramePr>
          <p:nvPr>
            <p:extLst>
              <p:ext uri="{D42A27DB-BD31-4B8C-83A1-F6EECF244321}">
                <p14:modId xmlns:p14="http://schemas.microsoft.com/office/powerpoint/2010/main" val="103511647"/>
              </p:ext>
            </p:extLst>
          </p:nvPr>
        </p:nvGraphicFramePr>
        <p:xfrm>
          <a:off x="1416757" y="1854643"/>
          <a:ext cx="9305877" cy="41148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Object 10"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894" name="think-cell Slide" r:id="rId6" imgW="360" imgH="360" progId="TCLayout.ActiveDocument.1">
                  <p:embed/>
                </p:oleObj>
              </mc:Choice>
              <mc:Fallback>
                <p:oleObj name="think-cell Slide" r:id="rId6" imgW="360" imgH="36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nvPr>
        </p:nvSpPr>
        <p:spPr>
          <a:xfrm>
            <a:off x="916484" y="637681"/>
            <a:ext cx="9564612" cy="659217"/>
          </a:xfrm>
        </p:spPr>
        <p:txBody>
          <a:bodyPr>
            <a:noAutofit/>
          </a:bodyPr>
          <a:lstStyle/>
          <a:p>
            <a:r>
              <a:rPr lang="es-CO" sz="2400" dirty="0" smtClean="0"/>
              <a:t>Hipótesis 3: Consumidores NTC tienen puntajes de crédito volátiles</a:t>
            </a:r>
            <a:endParaRPr lang="es-CO" sz="2400" dirty="0"/>
          </a:p>
        </p:txBody>
      </p:sp>
      <p:sp>
        <p:nvSpPr>
          <p:cNvPr id="6" name="Rectangle 5"/>
          <p:cNvSpPr/>
          <p:nvPr/>
        </p:nvSpPr>
        <p:spPr>
          <a:xfrm>
            <a:off x="902462" y="1359548"/>
            <a:ext cx="10124109" cy="389265"/>
          </a:xfrm>
          <a:prstGeom prst="rect">
            <a:avLst/>
          </a:prstGeom>
          <a:gradFill rotWithShape="1">
            <a:gsLst>
              <a:gs pos="0">
                <a:srgbClr val="F4F4F4"/>
              </a:gs>
              <a:gs pos="64999">
                <a:srgbClr val="E3E3E3"/>
              </a:gs>
              <a:gs pos="100000">
                <a:srgbClr val="D8D8D8"/>
              </a:gs>
            </a:gsLst>
            <a:lin ang="5400000" scaled="1"/>
          </a:gradFill>
          <a:ln w="9525">
            <a:solidFill>
              <a:srgbClr val="A1A1A1"/>
            </a:solidFill>
            <a:miter lim="800000"/>
            <a:headEnd/>
            <a:tailEnd/>
          </a:ln>
          <a:effectLst>
            <a:outerShdw blurRad="40000" dist="20000" dir="5400000" rotWithShape="0">
              <a:srgbClr val="000000">
                <a:alpha val="37999"/>
              </a:srgbClr>
            </a:outerShdw>
          </a:effectLst>
        </p:spPr>
        <p:txBody>
          <a:bodyPr anchor="ctr"/>
          <a:lstStyle/>
          <a:p>
            <a:pPr algn="ctr" defTabSz="1068329"/>
            <a:r>
              <a:rPr lang="es-CO" sz="1865" dirty="0" smtClean="0">
                <a:solidFill>
                  <a:schemeClr val="tx1"/>
                </a:solidFill>
              </a:rPr>
              <a:t> Migración de puntaje (t </a:t>
            </a:r>
            <a:r>
              <a:rPr lang="es-CO" sz="1865" dirty="0" smtClean="0"/>
              <a:t>a</a:t>
            </a:r>
            <a:r>
              <a:rPr lang="es-CO" sz="1865" dirty="0" smtClean="0">
                <a:solidFill>
                  <a:schemeClr val="tx1"/>
                </a:solidFill>
              </a:rPr>
              <a:t> t+12)</a:t>
            </a:r>
            <a:endParaRPr lang="es-CO" sz="1865" dirty="0">
              <a:solidFill>
                <a:schemeClr val="tx1"/>
              </a:solidFill>
            </a:endParaRPr>
          </a:p>
        </p:txBody>
      </p:sp>
      <p:sp>
        <p:nvSpPr>
          <p:cNvPr id="8" name="Text Box 6"/>
          <p:cNvSpPr txBox="1">
            <a:spLocks noChangeArrowheads="1"/>
          </p:cNvSpPr>
          <p:nvPr/>
        </p:nvSpPr>
        <p:spPr bwMode="auto">
          <a:xfrm rot="16200000">
            <a:off x="22267" y="3534266"/>
            <a:ext cx="21226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altLang="en-US" sz="1600" b="1" dirty="0" smtClean="0"/>
              <a:t>%</a:t>
            </a:r>
            <a:r>
              <a:rPr lang="es-CO" altLang="en-US" sz="1600" b="1" dirty="0" smtClean="0"/>
              <a:t> de consumidores</a:t>
            </a:r>
            <a:endParaRPr lang="es-CO" altLang="en-US" sz="1600" b="1" dirty="0"/>
          </a:p>
        </p:txBody>
      </p:sp>
      <p:sp>
        <p:nvSpPr>
          <p:cNvPr id="10" name="TextBox 1"/>
          <p:cNvSpPr txBox="1"/>
          <p:nvPr/>
        </p:nvSpPr>
        <p:spPr>
          <a:xfrm>
            <a:off x="3303037" y="5957755"/>
            <a:ext cx="5271620" cy="46677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s-CO" sz="1500" b="1" dirty="0" smtClean="0"/>
              <a:t>Diferencia absoluta en puntaje de crédito</a:t>
            </a:r>
            <a:endParaRPr lang="es-CO" sz="1500" b="1" dirty="0"/>
          </a:p>
        </p:txBody>
      </p:sp>
      <p:graphicFrame>
        <p:nvGraphicFramePr>
          <p:cNvPr id="7" name="Content Placeholder 8"/>
          <p:cNvGraphicFramePr>
            <a:graphicFrameLocks/>
          </p:cNvGraphicFramePr>
          <p:nvPr>
            <p:extLst>
              <p:ext uri="{D42A27DB-BD31-4B8C-83A1-F6EECF244321}">
                <p14:modId xmlns:p14="http://schemas.microsoft.com/office/powerpoint/2010/main" val="1553612049"/>
              </p:ext>
            </p:extLst>
          </p:nvPr>
        </p:nvGraphicFramePr>
        <p:xfrm>
          <a:off x="9054947" y="2173185"/>
          <a:ext cx="2659725" cy="741680"/>
        </p:xfrm>
        <a:graphic>
          <a:graphicData uri="http://schemas.openxmlformats.org/drawingml/2006/table">
            <a:tbl>
              <a:tblPr firstRow="1" bandRow="1">
                <a:tableStyleId>{5C22544A-7EE6-4342-B048-85BDC9FD1C3A}</a:tableStyleId>
              </a:tblPr>
              <a:tblGrid>
                <a:gridCol w="768819"/>
                <a:gridCol w="1890906"/>
              </a:tblGrid>
              <a:tr h="370840">
                <a:tc>
                  <a:txBody>
                    <a:bodyPr/>
                    <a:lstStyle/>
                    <a:p>
                      <a:endParaRPr lang="en-US" sz="1800" dirty="0"/>
                    </a:p>
                  </a:txBody>
                  <a:tcPr>
                    <a:solidFill>
                      <a:schemeClr val="accent4"/>
                    </a:solidFill>
                  </a:tcPr>
                </a:tc>
                <a:tc>
                  <a:txBody>
                    <a:bodyPr/>
                    <a:lstStyle/>
                    <a:p>
                      <a:r>
                        <a:rPr lang="en-US" sz="1800" b="1" dirty="0" smtClean="0">
                          <a:solidFill>
                            <a:schemeClr val="tx1"/>
                          </a:solidFill>
                        </a:rPr>
                        <a:t>NTC</a:t>
                      </a:r>
                      <a:endParaRPr lang="en-US" sz="1800" b="1" dirty="0">
                        <a:solidFill>
                          <a:schemeClr val="tx1"/>
                        </a:solidFill>
                      </a:endParaRPr>
                    </a:p>
                  </a:txBody>
                  <a:tcPr>
                    <a:solidFill>
                      <a:schemeClr val="bg1"/>
                    </a:solidFill>
                  </a:tcPr>
                </a:tc>
              </a:tr>
              <a:tr h="370840">
                <a:tc>
                  <a:txBody>
                    <a:bodyPr/>
                    <a:lstStyle/>
                    <a:p>
                      <a:endParaRPr lang="en-US" sz="1800" dirty="0"/>
                    </a:p>
                  </a:txBody>
                  <a:tcPr>
                    <a:solidFill>
                      <a:schemeClr val="tx2"/>
                    </a:solidFill>
                  </a:tcPr>
                </a:tc>
                <a:tc>
                  <a:txBody>
                    <a:bodyPr/>
                    <a:lstStyle/>
                    <a:p>
                      <a:r>
                        <a:rPr lang="es-CO" sz="1800" b="1" noProof="0" dirty="0" smtClean="0">
                          <a:solidFill>
                            <a:schemeClr val="tx1"/>
                          </a:solidFill>
                        </a:rPr>
                        <a:t>Establecidos</a:t>
                      </a:r>
                      <a:endParaRPr lang="es-CO" sz="1800" b="1" noProof="0" dirty="0">
                        <a:solidFill>
                          <a:schemeClr val="tx1"/>
                        </a:solidFill>
                      </a:endParaRPr>
                    </a:p>
                  </a:txBody>
                  <a:tcPr>
                    <a:solidFill>
                      <a:schemeClr val="bg1"/>
                    </a:solidFill>
                  </a:tcPr>
                </a:tc>
              </a:tr>
            </a:tbl>
          </a:graphicData>
        </a:graphic>
      </p:graphicFrame>
      <p:sp>
        <p:nvSpPr>
          <p:cNvPr id="2" name="Rectangle 1"/>
          <p:cNvSpPr/>
          <p:nvPr/>
        </p:nvSpPr>
        <p:spPr>
          <a:xfrm>
            <a:off x="2918223" y="2253867"/>
            <a:ext cx="5483905" cy="707886"/>
          </a:xfrm>
          <a:prstGeom prst="rect">
            <a:avLst/>
          </a:prstGeom>
        </p:spPr>
        <p:txBody>
          <a:bodyPr wrap="square">
            <a:spAutoFit/>
          </a:bodyPr>
          <a:lstStyle/>
          <a:p>
            <a:r>
              <a:rPr lang="es-CO" sz="2000" b="1" u="sng" dirty="0" smtClean="0"/>
              <a:t>Verdadero</a:t>
            </a:r>
            <a:r>
              <a:rPr lang="es-CO" sz="2000" b="1" dirty="0" smtClean="0"/>
              <a:t>. Los consumidores NTC observan mayor migración en sus puntajes</a:t>
            </a:r>
            <a:endParaRPr lang="es-CO" sz="2000" b="1" dirty="0"/>
          </a:p>
        </p:txBody>
      </p:sp>
      <p:sp>
        <p:nvSpPr>
          <p:cNvPr id="14" name="Text Box 9"/>
          <p:cNvSpPr txBox="1">
            <a:spLocks noChangeArrowheads="1"/>
          </p:cNvSpPr>
          <p:nvPr/>
        </p:nvSpPr>
        <p:spPr bwMode="auto">
          <a:xfrm>
            <a:off x="10375015" y="6241049"/>
            <a:ext cx="1327359" cy="164019"/>
          </a:xfrm>
          <a:prstGeom prst="rect">
            <a:avLst/>
          </a:prstGeom>
          <a:noFill/>
          <a:ln w="9525">
            <a:noFill/>
            <a:miter lim="800000"/>
            <a:headEnd/>
            <a:tailEnd/>
          </a:ln>
          <a:effectLst/>
        </p:spPr>
        <p:txBody>
          <a:bodyPr wrap="square" lIns="0" tIns="0" rIns="0" bIns="0" anchor="b">
            <a:spAutoFit/>
          </a:bodyPr>
          <a:lstStyle/>
          <a:p>
            <a:pPr eaLnBrk="0" fontAlgn="base" hangingPunct="0">
              <a:spcBef>
                <a:spcPct val="0"/>
              </a:spcBef>
              <a:spcAft>
                <a:spcPct val="0"/>
              </a:spcAft>
              <a:tabLst>
                <a:tab pos="533267" algn="l"/>
              </a:tabLst>
            </a:pPr>
            <a:r>
              <a:rPr lang="en-US" sz="1066" dirty="0" smtClean="0">
                <a:solidFill>
                  <a:srgbClr val="000000"/>
                </a:solidFill>
              </a:rPr>
              <a:t>Fuente: TransUnion</a:t>
            </a:r>
            <a:endParaRPr lang="en-US" sz="1066" dirty="0">
              <a:solidFill>
                <a:srgbClr val="000000"/>
              </a:solidFill>
            </a:endParaRPr>
          </a:p>
        </p:txBody>
      </p:sp>
    </p:spTree>
    <p:extLst>
      <p:ext uri="{BB962C8B-B14F-4D97-AF65-F5344CB8AC3E}">
        <p14:creationId xmlns:p14="http://schemas.microsoft.com/office/powerpoint/2010/main" val="346900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2514" y="561467"/>
            <a:ext cx="10136936" cy="1143000"/>
          </a:xfrm>
        </p:spPr>
        <p:txBody>
          <a:bodyPr>
            <a:noAutofit/>
          </a:bodyPr>
          <a:lstStyle/>
          <a:p>
            <a:r>
              <a:rPr lang="es-CO" sz="2400" dirty="0" smtClean="0"/>
              <a:t>Los NTC tienen puntajes más volátiles, pero tienen mayor probabilidad de migrar a mejores rangos de puntaje</a:t>
            </a:r>
            <a:endParaRPr lang="es-CO" sz="2400" dirty="0"/>
          </a:p>
        </p:txBody>
      </p:sp>
      <p:graphicFrame>
        <p:nvGraphicFramePr>
          <p:cNvPr id="39" name="Object 38"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969" name="think-cell Slide" r:id="rId5" imgW="360" imgH="360" progId="TCLayout.ActiveDocument.1">
                  <p:embed/>
                </p:oleObj>
              </mc:Choice>
              <mc:Fallback>
                <p:oleObj name="think-cell Slide" r:id="rId5" imgW="360" imgH="36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4" name="Rectangle 33"/>
          <p:cNvSpPr/>
          <p:nvPr/>
        </p:nvSpPr>
        <p:spPr>
          <a:xfrm>
            <a:off x="933532" y="1650922"/>
            <a:ext cx="10124109" cy="389265"/>
          </a:xfrm>
          <a:prstGeom prst="rect">
            <a:avLst/>
          </a:prstGeom>
          <a:gradFill rotWithShape="1">
            <a:gsLst>
              <a:gs pos="0">
                <a:srgbClr val="F4F4F4"/>
              </a:gs>
              <a:gs pos="64999">
                <a:srgbClr val="E3E3E3"/>
              </a:gs>
              <a:gs pos="100000">
                <a:srgbClr val="D8D8D8"/>
              </a:gs>
            </a:gsLst>
            <a:lin ang="5400000" scaled="1"/>
          </a:gradFill>
          <a:ln w="9525">
            <a:solidFill>
              <a:srgbClr val="A1A1A1"/>
            </a:solidFill>
            <a:miter lim="800000"/>
            <a:headEnd/>
            <a:tailEnd/>
          </a:ln>
          <a:effectLst>
            <a:outerShdw blurRad="40000" dist="20000" dir="5400000" rotWithShape="0">
              <a:srgbClr val="000000">
                <a:alpha val="37999"/>
              </a:srgbClr>
            </a:outerShdw>
          </a:effectLst>
        </p:spPr>
        <p:txBody>
          <a:bodyPr anchor="ctr"/>
          <a:lstStyle/>
          <a:p>
            <a:pPr algn="ctr" defTabSz="1068329"/>
            <a:r>
              <a:rPr lang="es-CO" sz="1865" dirty="0" smtClean="0"/>
              <a:t>Comparación de migración entre rangos para NTC y Establecidos (t a t+12)</a:t>
            </a:r>
            <a:endParaRPr lang="es-CO" sz="1865" dirty="0"/>
          </a:p>
        </p:txBody>
      </p:sp>
      <p:graphicFrame>
        <p:nvGraphicFramePr>
          <p:cNvPr id="2" name="Table 1"/>
          <p:cNvGraphicFramePr>
            <a:graphicFrameLocks noGrp="1"/>
          </p:cNvGraphicFramePr>
          <p:nvPr>
            <p:extLst>
              <p:ext uri="{D42A27DB-BD31-4B8C-83A1-F6EECF244321}">
                <p14:modId xmlns:p14="http://schemas.microsoft.com/office/powerpoint/2010/main" val="331582864"/>
              </p:ext>
            </p:extLst>
          </p:nvPr>
        </p:nvGraphicFramePr>
        <p:xfrm>
          <a:off x="896250" y="2124075"/>
          <a:ext cx="10230926" cy="3840480"/>
        </p:xfrm>
        <a:graphic>
          <a:graphicData uri="http://schemas.openxmlformats.org/drawingml/2006/table">
            <a:tbl>
              <a:tblPr firstRow="1" bandRow="1">
                <a:tableStyleId>{5C22544A-7EE6-4342-B048-85BDC9FD1C3A}</a:tableStyleId>
              </a:tblPr>
              <a:tblGrid>
                <a:gridCol w="1777677"/>
                <a:gridCol w="1524000"/>
                <a:gridCol w="1371600"/>
                <a:gridCol w="1122218"/>
                <a:gridCol w="942110"/>
                <a:gridCol w="1037903"/>
                <a:gridCol w="1227709"/>
                <a:gridCol w="1227709"/>
              </a:tblGrid>
              <a:tr h="690524">
                <a:tc>
                  <a:txBody>
                    <a:bodyPr/>
                    <a:lstStyle/>
                    <a:p>
                      <a:pPr algn="ctr"/>
                      <a:r>
                        <a:rPr lang="en-US" sz="2000" dirty="0" err="1" smtClean="0"/>
                        <a:t>Segmento</a:t>
                      </a:r>
                      <a:endParaRPr lang="en-US" sz="2000" dirty="0"/>
                    </a:p>
                  </a:txBody>
                  <a:tcPr anchor="b"/>
                </a:tc>
                <a:tc>
                  <a:txBody>
                    <a:bodyPr/>
                    <a:lstStyle/>
                    <a:p>
                      <a:pPr algn="ctr"/>
                      <a:r>
                        <a:rPr lang="en-US" sz="2000" dirty="0" err="1" smtClean="0"/>
                        <a:t>Migración</a:t>
                      </a:r>
                      <a:endParaRPr lang="en-US" sz="2000" dirty="0"/>
                    </a:p>
                  </a:txBody>
                  <a:tcPr anchor="b"/>
                </a:tc>
                <a:tc>
                  <a:txBody>
                    <a:bodyPr/>
                    <a:lstStyle/>
                    <a:p>
                      <a:pPr algn="ctr"/>
                      <a:r>
                        <a:rPr lang="en-US" sz="2000" dirty="0" smtClean="0"/>
                        <a:t>Subprime</a:t>
                      </a:r>
                      <a:endParaRPr lang="en-US" sz="2000" dirty="0"/>
                    </a:p>
                  </a:txBody>
                  <a:tcPr anchor="b"/>
                </a:tc>
                <a:tc>
                  <a:txBody>
                    <a:bodyPr/>
                    <a:lstStyle/>
                    <a:p>
                      <a:pPr algn="ctr"/>
                      <a:r>
                        <a:rPr lang="en-US" sz="2000" dirty="0" smtClean="0"/>
                        <a:t>Near prime</a:t>
                      </a:r>
                      <a:endParaRPr lang="en-US" sz="2000" dirty="0"/>
                    </a:p>
                  </a:txBody>
                  <a:tcPr anchor="b"/>
                </a:tc>
                <a:tc>
                  <a:txBody>
                    <a:bodyPr/>
                    <a:lstStyle/>
                    <a:p>
                      <a:pPr algn="ctr"/>
                      <a:r>
                        <a:rPr lang="en-US" sz="2000" dirty="0" smtClean="0"/>
                        <a:t>Prime</a:t>
                      </a:r>
                      <a:endParaRPr lang="en-US" sz="2000" dirty="0"/>
                    </a:p>
                  </a:txBody>
                  <a:tcPr anchor="b"/>
                </a:tc>
                <a:tc>
                  <a:txBody>
                    <a:bodyPr/>
                    <a:lstStyle/>
                    <a:p>
                      <a:pPr algn="ctr"/>
                      <a:r>
                        <a:rPr lang="en-US" sz="2000" dirty="0" smtClean="0"/>
                        <a:t>Prime plus</a:t>
                      </a:r>
                      <a:endParaRPr lang="en-US" sz="2000" dirty="0"/>
                    </a:p>
                  </a:txBody>
                  <a:tcPr anchor="b"/>
                </a:tc>
                <a:tc>
                  <a:txBody>
                    <a:bodyPr/>
                    <a:lstStyle/>
                    <a:p>
                      <a:pPr algn="ctr"/>
                      <a:r>
                        <a:rPr lang="en-US" sz="2000" dirty="0" smtClean="0"/>
                        <a:t>Super prime</a:t>
                      </a:r>
                      <a:endParaRPr lang="en-US" sz="2000" dirty="0"/>
                    </a:p>
                  </a:txBody>
                  <a:tcPr anchor="b"/>
                </a:tc>
                <a:tc>
                  <a:txBody>
                    <a:bodyPr/>
                    <a:lstStyle/>
                    <a:p>
                      <a:pPr algn="ctr"/>
                      <a:r>
                        <a:rPr lang="en-US" sz="2000" dirty="0" smtClean="0"/>
                        <a:t>Total</a:t>
                      </a:r>
                      <a:endParaRPr lang="en-US" sz="2000" dirty="0"/>
                    </a:p>
                  </a:txBody>
                  <a:tcPr anchor="b"/>
                </a:tc>
              </a:tr>
              <a:tr h="390296">
                <a:tc rowSpan="4">
                  <a:txBody>
                    <a:bodyPr/>
                    <a:lstStyle/>
                    <a:p>
                      <a:pPr algn="ctr"/>
                      <a:r>
                        <a:rPr lang="en-US" sz="1800" b="1" dirty="0" smtClean="0"/>
                        <a:t>NTC </a:t>
                      </a:r>
                      <a:endParaRPr lang="en-US" sz="1800" b="1" dirty="0"/>
                    </a:p>
                  </a:txBody>
                  <a:tcPr anchor="ctr">
                    <a:lnB w="28575" cap="flat" cmpd="sng" algn="ctr">
                      <a:solidFill>
                        <a:schemeClr val="tx1"/>
                      </a:solidFill>
                      <a:prstDash val="solid"/>
                      <a:round/>
                      <a:headEnd type="none" w="med" len="med"/>
                      <a:tailEnd type="none" w="med" len="med"/>
                    </a:lnB>
                  </a:tcPr>
                </a:tc>
                <a:tc>
                  <a:txBody>
                    <a:bodyPr/>
                    <a:lstStyle/>
                    <a:p>
                      <a:r>
                        <a:rPr lang="en-US" sz="2000" b="1" dirty="0" err="1" smtClean="0"/>
                        <a:t>Mejor</a:t>
                      </a:r>
                      <a:endParaRPr lang="en-US" sz="2000" b="1" dirty="0"/>
                    </a:p>
                  </a:txBody>
                  <a:tcPr/>
                </a:tc>
                <a:tc>
                  <a:txBody>
                    <a:bodyPr/>
                    <a:lstStyle/>
                    <a:p>
                      <a:pPr algn="ctr"/>
                      <a:r>
                        <a:rPr lang="en-US" sz="2000" dirty="0" smtClean="0">
                          <a:solidFill>
                            <a:schemeClr val="bg1">
                              <a:lumMod val="50000"/>
                            </a:schemeClr>
                          </a:solidFill>
                        </a:rPr>
                        <a:t>3%</a:t>
                      </a:r>
                      <a:endParaRPr lang="en-US" sz="2000" dirty="0">
                        <a:solidFill>
                          <a:schemeClr val="bg1">
                            <a:lumMod val="50000"/>
                          </a:schemeClr>
                        </a:solidFill>
                      </a:endParaRPr>
                    </a:p>
                  </a:txBody>
                  <a:tcPr anchor="ctr"/>
                </a:tc>
                <a:tc>
                  <a:txBody>
                    <a:bodyPr/>
                    <a:lstStyle/>
                    <a:p>
                      <a:pPr algn="ctr"/>
                      <a:r>
                        <a:rPr lang="en-US" sz="2000" b="0" dirty="0" smtClean="0">
                          <a:solidFill>
                            <a:schemeClr val="bg1">
                              <a:lumMod val="50000"/>
                            </a:schemeClr>
                          </a:solidFill>
                        </a:rPr>
                        <a:t>38%</a:t>
                      </a:r>
                      <a:endParaRPr lang="en-US" sz="2000" b="0" dirty="0">
                        <a:solidFill>
                          <a:schemeClr val="bg1">
                            <a:lumMod val="50000"/>
                          </a:schemeClr>
                        </a:solidFill>
                      </a:endParaRPr>
                    </a:p>
                  </a:txBody>
                  <a:tcPr anchor="ctr">
                    <a:lnB w="12700" cap="flat" cmpd="sng" algn="ctr">
                      <a:noFill/>
                      <a:prstDash val="solid"/>
                      <a:round/>
                      <a:headEnd type="none" w="med" len="med"/>
                      <a:tailEnd type="none" w="med" len="med"/>
                    </a:lnB>
                  </a:tcPr>
                </a:tc>
                <a:tc>
                  <a:txBody>
                    <a:bodyPr/>
                    <a:lstStyle/>
                    <a:p>
                      <a:pPr algn="ctr"/>
                      <a:r>
                        <a:rPr lang="en-US" sz="2000" dirty="0" smtClean="0">
                          <a:solidFill>
                            <a:schemeClr val="bg1">
                              <a:lumMod val="50000"/>
                            </a:schemeClr>
                          </a:solidFill>
                        </a:rPr>
                        <a:t>17%</a:t>
                      </a:r>
                      <a:endParaRPr lang="en-US" sz="2000" dirty="0">
                        <a:solidFill>
                          <a:schemeClr val="bg1">
                            <a:lumMod val="50000"/>
                          </a:schemeClr>
                        </a:solidFill>
                      </a:endParaRPr>
                    </a:p>
                  </a:txBody>
                  <a:tcPr anchor="ctr"/>
                </a:tc>
                <a:tc>
                  <a:txBody>
                    <a:bodyPr/>
                    <a:lstStyle/>
                    <a:p>
                      <a:pPr algn="ctr"/>
                      <a:r>
                        <a:rPr lang="en-US" sz="2000" dirty="0" smtClean="0">
                          <a:solidFill>
                            <a:schemeClr val="bg1">
                              <a:lumMod val="50000"/>
                            </a:schemeClr>
                          </a:solidFill>
                        </a:rPr>
                        <a:t>19%</a:t>
                      </a:r>
                      <a:endParaRPr lang="en-US" sz="2000" dirty="0">
                        <a:solidFill>
                          <a:schemeClr val="bg1">
                            <a:lumMod val="50000"/>
                          </a:schemeClr>
                        </a:solidFill>
                      </a:endParaRPr>
                    </a:p>
                  </a:txBody>
                  <a:tcPr anchor="ctr"/>
                </a:tc>
                <a:tc>
                  <a:txBody>
                    <a:bodyPr/>
                    <a:lstStyle/>
                    <a:p>
                      <a:pPr algn="ctr"/>
                      <a:r>
                        <a:rPr lang="en-US" sz="2000" dirty="0" err="1" smtClean="0">
                          <a:solidFill>
                            <a:schemeClr val="bg1">
                              <a:lumMod val="50000"/>
                            </a:schemeClr>
                          </a:solidFill>
                        </a:rPr>
                        <a:t>n.a</a:t>
                      </a:r>
                      <a:r>
                        <a:rPr lang="en-US" sz="2000" dirty="0" smtClean="0">
                          <a:solidFill>
                            <a:schemeClr val="bg1">
                              <a:lumMod val="50000"/>
                            </a:schemeClr>
                          </a:solidFill>
                        </a:rPr>
                        <a:t>.</a:t>
                      </a:r>
                      <a:endParaRPr lang="en-US" sz="2000" dirty="0">
                        <a:solidFill>
                          <a:schemeClr val="bg1">
                            <a:lumMod val="50000"/>
                          </a:schemeClr>
                        </a:solidFill>
                      </a:endParaRPr>
                    </a:p>
                  </a:txBody>
                  <a:tcPr anchor="ctr"/>
                </a:tc>
                <a:tc>
                  <a:txBody>
                    <a:bodyPr/>
                    <a:lstStyle/>
                    <a:p>
                      <a:pPr algn="ctr"/>
                      <a:r>
                        <a:rPr lang="en-US" sz="2000" b="1" dirty="0" smtClean="0"/>
                        <a:t>34%</a:t>
                      </a:r>
                      <a:endParaRPr lang="en-US" sz="2000" b="1" dirty="0"/>
                    </a:p>
                  </a:txBody>
                  <a:tcPr anchor="ctr"/>
                </a:tc>
              </a:tr>
              <a:tr h="390296">
                <a:tc vMerge="1">
                  <a:txBody>
                    <a:bodyPr/>
                    <a:lstStyle/>
                    <a:p>
                      <a:endParaRPr lang="es-CO"/>
                    </a:p>
                  </a:txBody>
                  <a:tcPr/>
                </a:tc>
                <a:tc>
                  <a:txBody>
                    <a:bodyPr/>
                    <a:lstStyle/>
                    <a:p>
                      <a:r>
                        <a:rPr lang="en-US" sz="2000" b="1" dirty="0" err="1" smtClean="0"/>
                        <a:t>Igual</a:t>
                      </a:r>
                      <a:endParaRPr lang="en-US" sz="2000" b="1" dirty="0"/>
                    </a:p>
                  </a:txBody>
                  <a:tcPr/>
                </a:tc>
                <a:tc>
                  <a:txBody>
                    <a:bodyPr/>
                    <a:lstStyle/>
                    <a:p>
                      <a:pPr algn="ctr"/>
                      <a:r>
                        <a:rPr lang="en-US" sz="2000" dirty="0" smtClean="0">
                          <a:solidFill>
                            <a:schemeClr val="bg1">
                              <a:lumMod val="50000"/>
                            </a:schemeClr>
                          </a:solidFill>
                        </a:rPr>
                        <a:t>97%</a:t>
                      </a:r>
                      <a:endParaRPr lang="en-US" sz="2000" dirty="0">
                        <a:solidFill>
                          <a:schemeClr val="bg1">
                            <a:lumMod val="50000"/>
                          </a:schemeClr>
                        </a:solidFill>
                      </a:endParaRPr>
                    </a:p>
                  </a:txBody>
                  <a:tcPr anchor="ctr"/>
                </a:tc>
                <a:tc>
                  <a:txBody>
                    <a:bodyPr/>
                    <a:lstStyle/>
                    <a:p>
                      <a:pPr algn="ctr"/>
                      <a:r>
                        <a:rPr lang="en-US" sz="2000" b="0" dirty="0" smtClean="0">
                          <a:solidFill>
                            <a:schemeClr val="bg1">
                              <a:lumMod val="50000"/>
                            </a:schemeClr>
                          </a:solidFill>
                        </a:rPr>
                        <a:t>56%</a:t>
                      </a:r>
                      <a:endParaRPr lang="en-US" sz="2000" b="0" dirty="0">
                        <a:solidFill>
                          <a:schemeClr val="bg1">
                            <a:lumMod val="50000"/>
                          </a:schemeClr>
                        </a:solidFill>
                      </a:endParaRPr>
                    </a:p>
                  </a:txBody>
                  <a:tcPr anchor="ctr">
                    <a:lnT w="12700" cmpd="sng">
                      <a:noFill/>
                    </a:lnT>
                    <a:lnB w="12700" cap="flat" cmpd="sng" algn="ctr">
                      <a:noFill/>
                      <a:prstDash val="solid"/>
                      <a:round/>
                      <a:headEnd type="none" w="med" len="med"/>
                      <a:tailEnd type="none" w="med" len="med"/>
                    </a:lnB>
                  </a:tcPr>
                </a:tc>
                <a:tc>
                  <a:txBody>
                    <a:bodyPr/>
                    <a:lstStyle/>
                    <a:p>
                      <a:pPr algn="ctr"/>
                      <a:r>
                        <a:rPr lang="en-US" sz="2000" dirty="0" smtClean="0">
                          <a:solidFill>
                            <a:schemeClr val="bg1">
                              <a:lumMod val="50000"/>
                            </a:schemeClr>
                          </a:solidFill>
                        </a:rPr>
                        <a:t>55%</a:t>
                      </a:r>
                      <a:endParaRPr lang="en-US" sz="2000" dirty="0">
                        <a:solidFill>
                          <a:schemeClr val="bg1">
                            <a:lumMod val="50000"/>
                          </a:schemeClr>
                        </a:solidFill>
                      </a:endParaRPr>
                    </a:p>
                  </a:txBody>
                  <a:tcPr anchor="ctr"/>
                </a:tc>
                <a:tc>
                  <a:txBody>
                    <a:bodyPr/>
                    <a:lstStyle/>
                    <a:p>
                      <a:pPr algn="ctr"/>
                      <a:r>
                        <a:rPr lang="en-US" sz="2000" dirty="0" smtClean="0">
                          <a:solidFill>
                            <a:schemeClr val="bg1">
                              <a:lumMod val="50000"/>
                            </a:schemeClr>
                          </a:solidFill>
                        </a:rPr>
                        <a:t>41%</a:t>
                      </a:r>
                      <a:endParaRPr lang="en-US" sz="2000" dirty="0">
                        <a:solidFill>
                          <a:schemeClr val="bg1">
                            <a:lumMod val="50000"/>
                          </a:schemeClr>
                        </a:solidFill>
                      </a:endParaRPr>
                    </a:p>
                  </a:txBody>
                  <a:tcPr anchor="ctr"/>
                </a:tc>
                <a:tc>
                  <a:txBody>
                    <a:bodyPr/>
                    <a:lstStyle/>
                    <a:p>
                      <a:pPr algn="ctr"/>
                      <a:r>
                        <a:rPr lang="en-US" sz="2000" dirty="0" smtClean="0">
                          <a:solidFill>
                            <a:schemeClr val="bg1">
                              <a:lumMod val="50000"/>
                            </a:schemeClr>
                          </a:solidFill>
                        </a:rPr>
                        <a:t>44%</a:t>
                      </a:r>
                      <a:endParaRPr lang="en-US" sz="2000" dirty="0">
                        <a:solidFill>
                          <a:schemeClr val="bg1">
                            <a:lumMod val="50000"/>
                          </a:schemeClr>
                        </a:solidFill>
                      </a:endParaRPr>
                    </a:p>
                  </a:txBody>
                  <a:tcPr anchor="ctr"/>
                </a:tc>
                <a:tc>
                  <a:txBody>
                    <a:bodyPr/>
                    <a:lstStyle/>
                    <a:p>
                      <a:pPr algn="ctr"/>
                      <a:r>
                        <a:rPr lang="en-US" sz="2000" b="1" dirty="0" smtClean="0"/>
                        <a:t>56%</a:t>
                      </a:r>
                      <a:endParaRPr lang="en-US" sz="2000" b="1" dirty="0"/>
                    </a:p>
                  </a:txBody>
                  <a:tcPr anchor="ctr"/>
                </a:tc>
              </a:tr>
              <a:tr h="390296">
                <a:tc vMerge="1">
                  <a:txBody>
                    <a:bodyPr/>
                    <a:lstStyle/>
                    <a:p>
                      <a:endParaRPr lang="es-CO"/>
                    </a:p>
                  </a:txBody>
                  <a:tcPr/>
                </a:tc>
                <a:tc>
                  <a:txBody>
                    <a:bodyPr/>
                    <a:lstStyle/>
                    <a:p>
                      <a:r>
                        <a:rPr lang="en-US" sz="2000" b="1" dirty="0" err="1" smtClean="0"/>
                        <a:t>Peor</a:t>
                      </a:r>
                      <a:endParaRPr lang="en-US" sz="2000" b="1" dirty="0"/>
                    </a:p>
                  </a:txBody>
                  <a:tcPr/>
                </a:tc>
                <a:tc>
                  <a:txBody>
                    <a:bodyPr/>
                    <a:lstStyle/>
                    <a:p>
                      <a:pPr algn="ctr"/>
                      <a:r>
                        <a:rPr lang="en-US" sz="2000" dirty="0" err="1" smtClean="0">
                          <a:solidFill>
                            <a:schemeClr val="bg1">
                              <a:lumMod val="50000"/>
                            </a:schemeClr>
                          </a:solidFill>
                        </a:rPr>
                        <a:t>n.a</a:t>
                      </a:r>
                      <a:r>
                        <a:rPr lang="en-US" sz="2000" dirty="0" smtClean="0">
                          <a:solidFill>
                            <a:schemeClr val="bg1">
                              <a:lumMod val="50000"/>
                            </a:schemeClr>
                          </a:solidFill>
                        </a:rPr>
                        <a:t>.</a:t>
                      </a:r>
                      <a:endParaRPr lang="en-US" sz="2000" dirty="0">
                        <a:solidFill>
                          <a:schemeClr val="bg1">
                            <a:lumMod val="50000"/>
                          </a:schemeClr>
                        </a:solidFill>
                      </a:endParaRPr>
                    </a:p>
                  </a:txBody>
                  <a:tcPr anchor="ctr"/>
                </a:tc>
                <a:tc>
                  <a:txBody>
                    <a:bodyPr/>
                    <a:lstStyle/>
                    <a:p>
                      <a:pPr algn="ctr"/>
                      <a:r>
                        <a:rPr lang="en-US" sz="2000" b="0" dirty="0" smtClean="0">
                          <a:solidFill>
                            <a:schemeClr val="bg1">
                              <a:lumMod val="50000"/>
                            </a:schemeClr>
                          </a:solidFill>
                        </a:rPr>
                        <a:t>6%</a:t>
                      </a:r>
                      <a:endParaRPr lang="en-US" sz="2000" b="0" dirty="0">
                        <a:solidFill>
                          <a:schemeClr val="bg1">
                            <a:lumMod val="50000"/>
                          </a:schemeClr>
                        </a:solidFill>
                      </a:endParaRPr>
                    </a:p>
                  </a:txBody>
                  <a:tcPr anchor="ctr">
                    <a:lnT w="12700"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2000" b="0" dirty="0" smtClean="0">
                          <a:solidFill>
                            <a:schemeClr val="bg1">
                              <a:lumMod val="50000"/>
                            </a:schemeClr>
                          </a:solidFill>
                        </a:rPr>
                        <a:t>28%</a:t>
                      </a:r>
                      <a:endParaRPr lang="en-US" sz="2000" b="0" dirty="0">
                        <a:solidFill>
                          <a:schemeClr val="bg1">
                            <a:lumMod val="50000"/>
                          </a:schemeClr>
                        </a:solidFill>
                      </a:endParaRPr>
                    </a:p>
                  </a:txBody>
                  <a:tcPr anchor="ctr"/>
                </a:tc>
                <a:tc>
                  <a:txBody>
                    <a:bodyPr/>
                    <a:lstStyle/>
                    <a:p>
                      <a:pPr marL="0" algn="ctr" defTabSz="1218987" rtl="0" eaLnBrk="1" latinLnBrk="0" hangingPunct="1"/>
                      <a:r>
                        <a:rPr lang="en-US" sz="2000" b="0" kern="1200" dirty="0" smtClean="0">
                          <a:solidFill>
                            <a:schemeClr val="bg1">
                              <a:lumMod val="50000"/>
                            </a:schemeClr>
                          </a:solidFill>
                          <a:latin typeface="+mn-lt"/>
                          <a:ea typeface="+mn-ea"/>
                          <a:cs typeface="+mn-cs"/>
                        </a:rPr>
                        <a:t>40%</a:t>
                      </a:r>
                      <a:endParaRPr lang="en-US" sz="2000" b="0" kern="1200" dirty="0">
                        <a:solidFill>
                          <a:schemeClr val="bg1">
                            <a:lumMod val="50000"/>
                          </a:schemeClr>
                        </a:solidFill>
                        <a:latin typeface="+mn-lt"/>
                        <a:ea typeface="+mn-ea"/>
                        <a:cs typeface="+mn-cs"/>
                      </a:endParaRPr>
                    </a:p>
                  </a:txBody>
                  <a:tcPr anchor="ctr"/>
                </a:tc>
                <a:tc>
                  <a:txBody>
                    <a:bodyPr/>
                    <a:lstStyle/>
                    <a:p>
                      <a:pPr algn="ctr"/>
                      <a:r>
                        <a:rPr lang="en-US" sz="2000" b="0" dirty="0" smtClean="0">
                          <a:solidFill>
                            <a:schemeClr val="bg1">
                              <a:lumMod val="50000"/>
                            </a:schemeClr>
                          </a:solidFill>
                        </a:rPr>
                        <a:t>56%</a:t>
                      </a:r>
                      <a:endParaRPr lang="en-US" sz="2000" b="0" dirty="0">
                        <a:solidFill>
                          <a:schemeClr val="bg1">
                            <a:lumMod val="50000"/>
                          </a:schemeClr>
                        </a:solidFill>
                      </a:endParaRPr>
                    </a:p>
                  </a:txBody>
                  <a:tcPr anchor="ctr"/>
                </a:tc>
                <a:tc>
                  <a:txBody>
                    <a:bodyPr/>
                    <a:lstStyle/>
                    <a:p>
                      <a:pPr algn="ctr"/>
                      <a:r>
                        <a:rPr lang="en-US" sz="2000" b="1" dirty="0" smtClean="0"/>
                        <a:t>10%</a:t>
                      </a:r>
                      <a:endParaRPr lang="en-US" sz="2000" b="1" dirty="0"/>
                    </a:p>
                  </a:txBody>
                  <a:tcPr anchor="ctr"/>
                </a:tc>
              </a:tr>
              <a:tr h="360274">
                <a:tc vMerge="1">
                  <a:txBody>
                    <a:bodyPr/>
                    <a:lstStyle/>
                    <a:p>
                      <a:endParaRPr lang="en-US" dirty="0"/>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s-CO" sz="1800" b="1" dirty="0" smtClean="0"/>
                        <a:t>   </a:t>
                      </a:r>
                      <a:r>
                        <a:rPr lang="es-CO" sz="1800" b="1" kern="1200" dirty="0" err="1" smtClean="0">
                          <a:solidFill>
                            <a:schemeClr val="dk1"/>
                          </a:solidFill>
                          <a:latin typeface="+mn-lt"/>
                          <a:ea typeface="+mn-ea"/>
                          <a:cs typeface="+mn-cs"/>
                        </a:rPr>
                        <a:t>Subprime</a:t>
                      </a:r>
                      <a:endParaRPr lang="es-CO" sz="1800" b="1" kern="1200" dirty="0">
                        <a:solidFill>
                          <a:schemeClr val="dk1"/>
                        </a:solidFill>
                        <a:latin typeface="+mn-lt"/>
                        <a:ea typeface="+mn-ea"/>
                        <a:cs typeface="+mn-cs"/>
                      </a:endParaRPr>
                    </a:p>
                  </a:txBody>
                  <a:tcPr anchor="ctr" anchorCtr="1">
                    <a:lnB w="28575" cap="flat" cmpd="sng" algn="ctr">
                      <a:solidFill>
                        <a:schemeClr val="tx1"/>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800" dirty="0" smtClean="0">
                          <a:solidFill>
                            <a:schemeClr val="bg1">
                              <a:lumMod val="50000"/>
                            </a:schemeClr>
                          </a:solidFill>
                        </a:rPr>
                        <a:t>97%</a:t>
                      </a:r>
                      <a:endParaRPr lang="es-CO" sz="1800" dirty="0">
                        <a:solidFill>
                          <a:schemeClr val="bg1">
                            <a:lumMod val="50000"/>
                          </a:schemeClr>
                        </a:solidFill>
                      </a:endParaRPr>
                    </a:p>
                  </a:txBody>
                  <a:tcPr anchor="ctr">
                    <a:lnB w="28575" cap="flat" cmpd="sng" algn="ctr">
                      <a:solidFill>
                        <a:schemeClr val="tx1"/>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s-CO" sz="1800" b="0" kern="1200" dirty="0" smtClean="0">
                          <a:solidFill>
                            <a:schemeClr val="bg1">
                              <a:lumMod val="50000"/>
                            </a:schemeClr>
                          </a:solidFill>
                          <a:latin typeface="+mn-lt"/>
                          <a:ea typeface="+mn-ea"/>
                          <a:cs typeface="+mn-cs"/>
                        </a:rPr>
                        <a:t>6%</a:t>
                      </a:r>
                      <a:endParaRPr lang="es-CO" sz="1800" b="0" kern="1200" dirty="0">
                        <a:solidFill>
                          <a:schemeClr val="bg1">
                            <a:lumMod val="50000"/>
                          </a:schemeClr>
                        </a:solidFill>
                        <a:latin typeface="+mn-lt"/>
                        <a:ea typeface="+mn-ea"/>
                        <a:cs typeface="+mn-cs"/>
                      </a:endParaRPr>
                    </a:p>
                  </a:txBody>
                  <a:tcPr anchor="ct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s-CO" sz="1800" b="0" kern="1200" dirty="0" smtClean="0">
                          <a:solidFill>
                            <a:schemeClr val="bg1">
                              <a:lumMod val="50000"/>
                            </a:schemeClr>
                          </a:solidFill>
                          <a:latin typeface="+mn-lt"/>
                          <a:ea typeface="+mn-ea"/>
                          <a:cs typeface="+mn-cs"/>
                        </a:rPr>
                        <a:t>5%</a:t>
                      </a:r>
                      <a:endParaRPr lang="es-CO" sz="1800" b="0" kern="1200" dirty="0">
                        <a:solidFill>
                          <a:schemeClr val="bg1">
                            <a:lumMod val="50000"/>
                          </a:schemeClr>
                        </a:solidFill>
                        <a:latin typeface="+mn-lt"/>
                        <a:ea typeface="+mn-ea"/>
                        <a:cs typeface="+mn-cs"/>
                      </a:endParaRPr>
                    </a:p>
                  </a:txBody>
                  <a:tcPr anchor="ctr">
                    <a:lnB w="28575" cap="flat" cmpd="sng" algn="ctr">
                      <a:solidFill>
                        <a:schemeClr val="tx1"/>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s-CO" sz="2000" b="0" kern="1200" dirty="0" smtClean="0">
                          <a:solidFill>
                            <a:schemeClr val="bg1">
                              <a:lumMod val="50000"/>
                            </a:schemeClr>
                          </a:solidFill>
                          <a:latin typeface="+mn-lt"/>
                          <a:ea typeface="+mn-ea"/>
                          <a:cs typeface="+mn-cs"/>
                        </a:rPr>
                        <a:t>4%</a:t>
                      </a:r>
                      <a:endParaRPr lang="es-CO" sz="2000" b="0" kern="1200" dirty="0">
                        <a:solidFill>
                          <a:schemeClr val="bg1">
                            <a:lumMod val="50000"/>
                          </a:schemeClr>
                        </a:solidFill>
                        <a:latin typeface="+mn-lt"/>
                        <a:ea typeface="+mn-ea"/>
                        <a:cs typeface="+mn-cs"/>
                      </a:endParaRPr>
                    </a:p>
                  </a:txBody>
                  <a:tcPr anchor="ctr">
                    <a:lnB w="28575" cap="flat" cmpd="sng" algn="ctr">
                      <a:solidFill>
                        <a:schemeClr val="tx1"/>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s-CO" sz="1800" b="0" kern="1200" dirty="0" smtClean="0">
                          <a:solidFill>
                            <a:schemeClr val="bg1">
                              <a:lumMod val="50000"/>
                            </a:schemeClr>
                          </a:solidFill>
                          <a:latin typeface="+mn-lt"/>
                          <a:ea typeface="+mn-ea"/>
                          <a:cs typeface="+mn-cs"/>
                        </a:rPr>
                        <a:t>3%</a:t>
                      </a:r>
                      <a:endParaRPr lang="es-CO" sz="1800" b="0" kern="1200" dirty="0">
                        <a:solidFill>
                          <a:schemeClr val="bg1">
                            <a:lumMod val="50000"/>
                          </a:schemeClr>
                        </a:solidFill>
                        <a:latin typeface="+mn-lt"/>
                        <a:ea typeface="+mn-ea"/>
                        <a:cs typeface="+mn-cs"/>
                      </a:endParaRPr>
                    </a:p>
                  </a:txBody>
                  <a:tcPr anchor="ctr">
                    <a:lnB w="28575" cap="flat" cmpd="sng" algn="ctr">
                      <a:solidFill>
                        <a:schemeClr val="tx1"/>
                      </a:solidFill>
                      <a:prstDash val="solid"/>
                      <a:round/>
                      <a:headEnd type="none" w="med" len="med"/>
                      <a:tailEnd type="none" w="med" len="med"/>
                    </a:lnB>
                  </a:tcP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s-CO" sz="1800" b="0" kern="1200" dirty="0" smtClean="0">
                          <a:solidFill>
                            <a:schemeClr val="bg1">
                              <a:lumMod val="50000"/>
                            </a:schemeClr>
                          </a:solidFill>
                          <a:latin typeface="+mn-lt"/>
                          <a:ea typeface="+mn-ea"/>
                          <a:cs typeface="+mn-cs"/>
                        </a:rPr>
                        <a:t>6%</a:t>
                      </a:r>
                      <a:endParaRPr lang="es-CO" sz="1800" b="0" kern="1200" dirty="0">
                        <a:solidFill>
                          <a:schemeClr val="bg1">
                            <a:lumMod val="50000"/>
                          </a:schemeClr>
                        </a:solidFill>
                        <a:latin typeface="+mn-lt"/>
                        <a:ea typeface="+mn-ea"/>
                        <a:cs typeface="+mn-cs"/>
                      </a:endParaRPr>
                    </a:p>
                  </a:txBody>
                  <a:tcPr anchor="ctr">
                    <a:lnB w="28575" cap="flat" cmpd="sng" algn="ctr">
                      <a:solidFill>
                        <a:schemeClr val="tx1"/>
                      </a:solidFill>
                      <a:prstDash val="solid"/>
                      <a:round/>
                      <a:headEnd type="none" w="med" len="med"/>
                      <a:tailEnd type="none" w="med" len="med"/>
                    </a:lnB>
                  </a:tcPr>
                </a:tc>
              </a:tr>
              <a:tr h="390296">
                <a:tc rowSpan="4">
                  <a:txBody>
                    <a:bodyPr/>
                    <a:lstStyle/>
                    <a:p>
                      <a:pPr algn="ctr"/>
                      <a:r>
                        <a:rPr lang="en-US" sz="2000" b="1" dirty="0" err="1" smtClean="0"/>
                        <a:t>Establecidos</a:t>
                      </a:r>
                      <a:endParaRPr lang="en-US" sz="2000" b="1" dirty="0"/>
                    </a:p>
                  </a:txBody>
                  <a:tcPr anchor="ctr">
                    <a:lnT w="28575" cap="flat" cmpd="sng" algn="ctr">
                      <a:solidFill>
                        <a:schemeClr val="tx1"/>
                      </a:solidFill>
                      <a:prstDash val="solid"/>
                      <a:round/>
                      <a:headEnd type="none" w="med" len="med"/>
                      <a:tailEnd type="none" w="med" len="med"/>
                    </a:lnT>
                  </a:tcPr>
                </a:tc>
                <a:tc>
                  <a:txBody>
                    <a:bodyPr/>
                    <a:lstStyle/>
                    <a:p>
                      <a:r>
                        <a:rPr lang="en-US" sz="2000" b="1" dirty="0" err="1" smtClean="0"/>
                        <a:t>Mejor</a:t>
                      </a:r>
                      <a:endParaRPr lang="en-US" sz="2000" b="1" dirty="0"/>
                    </a:p>
                  </a:txBody>
                  <a:tcPr>
                    <a:lnT w="28575" cap="flat" cmpd="sng" algn="ctr">
                      <a:solidFill>
                        <a:schemeClr val="tx1"/>
                      </a:solidFill>
                      <a:prstDash val="solid"/>
                      <a:round/>
                      <a:headEnd type="none" w="med" len="med"/>
                      <a:tailEnd type="none" w="med" len="med"/>
                    </a:lnT>
                  </a:tcPr>
                </a:tc>
                <a:tc>
                  <a:txBody>
                    <a:bodyPr/>
                    <a:lstStyle/>
                    <a:p>
                      <a:pPr algn="ctr"/>
                      <a:r>
                        <a:rPr lang="en-US" sz="2000" dirty="0" smtClean="0">
                          <a:solidFill>
                            <a:schemeClr val="bg1">
                              <a:lumMod val="50000"/>
                            </a:schemeClr>
                          </a:solidFill>
                        </a:rPr>
                        <a:t>13%</a:t>
                      </a:r>
                      <a:endParaRPr lang="en-US" sz="2000" dirty="0">
                        <a:solidFill>
                          <a:schemeClr val="bg1">
                            <a:lumMod val="50000"/>
                          </a:schemeClr>
                        </a:solidFill>
                      </a:endParaRPr>
                    </a:p>
                  </a:txBody>
                  <a:tcPr anchor="ctr">
                    <a:lnT w="28575" cap="flat" cmpd="sng" algn="ctr">
                      <a:solidFill>
                        <a:schemeClr val="tx1"/>
                      </a:solidFill>
                      <a:prstDash val="solid"/>
                      <a:round/>
                      <a:headEnd type="none" w="med" len="med"/>
                      <a:tailEnd type="none" w="med" len="med"/>
                    </a:lnT>
                  </a:tcPr>
                </a:tc>
                <a:tc>
                  <a:txBody>
                    <a:bodyPr/>
                    <a:lstStyle/>
                    <a:p>
                      <a:pPr algn="ctr"/>
                      <a:r>
                        <a:rPr lang="en-US" sz="2000" b="0" dirty="0" smtClean="0">
                          <a:solidFill>
                            <a:schemeClr val="bg1">
                              <a:lumMod val="50000"/>
                            </a:schemeClr>
                          </a:solidFill>
                        </a:rPr>
                        <a:t>23%</a:t>
                      </a:r>
                      <a:endParaRPr lang="en-US" sz="2000" b="0" dirty="0">
                        <a:solidFill>
                          <a:schemeClr val="bg1">
                            <a:lumMod val="50000"/>
                          </a:schemeClr>
                        </a:solidFill>
                      </a:endParaRPr>
                    </a:p>
                  </a:txBody>
                  <a:tcPr anchor="ctr">
                    <a:lnT w="28575" cap="flat" cmpd="sng" algn="ctr">
                      <a:solidFill>
                        <a:schemeClr val="tx1"/>
                      </a:solidFill>
                      <a:prstDash val="solid"/>
                      <a:round/>
                      <a:headEnd type="none" w="med" len="med"/>
                      <a:tailEnd type="none" w="med" len="med"/>
                    </a:lnT>
                  </a:tcPr>
                </a:tc>
                <a:tc>
                  <a:txBody>
                    <a:bodyPr/>
                    <a:lstStyle/>
                    <a:p>
                      <a:pPr algn="ctr"/>
                      <a:r>
                        <a:rPr lang="en-US" sz="2000" dirty="0" smtClean="0">
                          <a:solidFill>
                            <a:schemeClr val="bg1">
                              <a:lumMod val="50000"/>
                            </a:schemeClr>
                          </a:solidFill>
                        </a:rPr>
                        <a:t>23%</a:t>
                      </a:r>
                      <a:endParaRPr lang="en-US" sz="2000" dirty="0">
                        <a:solidFill>
                          <a:schemeClr val="bg1">
                            <a:lumMod val="50000"/>
                          </a:schemeClr>
                        </a:solidFill>
                      </a:endParaRPr>
                    </a:p>
                  </a:txBody>
                  <a:tcPr anchor="ctr">
                    <a:lnT w="28575" cap="flat" cmpd="sng" algn="ctr">
                      <a:solidFill>
                        <a:schemeClr val="tx1"/>
                      </a:solidFill>
                      <a:prstDash val="solid"/>
                      <a:round/>
                      <a:headEnd type="none" w="med" len="med"/>
                      <a:tailEnd type="none" w="med" len="med"/>
                    </a:lnT>
                  </a:tcPr>
                </a:tc>
                <a:tc>
                  <a:txBody>
                    <a:bodyPr/>
                    <a:lstStyle/>
                    <a:p>
                      <a:pPr algn="ctr"/>
                      <a:r>
                        <a:rPr lang="en-US" sz="2000" dirty="0" smtClean="0">
                          <a:solidFill>
                            <a:schemeClr val="bg1">
                              <a:lumMod val="50000"/>
                            </a:schemeClr>
                          </a:solidFill>
                        </a:rPr>
                        <a:t>19%</a:t>
                      </a:r>
                      <a:endParaRPr lang="en-US" sz="2000" dirty="0">
                        <a:solidFill>
                          <a:schemeClr val="bg1">
                            <a:lumMod val="50000"/>
                          </a:schemeClr>
                        </a:solidFill>
                      </a:endParaRPr>
                    </a:p>
                  </a:txBody>
                  <a:tcPr anchor="ctr">
                    <a:lnT w="28575" cap="flat" cmpd="sng" algn="ctr">
                      <a:solidFill>
                        <a:schemeClr val="tx1"/>
                      </a:solidFill>
                      <a:prstDash val="solid"/>
                      <a:round/>
                      <a:headEnd type="none" w="med" len="med"/>
                      <a:tailEnd type="none" w="med" len="med"/>
                    </a:lnT>
                  </a:tcPr>
                </a:tc>
                <a:tc>
                  <a:txBody>
                    <a:bodyPr/>
                    <a:lstStyle/>
                    <a:p>
                      <a:pPr algn="ctr"/>
                      <a:r>
                        <a:rPr lang="en-US" sz="2000" dirty="0" err="1" smtClean="0">
                          <a:solidFill>
                            <a:schemeClr val="bg1">
                              <a:lumMod val="50000"/>
                            </a:schemeClr>
                          </a:solidFill>
                        </a:rPr>
                        <a:t>n.a</a:t>
                      </a:r>
                      <a:r>
                        <a:rPr lang="en-US" sz="2000" dirty="0" smtClean="0">
                          <a:solidFill>
                            <a:schemeClr val="bg1">
                              <a:lumMod val="50000"/>
                            </a:schemeClr>
                          </a:solidFill>
                        </a:rPr>
                        <a:t>.</a:t>
                      </a:r>
                      <a:endParaRPr lang="en-US" sz="2000" dirty="0">
                        <a:solidFill>
                          <a:schemeClr val="bg1">
                            <a:lumMod val="50000"/>
                          </a:schemeClr>
                        </a:solidFill>
                      </a:endParaRPr>
                    </a:p>
                  </a:txBody>
                  <a:tcPr anchor="ctr">
                    <a:lnT w="28575" cap="flat" cmpd="sng" algn="ctr">
                      <a:solidFill>
                        <a:schemeClr val="tx1"/>
                      </a:solidFill>
                      <a:prstDash val="solid"/>
                      <a:round/>
                      <a:headEnd type="none" w="med" len="med"/>
                      <a:tailEnd type="none" w="med" len="med"/>
                    </a:lnT>
                  </a:tcPr>
                </a:tc>
                <a:tc>
                  <a:txBody>
                    <a:bodyPr/>
                    <a:lstStyle/>
                    <a:p>
                      <a:pPr algn="ctr"/>
                      <a:r>
                        <a:rPr lang="en-US" sz="2000" b="1" dirty="0" smtClean="0"/>
                        <a:t>22%</a:t>
                      </a:r>
                      <a:endParaRPr lang="en-US" sz="2000" b="1" dirty="0"/>
                    </a:p>
                  </a:txBody>
                  <a:tcPr anchor="ctr">
                    <a:lnT w="28575" cap="flat" cmpd="sng" algn="ctr">
                      <a:solidFill>
                        <a:schemeClr val="tx1"/>
                      </a:solidFill>
                      <a:prstDash val="solid"/>
                      <a:round/>
                      <a:headEnd type="none" w="med" len="med"/>
                      <a:tailEnd type="none" w="med" len="med"/>
                    </a:lnT>
                  </a:tcPr>
                </a:tc>
              </a:tr>
              <a:tr h="390296">
                <a:tc vMerge="1">
                  <a:txBody>
                    <a:bodyPr/>
                    <a:lstStyle/>
                    <a:p>
                      <a:endParaRPr lang="es-CO"/>
                    </a:p>
                  </a:txBody>
                  <a:tcPr/>
                </a:tc>
                <a:tc>
                  <a:txBody>
                    <a:bodyPr/>
                    <a:lstStyle/>
                    <a:p>
                      <a:r>
                        <a:rPr lang="en-US" sz="2000" b="1" dirty="0" err="1" smtClean="0"/>
                        <a:t>Igual</a:t>
                      </a:r>
                      <a:endParaRPr lang="en-US" sz="2000" b="1" dirty="0"/>
                    </a:p>
                  </a:txBody>
                  <a:tcPr/>
                </a:tc>
                <a:tc>
                  <a:txBody>
                    <a:bodyPr/>
                    <a:lstStyle/>
                    <a:p>
                      <a:pPr algn="ctr"/>
                      <a:r>
                        <a:rPr lang="en-US" sz="2000" dirty="0" smtClean="0">
                          <a:solidFill>
                            <a:schemeClr val="bg1">
                              <a:lumMod val="50000"/>
                            </a:schemeClr>
                          </a:solidFill>
                        </a:rPr>
                        <a:t>87%</a:t>
                      </a:r>
                      <a:endParaRPr lang="en-US" sz="2000" dirty="0">
                        <a:solidFill>
                          <a:schemeClr val="bg1">
                            <a:lumMod val="50000"/>
                          </a:schemeClr>
                        </a:solidFill>
                      </a:endParaRPr>
                    </a:p>
                  </a:txBody>
                  <a:tcPr anchor="ctr"/>
                </a:tc>
                <a:tc>
                  <a:txBody>
                    <a:bodyPr/>
                    <a:lstStyle/>
                    <a:p>
                      <a:pPr algn="ctr"/>
                      <a:r>
                        <a:rPr lang="en-US" sz="2000" b="0" dirty="0" smtClean="0">
                          <a:solidFill>
                            <a:schemeClr val="bg1">
                              <a:lumMod val="50000"/>
                            </a:schemeClr>
                          </a:solidFill>
                        </a:rPr>
                        <a:t>68%</a:t>
                      </a:r>
                      <a:endParaRPr lang="en-US" sz="2000" b="0" dirty="0">
                        <a:solidFill>
                          <a:schemeClr val="bg1">
                            <a:lumMod val="50000"/>
                          </a:schemeClr>
                        </a:solidFill>
                      </a:endParaRPr>
                    </a:p>
                  </a:txBody>
                  <a:tcPr anchor="ctr"/>
                </a:tc>
                <a:tc>
                  <a:txBody>
                    <a:bodyPr/>
                    <a:lstStyle/>
                    <a:p>
                      <a:pPr algn="ctr"/>
                      <a:r>
                        <a:rPr lang="en-US" sz="2000" dirty="0" smtClean="0">
                          <a:solidFill>
                            <a:schemeClr val="bg1">
                              <a:lumMod val="50000"/>
                            </a:schemeClr>
                          </a:solidFill>
                        </a:rPr>
                        <a:t>61%</a:t>
                      </a:r>
                      <a:endParaRPr lang="en-US" sz="2000" dirty="0">
                        <a:solidFill>
                          <a:schemeClr val="bg1">
                            <a:lumMod val="50000"/>
                          </a:schemeClr>
                        </a:solidFill>
                      </a:endParaRPr>
                    </a:p>
                  </a:txBody>
                  <a:tcPr anchor="ctr"/>
                </a:tc>
                <a:tc>
                  <a:txBody>
                    <a:bodyPr/>
                    <a:lstStyle/>
                    <a:p>
                      <a:pPr algn="ctr"/>
                      <a:r>
                        <a:rPr lang="en-US" sz="2000" dirty="0" smtClean="0">
                          <a:solidFill>
                            <a:schemeClr val="bg1">
                              <a:lumMod val="50000"/>
                            </a:schemeClr>
                          </a:solidFill>
                        </a:rPr>
                        <a:t>52%</a:t>
                      </a:r>
                      <a:endParaRPr lang="en-US" sz="2000" dirty="0">
                        <a:solidFill>
                          <a:schemeClr val="bg1">
                            <a:lumMod val="50000"/>
                          </a:schemeClr>
                        </a:solidFill>
                      </a:endParaRPr>
                    </a:p>
                  </a:txBody>
                  <a:tcPr anchor="ctr"/>
                </a:tc>
                <a:tc>
                  <a:txBody>
                    <a:bodyPr/>
                    <a:lstStyle/>
                    <a:p>
                      <a:pPr algn="ctr"/>
                      <a:r>
                        <a:rPr lang="en-US" sz="2000" dirty="0" smtClean="0">
                          <a:solidFill>
                            <a:schemeClr val="bg1">
                              <a:lumMod val="50000"/>
                            </a:schemeClr>
                          </a:solidFill>
                        </a:rPr>
                        <a:t>60%</a:t>
                      </a:r>
                      <a:endParaRPr lang="en-US" sz="2000" dirty="0">
                        <a:solidFill>
                          <a:schemeClr val="bg1">
                            <a:lumMod val="50000"/>
                          </a:schemeClr>
                        </a:solidFill>
                      </a:endParaRPr>
                    </a:p>
                  </a:txBody>
                  <a:tcPr anchor="ctr"/>
                </a:tc>
                <a:tc>
                  <a:txBody>
                    <a:bodyPr/>
                    <a:lstStyle/>
                    <a:p>
                      <a:pPr algn="ctr"/>
                      <a:r>
                        <a:rPr lang="en-US" sz="2000" b="1" dirty="0" smtClean="0"/>
                        <a:t>66%</a:t>
                      </a:r>
                      <a:endParaRPr lang="en-US" sz="2000" b="1" dirty="0"/>
                    </a:p>
                  </a:txBody>
                  <a:tcPr anchor="ctr"/>
                </a:tc>
              </a:tr>
              <a:tr h="390296">
                <a:tc vMerge="1">
                  <a:txBody>
                    <a:bodyPr/>
                    <a:lstStyle/>
                    <a:p>
                      <a:endParaRPr lang="es-CO"/>
                    </a:p>
                  </a:txBody>
                  <a:tcPr/>
                </a:tc>
                <a:tc>
                  <a:txBody>
                    <a:bodyPr/>
                    <a:lstStyle/>
                    <a:p>
                      <a:r>
                        <a:rPr lang="en-US" sz="2000" b="1" dirty="0" err="1" smtClean="0"/>
                        <a:t>Peor</a:t>
                      </a:r>
                      <a:endParaRPr lang="en-US" sz="2000" b="1" dirty="0"/>
                    </a:p>
                  </a:txBody>
                  <a:tcPr/>
                </a:tc>
                <a:tc>
                  <a:txBody>
                    <a:bodyPr/>
                    <a:lstStyle/>
                    <a:p>
                      <a:pPr algn="ctr"/>
                      <a:r>
                        <a:rPr lang="en-US" sz="2000" dirty="0" err="1" smtClean="0">
                          <a:solidFill>
                            <a:schemeClr val="bg1">
                              <a:lumMod val="50000"/>
                            </a:schemeClr>
                          </a:solidFill>
                        </a:rPr>
                        <a:t>n.a</a:t>
                      </a:r>
                      <a:r>
                        <a:rPr lang="en-US" sz="2000" dirty="0" smtClean="0">
                          <a:solidFill>
                            <a:schemeClr val="bg1">
                              <a:lumMod val="50000"/>
                            </a:schemeClr>
                          </a:solidFill>
                        </a:rPr>
                        <a:t>.</a:t>
                      </a:r>
                      <a:endParaRPr lang="en-US" sz="2000" dirty="0">
                        <a:solidFill>
                          <a:schemeClr val="bg1">
                            <a:lumMod val="50000"/>
                          </a:schemeClr>
                        </a:solidFill>
                      </a:endParaRPr>
                    </a:p>
                  </a:txBody>
                  <a:tcPr anchor="ctr"/>
                </a:tc>
                <a:tc>
                  <a:txBody>
                    <a:bodyPr/>
                    <a:lstStyle/>
                    <a:p>
                      <a:pPr algn="ctr"/>
                      <a:r>
                        <a:rPr lang="en-US" sz="2000" b="0" dirty="0" smtClean="0">
                          <a:solidFill>
                            <a:schemeClr val="bg1">
                              <a:lumMod val="50000"/>
                            </a:schemeClr>
                          </a:solidFill>
                        </a:rPr>
                        <a:t>9%</a:t>
                      </a:r>
                      <a:endParaRPr lang="en-US" sz="2000" b="0" dirty="0">
                        <a:solidFill>
                          <a:schemeClr val="bg1">
                            <a:lumMod val="50000"/>
                          </a:schemeClr>
                        </a:solidFill>
                      </a:endParaRPr>
                    </a:p>
                  </a:txBody>
                  <a:tcPr anchor="ctr"/>
                </a:tc>
                <a:tc>
                  <a:txBody>
                    <a:bodyPr/>
                    <a:lstStyle/>
                    <a:p>
                      <a:pPr algn="ctr"/>
                      <a:r>
                        <a:rPr lang="en-US" sz="2000" b="0" dirty="0" smtClean="0">
                          <a:solidFill>
                            <a:schemeClr val="bg1">
                              <a:lumMod val="50000"/>
                            </a:schemeClr>
                          </a:solidFill>
                        </a:rPr>
                        <a:t>16%</a:t>
                      </a:r>
                      <a:endParaRPr lang="en-US" sz="2000" b="0" dirty="0">
                        <a:solidFill>
                          <a:schemeClr val="bg1">
                            <a:lumMod val="50000"/>
                          </a:schemeClr>
                        </a:solidFill>
                      </a:endParaRPr>
                    </a:p>
                  </a:txBody>
                  <a:tcPr anchor="ctr"/>
                </a:tc>
                <a:tc>
                  <a:txBody>
                    <a:bodyPr/>
                    <a:lstStyle/>
                    <a:p>
                      <a:pPr algn="ctr"/>
                      <a:r>
                        <a:rPr lang="en-US" sz="2000" b="0" dirty="0" smtClean="0">
                          <a:solidFill>
                            <a:schemeClr val="bg1">
                              <a:lumMod val="50000"/>
                            </a:schemeClr>
                          </a:solidFill>
                        </a:rPr>
                        <a:t>29%</a:t>
                      </a:r>
                      <a:endParaRPr lang="en-US" sz="2000" b="0" dirty="0">
                        <a:solidFill>
                          <a:schemeClr val="bg1">
                            <a:lumMod val="50000"/>
                          </a:schemeClr>
                        </a:solidFill>
                      </a:endParaRPr>
                    </a:p>
                  </a:txBody>
                  <a:tcPr anchor="ctr"/>
                </a:tc>
                <a:tc>
                  <a:txBody>
                    <a:bodyPr/>
                    <a:lstStyle/>
                    <a:p>
                      <a:pPr algn="ctr"/>
                      <a:r>
                        <a:rPr lang="en-US" sz="2000" b="0" dirty="0" smtClean="0">
                          <a:solidFill>
                            <a:schemeClr val="bg1">
                              <a:lumMod val="50000"/>
                            </a:schemeClr>
                          </a:solidFill>
                        </a:rPr>
                        <a:t>40%</a:t>
                      </a:r>
                      <a:endParaRPr lang="en-US" sz="2000" b="0" dirty="0">
                        <a:solidFill>
                          <a:schemeClr val="bg1">
                            <a:lumMod val="50000"/>
                          </a:schemeClr>
                        </a:solidFill>
                      </a:endParaRPr>
                    </a:p>
                  </a:txBody>
                  <a:tcPr anchor="ctr"/>
                </a:tc>
                <a:tc>
                  <a:txBody>
                    <a:bodyPr/>
                    <a:lstStyle/>
                    <a:p>
                      <a:pPr algn="ctr"/>
                      <a:r>
                        <a:rPr lang="en-US" sz="2000" b="1" dirty="0" smtClean="0"/>
                        <a:t>11%</a:t>
                      </a:r>
                      <a:endParaRPr lang="en-US" sz="2000" b="1" dirty="0"/>
                    </a:p>
                  </a:txBody>
                  <a:tcPr anchor="ctr"/>
                </a:tc>
              </a:tr>
              <a:tr h="360274">
                <a:tc vMerge="1">
                  <a:txBody>
                    <a:bodyPr/>
                    <a:lstStyle/>
                    <a:p>
                      <a:endParaRPr lang="en-US" dirty="0"/>
                    </a:p>
                  </a:txBody>
                  <a:tcPr/>
                </a:tc>
                <a:tc>
                  <a: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s-CO" sz="1800" b="1" dirty="0" smtClean="0"/>
                        <a:t>   </a:t>
                      </a:r>
                      <a:r>
                        <a:rPr lang="es-CO" sz="1800" b="1" kern="1200" dirty="0" err="1" smtClean="0">
                          <a:solidFill>
                            <a:schemeClr val="dk1"/>
                          </a:solidFill>
                          <a:latin typeface="+mn-lt"/>
                          <a:ea typeface="+mn-ea"/>
                          <a:cs typeface="+mn-cs"/>
                        </a:rPr>
                        <a:t>Subprime</a:t>
                      </a:r>
                      <a:endParaRPr lang="es-CO" sz="1800" b="1" kern="1200" dirty="0">
                        <a:solidFill>
                          <a:schemeClr val="dk1"/>
                        </a:solidFill>
                        <a:latin typeface="+mn-lt"/>
                        <a:ea typeface="+mn-ea"/>
                        <a:cs typeface="+mn-cs"/>
                      </a:endParaRPr>
                    </a:p>
                  </a:txBody>
                  <a:tcPr anchor="ctr" anchorCtr="1"/>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n-US" sz="1800" dirty="0" smtClean="0">
                          <a:solidFill>
                            <a:schemeClr val="bg1">
                              <a:lumMod val="50000"/>
                            </a:schemeClr>
                          </a:solidFill>
                        </a:rPr>
                        <a:t>87%</a:t>
                      </a:r>
                      <a:endParaRPr lang="es-CO" sz="1800" dirty="0">
                        <a:solidFill>
                          <a:schemeClr val="bg1">
                            <a:lumMod val="50000"/>
                          </a:schemeClr>
                        </a:solidFill>
                      </a:endParaRP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s-CO" sz="1800" b="0" kern="1200" dirty="0" smtClean="0">
                          <a:solidFill>
                            <a:schemeClr val="bg1">
                              <a:lumMod val="50000"/>
                            </a:schemeClr>
                          </a:solidFill>
                          <a:latin typeface="+mn-lt"/>
                          <a:ea typeface="+mn-ea"/>
                          <a:cs typeface="+mn-cs"/>
                        </a:rPr>
                        <a:t>9%</a:t>
                      </a:r>
                      <a:endParaRPr lang="es-CO" sz="1800" b="0" kern="1200" dirty="0">
                        <a:solidFill>
                          <a:schemeClr val="bg1">
                            <a:lumMod val="50000"/>
                          </a:schemeClr>
                        </a:solidFill>
                        <a:latin typeface="+mn-lt"/>
                        <a:ea typeface="+mn-ea"/>
                        <a:cs typeface="+mn-cs"/>
                      </a:endParaRP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s-CO" sz="1800" b="0" kern="1200" dirty="0" smtClean="0">
                          <a:solidFill>
                            <a:schemeClr val="bg1">
                              <a:lumMod val="50000"/>
                            </a:schemeClr>
                          </a:solidFill>
                          <a:latin typeface="+mn-lt"/>
                          <a:ea typeface="+mn-ea"/>
                          <a:cs typeface="+mn-cs"/>
                        </a:rPr>
                        <a:t>6%</a:t>
                      </a:r>
                      <a:endParaRPr lang="es-CO" sz="1800" b="0" kern="1200" dirty="0">
                        <a:solidFill>
                          <a:schemeClr val="bg1">
                            <a:lumMod val="50000"/>
                          </a:schemeClr>
                        </a:solidFill>
                        <a:latin typeface="+mn-lt"/>
                        <a:ea typeface="+mn-ea"/>
                        <a:cs typeface="+mn-cs"/>
                      </a:endParaRP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s-CO" sz="1800" b="0" kern="1200" dirty="0" smtClean="0">
                          <a:solidFill>
                            <a:schemeClr val="bg1">
                              <a:lumMod val="50000"/>
                            </a:schemeClr>
                          </a:solidFill>
                          <a:latin typeface="+mn-lt"/>
                          <a:ea typeface="+mn-ea"/>
                          <a:cs typeface="+mn-cs"/>
                        </a:rPr>
                        <a:t>3%</a:t>
                      </a:r>
                      <a:endParaRPr lang="es-CO" sz="1800" b="0" kern="1200" dirty="0">
                        <a:solidFill>
                          <a:schemeClr val="bg1">
                            <a:lumMod val="50000"/>
                          </a:schemeClr>
                        </a:solidFill>
                        <a:latin typeface="+mn-lt"/>
                        <a:ea typeface="+mn-ea"/>
                        <a:cs typeface="+mn-cs"/>
                      </a:endParaRP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s-CO" sz="1800" b="0" kern="1200" dirty="0" smtClean="0">
                          <a:solidFill>
                            <a:schemeClr val="bg1">
                              <a:lumMod val="50000"/>
                            </a:schemeClr>
                          </a:solidFill>
                          <a:latin typeface="+mn-lt"/>
                          <a:ea typeface="+mn-ea"/>
                          <a:cs typeface="+mn-cs"/>
                        </a:rPr>
                        <a:t>1%</a:t>
                      </a:r>
                      <a:endParaRPr lang="es-CO" sz="1800" b="0" kern="1200" dirty="0">
                        <a:solidFill>
                          <a:schemeClr val="bg1">
                            <a:lumMod val="50000"/>
                          </a:schemeClr>
                        </a:solidFill>
                        <a:latin typeface="+mn-lt"/>
                        <a:ea typeface="+mn-ea"/>
                        <a:cs typeface="+mn-cs"/>
                      </a:endParaRPr>
                    </a:p>
                  </a:txBody>
                  <a:tcPr anchor="ctr"/>
                </a:tc>
                <a:tc>
                  <a:txBody>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lang="es-CO" sz="1800" b="0" kern="1200" dirty="0" smtClean="0">
                          <a:solidFill>
                            <a:schemeClr val="bg1">
                              <a:lumMod val="50000"/>
                            </a:schemeClr>
                          </a:solidFill>
                          <a:latin typeface="+mn-lt"/>
                          <a:ea typeface="+mn-ea"/>
                          <a:cs typeface="+mn-cs"/>
                        </a:rPr>
                        <a:t>8%</a:t>
                      </a:r>
                      <a:endParaRPr lang="es-CO" sz="1800" b="0" kern="1200" dirty="0">
                        <a:solidFill>
                          <a:schemeClr val="bg1">
                            <a:lumMod val="50000"/>
                          </a:schemeClr>
                        </a:solidFill>
                        <a:latin typeface="+mn-lt"/>
                        <a:ea typeface="+mn-ea"/>
                        <a:cs typeface="+mn-cs"/>
                      </a:endParaRPr>
                    </a:p>
                  </a:txBody>
                  <a:tcPr anchor="ctr"/>
                </a:tc>
              </a:tr>
            </a:tbl>
          </a:graphicData>
        </a:graphic>
      </p:graphicFrame>
      <p:sp>
        <p:nvSpPr>
          <p:cNvPr id="11" name="Text Box 9"/>
          <p:cNvSpPr txBox="1">
            <a:spLocks noChangeArrowheads="1"/>
          </p:cNvSpPr>
          <p:nvPr/>
        </p:nvSpPr>
        <p:spPr bwMode="auto">
          <a:xfrm>
            <a:off x="848971" y="6213836"/>
            <a:ext cx="8861898" cy="153888"/>
          </a:xfrm>
          <a:prstGeom prst="rect">
            <a:avLst/>
          </a:prstGeom>
          <a:noFill/>
          <a:ln w="9525">
            <a:noFill/>
            <a:miter lim="800000"/>
            <a:headEnd/>
            <a:tailEnd/>
          </a:ln>
          <a:effectLst/>
        </p:spPr>
        <p:txBody>
          <a:bodyPr wrap="square" lIns="0" tIns="0" rIns="0" bIns="0" anchor="b">
            <a:spAutoFit/>
          </a:bodyPr>
          <a:lstStyle/>
          <a:p>
            <a:pPr defTabSz="1218987">
              <a:tabLst>
                <a:tab pos="533107" algn="l"/>
              </a:tabLst>
            </a:pPr>
            <a:r>
              <a:rPr lang="es-CO" sz="1000" dirty="0" smtClean="0">
                <a:solidFill>
                  <a:srgbClr val="000000"/>
                </a:solidFill>
                <a:latin typeface="Arial"/>
              </a:rPr>
              <a:t>Rangos de puntaje </a:t>
            </a:r>
            <a:r>
              <a:rPr lang="en-US" sz="1000" dirty="0" smtClean="0">
                <a:solidFill>
                  <a:srgbClr val="000000"/>
                </a:solidFill>
                <a:latin typeface="Arial"/>
              </a:rPr>
              <a:t>(Clear Score): Subprime: &lt; 300; Near prime: 300 - 690; Prime: 691 - 840; High prime: 841 - 890;  </a:t>
            </a:r>
            <a:r>
              <a:rPr lang="en-US" sz="1000" dirty="0">
                <a:solidFill>
                  <a:srgbClr val="000000"/>
                </a:solidFill>
                <a:latin typeface="Arial"/>
              </a:rPr>
              <a:t>Super </a:t>
            </a:r>
            <a:r>
              <a:rPr lang="en-US" sz="1000" dirty="0" smtClean="0">
                <a:solidFill>
                  <a:srgbClr val="000000"/>
                </a:solidFill>
                <a:latin typeface="Arial"/>
              </a:rPr>
              <a:t>prime:&gt; 890</a:t>
            </a:r>
            <a:endParaRPr lang="en-US" sz="1000" dirty="0">
              <a:solidFill>
                <a:srgbClr val="000000"/>
              </a:solidFill>
              <a:latin typeface="Arial"/>
            </a:endParaRPr>
          </a:p>
        </p:txBody>
      </p:sp>
      <p:sp>
        <p:nvSpPr>
          <p:cNvPr id="13" name="Text Box 9"/>
          <p:cNvSpPr txBox="1">
            <a:spLocks noChangeArrowheads="1"/>
          </p:cNvSpPr>
          <p:nvPr/>
        </p:nvSpPr>
        <p:spPr bwMode="auto">
          <a:xfrm>
            <a:off x="10375015" y="6241049"/>
            <a:ext cx="1327359" cy="164019"/>
          </a:xfrm>
          <a:prstGeom prst="rect">
            <a:avLst/>
          </a:prstGeom>
          <a:noFill/>
          <a:ln w="9525">
            <a:noFill/>
            <a:miter lim="800000"/>
            <a:headEnd/>
            <a:tailEnd/>
          </a:ln>
          <a:effectLst/>
        </p:spPr>
        <p:txBody>
          <a:bodyPr wrap="square" lIns="0" tIns="0" rIns="0" bIns="0" anchor="b">
            <a:spAutoFit/>
          </a:bodyPr>
          <a:lstStyle/>
          <a:p>
            <a:pPr eaLnBrk="0" fontAlgn="base" hangingPunct="0">
              <a:spcBef>
                <a:spcPct val="0"/>
              </a:spcBef>
              <a:spcAft>
                <a:spcPct val="0"/>
              </a:spcAft>
              <a:tabLst>
                <a:tab pos="533267" algn="l"/>
              </a:tabLst>
            </a:pPr>
            <a:r>
              <a:rPr lang="en-US" sz="1066" dirty="0" smtClean="0">
                <a:solidFill>
                  <a:srgbClr val="000000"/>
                </a:solidFill>
              </a:rPr>
              <a:t>Fuente: TransUnion</a:t>
            </a:r>
            <a:endParaRPr lang="en-US" sz="1066" dirty="0">
              <a:solidFill>
                <a:srgbClr val="000000"/>
              </a:solidFill>
            </a:endParaRPr>
          </a:p>
        </p:txBody>
      </p:sp>
      <p:sp>
        <p:nvSpPr>
          <p:cNvPr id="3" name="Rectángulo 2"/>
          <p:cNvSpPr/>
          <p:nvPr/>
        </p:nvSpPr>
        <p:spPr>
          <a:xfrm>
            <a:off x="9887718" y="2820838"/>
            <a:ext cx="1232039" cy="1195991"/>
          </a:xfrm>
          <a:prstGeom prst="rect">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p:cNvSpPr/>
          <p:nvPr/>
        </p:nvSpPr>
        <p:spPr>
          <a:xfrm>
            <a:off x="7605623" y="3588589"/>
            <a:ext cx="1081178" cy="782129"/>
          </a:xfrm>
          <a:prstGeom prst="rect">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11"/>
          <p:cNvSpPr/>
          <p:nvPr/>
        </p:nvSpPr>
        <p:spPr>
          <a:xfrm>
            <a:off x="9876828" y="4377496"/>
            <a:ext cx="1232039" cy="1195991"/>
          </a:xfrm>
          <a:prstGeom prst="rect">
            <a:avLst/>
          </a:prstGeom>
          <a:noFill/>
          <a:ln w="381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p:cNvSpPr txBox="1"/>
          <p:nvPr/>
        </p:nvSpPr>
        <p:spPr>
          <a:xfrm>
            <a:off x="7805980" y="3616719"/>
            <a:ext cx="743046" cy="400110"/>
          </a:xfrm>
          <a:prstGeom prst="rect">
            <a:avLst/>
          </a:prstGeom>
          <a:noFill/>
        </p:spPr>
        <p:txBody>
          <a:bodyPr wrap="square" rtlCol="0">
            <a:spAutoFit/>
          </a:bodyPr>
          <a:lstStyle/>
          <a:p>
            <a:r>
              <a:rPr lang="en-US" sz="2000" b="1" dirty="0" smtClean="0"/>
              <a:t>40%</a:t>
            </a:r>
          </a:p>
        </p:txBody>
      </p:sp>
      <p:sp>
        <p:nvSpPr>
          <p:cNvPr id="7" name="CuadroTexto 6"/>
          <p:cNvSpPr txBox="1"/>
          <p:nvPr/>
        </p:nvSpPr>
        <p:spPr>
          <a:xfrm>
            <a:off x="7875405" y="4013104"/>
            <a:ext cx="764240" cy="400110"/>
          </a:xfrm>
          <a:prstGeom prst="rect">
            <a:avLst/>
          </a:prstGeom>
          <a:noFill/>
        </p:spPr>
        <p:txBody>
          <a:bodyPr wrap="square" rtlCol="0">
            <a:spAutoFit/>
          </a:bodyPr>
          <a:lstStyle/>
          <a:p>
            <a:r>
              <a:rPr lang="es-CO" sz="2000" b="1" dirty="0">
                <a:solidFill>
                  <a:schemeClr val="dk1"/>
                </a:solidFill>
              </a:rPr>
              <a:t>4</a:t>
            </a:r>
            <a:r>
              <a:rPr lang="es-CO" sz="2000" b="1" dirty="0" smtClean="0">
                <a:solidFill>
                  <a:schemeClr val="dk1"/>
                </a:solidFill>
              </a:rPr>
              <a:t>%</a:t>
            </a:r>
            <a:endParaRPr lang="es-CO" sz="2000" b="1" dirty="0">
              <a:solidFill>
                <a:schemeClr val="dk1"/>
              </a:solidFill>
            </a:endParaRPr>
          </a:p>
        </p:txBody>
      </p:sp>
    </p:spTree>
    <p:extLst>
      <p:ext uri="{BB962C8B-B14F-4D97-AF65-F5344CB8AC3E}">
        <p14:creationId xmlns:p14="http://schemas.microsoft.com/office/powerpoint/2010/main" val="1184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2" grpId="0" animBg="1"/>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áfico 13"/>
          <p:cNvGraphicFramePr>
            <a:graphicFrameLocks/>
          </p:cNvGraphicFramePr>
          <p:nvPr>
            <p:extLst>
              <p:ext uri="{D42A27DB-BD31-4B8C-83A1-F6EECF244321}">
                <p14:modId xmlns:p14="http://schemas.microsoft.com/office/powerpoint/2010/main" val="3089602561"/>
              </p:ext>
            </p:extLst>
          </p:nvPr>
        </p:nvGraphicFramePr>
        <p:xfrm>
          <a:off x="1247635" y="1954267"/>
          <a:ext cx="10001211" cy="412735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902898" y="378155"/>
            <a:ext cx="9198634" cy="1143000"/>
          </a:xfrm>
        </p:spPr>
        <p:txBody>
          <a:bodyPr>
            <a:normAutofit/>
          </a:bodyPr>
          <a:lstStyle/>
          <a:p>
            <a:r>
              <a:rPr lang="es-CO" sz="2400" dirty="0" smtClean="0"/>
              <a:t>Hipótesis 4: Consumidores NTC tienen tasas de mora más altas que los consumidores de crédito establecidos</a:t>
            </a:r>
            <a:endParaRPr lang="es-CO" sz="2400" dirty="0"/>
          </a:p>
        </p:txBody>
      </p:sp>
      <p:sp>
        <p:nvSpPr>
          <p:cNvPr id="7" name="Rectangle 6"/>
          <p:cNvSpPr/>
          <p:nvPr/>
        </p:nvSpPr>
        <p:spPr>
          <a:xfrm>
            <a:off x="911086" y="1397296"/>
            <a:ext cx="10424023" cy="389265"/>
          </a:xfrm>
          <a:prstGeom prst="rect">
            <a:avLst/>
          </a:prstGeom>
          <a:gradFill rotWithShape="1">
            <a:gsLst>
              <a:gs pos="0">
                <a:srgbClr val="F4F4F4"/>
              </a:gs>
              <a:gs pos="64999">
                <a:srgbClr val="E3E3E3"/>
              </a:gs>
              <a:gs pos="100000">
                <a:srgbClr val="D8D8D8"/>
              </a:gs>
            </a:gsLst>
            <a:lin ang="5400000" scaled="1"/>
          </a:gradFill>
          <a:ln w="9525">
            <a:solidFill>
              <a:srgbClr val="A1A1A1"/>
            </a:solidFill>
            <a:miter lim="800000"/>
            <a:headEnd/>
            <a:tailEnd/>
          </a:ln>
          <a:effectLst>
            <a:outerShdw blurRad="40000" dist="20000" dir="5400000" rotWithShape="0">
              <a:srgbClr val="000000">
                <a:alpha val="37999"/>
              </a:srgbClr>
            </a:outerShdw>
          </a:effectLst>
        </p:spPr>
        <p:txBody>
          <a:bodyPr anchor="ctr"/>
          <a:lstStyle/>
          <a:p>
            <a:pPr algn="ctr" defTabSz="801688" eaLnBrk="0" hangingPunct="0"/>
            <a:r>
              <a:rPr lang="es-CO" sz="1800" dirty="0" smtClean="0"/>
              <a:t>Número de cuentas en mora 30+ @ 12 meses de originadas (% del total de cuentas originadas)</a:t>
            </a:r>
            <a:endParaRPr lang="es-CO" sz="1800" dirty="0"/>
          </a:p>
        </p:txBody>
      </p:sp>
      <p:sp>
        <p:nvSpPr>
          <p:cNvPr id="8" name="TextBox 7"/>
          <p:cNvSpPr txBox="1"/>
          <p:nvPr/>
        </p:nvSpPr>
        <p:spPr>
          <a:xfrm rot="16200000">
            <a:off x="-1011978" y="3728308"/>
            <a:ext cx="3851669" cy="369332"/>
          </a:xfrm>
          <a:prstGeom prst="rect">
            <a:avLst/>
          </a:prstGeom>
          <a:noFill/>
        </p:spPr>
        <p:txBody>
          <a:bodyPr wrap="square" rtlCol="0">
            <a:spAutoFit/>
          </a:bodyPr>
          <a:lstStyle/>
          <a:p>
            <a:pPr algn="ctr"/>
            <a:r>
              <a:rPr lang="es-CO" sz="1800" b="1" dirty="0" smtClean="0"/>
              <a:t>Tasa de Mora </a:t>
            </a:r>
            <a:r>
              <a:rPr lang="en-US" sz="1800" b="1" dirty="0" smtClean="0"/>
              <a:t>30+</a:t>
            </a:r>
            <a:endParaRPr lang="en-US" sz="1800" b="1" dirty="0"/>
          </a:p>
        </p:txBody>
      </p:sp>
      <p:sp>
        <p:nvSpPr>
          <p:cNvPr id="9" name="TextBox 8"/>
          <p:cNvSpPr txBox="1"/>
          <p:nvPr/>
        </p:nvSpPr>
        <p:spPr>
          <a:xfrm>
            <a:off x="1083614" y="6062945"/>
            <a:ext cx="10661482" cy="369332"/>
          </a:xfrm>
          <a:prstGeom prst="rect">
            <a:avLst/>
          </a:prstGeom>
          <a:noFill/>
        </p:spPr>
        <p:txBody>
          <a:bodyPr wrap="square" rtlCol="0">
            <a:spAutoFit/>
          </a:bodyPr>
          <a:lstStyle/>
          <a:p>
            <a:pPr algn="ctr"/>
            <a:r>
              <a:rPr lang="es-CO" sz="1800" b="1" dirty="0" smtClean="0"/>
              <a:t>Fecha de la </a:t>
            </a:r>
            <a:r>
              <a:rPr lang="es-CO" sz="1800" b="1" dirty="0" err="1" smtClean="0"/>
              <a:t>originación</a:t>
            </a:r>
            <a:endParaRPr lang="es-CO" sz="1800" b="1" dirty="0"/>
          </a:p>
        </p:txBody>
      </p:sp>
      <p:graphicFrame>
        <p:nvGraphicFramePr>
          <p:cNvPr id="16" name="Content Placeholder 8"/>
          <p:cNvGraphicFramePr>
            <a:graphicFrameLocks/>
          </p:cNvGraphicFramePr>
          <p:nvPr>
            <p:extLst/>
          </p:nvPr>
        </p:nvGraphicFramePr>
        <p:xfrm>
          <a:off x="8867877" y="2057215"/>
          <a:ext cx="2671571" cy="741680"/>
        </p:xfrm>
        <a:graphic>
          <a:graphicData uri="http://schemas.openxmlformats.org/drawingml/2006/table">
            <a:tbl>
              <a:tblPr firstRow="1" bandRow="1">
                <a:tableStyleId>{5C22544A-7EE6-4342-B048-85BDC9FD1C3A}</a:tableStyleId>
              </a:tblPr>
              <a:tblGrid>
                <a:gridCol w="772243"/>
                <a:gridCol w="1899328"/>
              </a:tblGrid>
              <a:tr h="370840">
                <a:tc>
                  <a:txBody>
                    <a:bodyPr/>
                    <a:lstStyle/>
                    <a:p>
                      <a:endParaRPr lang="en-US" sz="1800" dirty="0"/>
                    </a:p>
                  </a:txBody>
                  <a:tcPr>
                    <a:solidFill>
                      <a:schemeClr val="accent4"/>
                    </a:solidFill>
                  </a:tcPr>
                </a:tc>
                <a:tc>
                  <a:txBody>
                    <a:bodyPr/>
                    <a:lstStyle/>
                    <a:p>
                      <a:r>
                        <a:rPr lang="en-US" sz="1800" b="1" dirty="0" smtClean="0">
                          <a:solidFill>
                            <a:schemeClr val="tx1"/>
                          </a:solidFill>
                        </a:rPr>
                        <a:t>NTC</a:t>
                      </a:r>
                      <a:endParaRPr lang="en-US" sz="1800" b="1" dirty="0">
                        <a:solidFill>
                          <a:schemeClr val="tx1"/>
                        </a:solidFill>
                      </a:endParaRPr>
                    </a:p>
                  </a:txBody>
                  <a:tcPr>
                    <a:noFill/>
                  </a:tcPr>
                </a:tc>
              </a:tr>
              <a:tr h="370840">
                <a:tc>
                  <a:txBody>
                    <a:bodyPr/>
                    <a:lstStyle/>
                    <a:p>
                      <a:endParaRPr lang="en-US" sz="1800" dirty="0"/>
                    </a:p>
                  </a:txBody>
                  <a:tcPr>
                    <a:solidFill>
                      <a:schemeClr val="tx2"/>
                    </a:solidFill>
                  </a:tcPr>
                </a:tc>
                <a:tc>
                  <a:txBody>
                    <a:bodyPr/>
                    <a:lstStyle/>
                    <a:p>
                      <a:r>
                        <a:rPr lang="en-US" sz="1800" b="1" dirty="0" err="1" smtClean="0">
                          <a:solidFill>
                            <a:schemeClr val="tx1"/>
                          </a:solidFill>
                        </a:rPr>
                        <a:t>Establecidos</a:t>
                      </a:r>
                      <a:endParaRPr lang="en-US" sz="1800" b="1" dirty="0">
                        <a:solidFill>
                          <a:schemeClr val="tx1"/>
                        </a:solidFill>
                      </a:endParaRPr>
                    </a:p>
                  </a:txBody>
                  <a:tcPr>
                    <a:noFill/>
                  </a:tcPr>
                </a:tc>
              </a:tr>
            </a:tbl>
          </a:graphicData>
        </a:graphic>
      </p:graphicFrame>
      <p:sp>
        <p:nvSpPr>
          <p:cNvPr id="10" name="Title 2"/>
          <p:cNvSpPr txBox="1">
            <a:spLocks/>
          </p:cNvSpPr>
          <p:nvPr/>
        </p:nvSpPr>
        <p:spPr>
          <a:xfrm>
            <a:off x="5110850" y="4770409"/>
            <a:ext cx="6508932" cy="583223"/>
          </a:xfrm>
          <a:prstGeom prst="rect">
            <a:avLst/>
          </a:prstGeom>
        </p:spPr>
        <p:txBody>
          <a:bodyPr vert="horz" lIns="91440" tIns="45720" rIns="91440" bIns="45720" rtlCol="0" anchor="ctr">
            <a:normAutofit fontScale="85000" lnSpcReduction="20000"/>
          </a:bodyPr>
          <a:lstStyle>
            <a:lvl1pPr algn="l" defTabSz="1218987" rtl="0" eaLnBrk="1" latinLnBrk="0" hangingPunct="1">
              <a:spcBef>
                <a:spcPct val="0"/>
              </a:spcBef>
              <a:buNone/>
              <a:defRPr sz="3200" b="1" kern="1200">
                <a:solidFill>
                  <a:schemeClr val="tx1"/>
                </a:solidFill>
                <a:latin typeface="+mj-lt"/>
                <a:ea typeface="+mj-ea"/>
                <a:cs typeface="+mj-cs"/>
              </a:defRPr>
            </a:lvl1pPr>
          </a:lstStyle>
          <a:p>
            <a:r>
              <a:rPr lang="es-CO" sz="2400" dirty="0" smtClean="0"/>
              <a:t>Verdadero. Los NTC tienen tasas de mora 1.5 veces más alta que los establecidos</a:t>
            </a:r>
            <a:endParaRPr lang="es-CO" sz="2400" dirty="0"/>
          </a:p>
        </p:txBody>
      </p:sp>
      <p:sp>
        <p:nvSpPr>
          <p:cNvPr id="2" name="CuadroTexto 1"/>
          <p:cNvSpPr txBox="1"/>
          <p:nvPr/>
        </p:nvSpPr>
        <p:spPr>
          <a:xfrm>
            <a:off x="4252818" y="1863311"/>
            <a:ext cx="5201429" cy="400110"/>
          </a:xfrm>
          <a:prstGeom prst="rect">
            <a:avLst/>
          </a:prstGeom>
          <a:noFill/>
        </p:spPr>
        <p:txBody>
          <a:bodyPr wrap="square" rtlCol="0">
            <a:spAutoFit/>
          </a:bodyPr>
          <a:lstStyle/>
          <a:p>
            <a:r>
              <a:rPr lang="es-CO" sz="2000" b="1" u="sng" dirty="0" smtClean="0"/>
              <a:t>Tarjeta de Crédito Tradicional</a:t>
            </a:r>
            <a:endParaRPr lang="es-CO" sz="2000" b="1" u="sng" dirty="0"/>
          </a:p>
        </p:txBody>
      </p:sp>
      <p:sp>
        <p:nvSpPr>
          <p:cNvPr id="12" name="Text Box 9"/>
          <p:cNvSpPr txBox="1">
            <a:spLocks noChangeArrowheads="1"/>
          </p:cNvSpPr>
          <p:nvPr/>
        </p:nvSpPr>
        <p:spPr bwMode="auto">
          <a:xfrm>
            <a:off x="10375015" y="6241049"/>
            <a:ext cx="1327359" cy="164019"/>
          </a:xfrm>
          <a:prstGeom prst="rect">
            <a:avLst/>
          </a:prstGeom>
          <a:noFill/>
          <a:ln w="9525">
            <a:noFill/>
            <a:miter lim="800000"/>
            <a:headEnd/>
            <a:tailEnd/>
          </a:ln>
          <a:effectLst/>
        </p:spPr>
        <p:txBody>
          <a:bodyPr wrap="square" lIns="0" tIns="0" rIns="0" bIns="0" anchor="b">
            <a:spAutoFit/>
          </a:bodyPr>
          <a:lstStyle/>
          <a:p>
            <a:pPr eaLnBrk="0" fontAlgn="base" hangingPunct="0">
              <a:spcBef>
                <a:spcPct val="0"/>
              </a:spcBef>
              <a:spcAft>
                <a:spcPct val="0"/>
              </a:spcAft>
              <a:tabLst>
                <a:tab pos="533267" algn="l"/>
              </a:tabLst>
            </a:pPr>
            <a:r>
              <a:rPr lang="en-US" sz="1066" dirty="0" smtClean="0">
                <a:solidFill>
                  <a:srgbClr val="000000"/>
                </a:solidFill>
              </a:rPr>
              <a:t>Fuente: TransUnion</a:t>
            </a:r>
            <a:endParaRPr lang="en-US" sz="1066" dirty="0">
              <a:solidFill>
                <a:srgbClr val="000000"/>
              </a:solidFill>
            </a:endParaRPr>
          </a:p>
        </p:txBody>
      </p:sp>
      <p:cxnSp>
        <p:nvCxnSpPr>
          <p:cNvPr id="11" name="Conector recto de flecha 10"/>
          <p:cNvCxnSpPr/>
          <p:nvPr/>
        </p:nvCxnSpPr>
        <p:spPr>
          <a:xfrm>
            <a:off x="9486900" y="3209925"/>
            <a:ext cx="9525" cy="88582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ectángulo 12"/>
          <p:cNvSpPr/>
          <p:nvPr/>
        </p:nvSpPr>
        <p:spPr>
          <a:xfrm>
            <a:off x="9484079" y="3426768"/>
            <a:ext cx="726481" cy="338554"/>
          </a:xfrm>
          <a:prstGeom prst="rect">
            <a:avLst/>
          </a:prstGeom>
        </p:spPr>
        <p:txBody>
          <a:bodyPr wrap="none">
            <a:spAutoFit/>
          </a:bodyPr>
          <a:lstStyle/>
          <a:p>
            <a:r>
              <a:rPr lang="en-US" sz="1600" b="1" dirty="0" smtClean="0"/>
              <a:t>~1,5X</a:t>
            </a:r>
            <a:endParaRPr lang="es-CO" sz="1600" b="1" dirty="0"/>
          </a:p>
        </p:txBody>
      </p:sp>
    </p:spTree>
    <p:extLst>
      <p:ext uri="{BB962C8B-B14F-4D97-AF65-F5344CB8AC3E}">
        <p14:creationId xmlns:p14="http://schemas.microsoft.com/office/powerpoint/2010/main" val="147923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áfico 13"/>
          <p:cNvGraphicFramePr>
            <a:graphicFrameLocks/>
          </p:cNvGraphicFramePr>
          <p:nvPr>
            <p:extLst>
              <p:ext uri="{D42A27DB-BD31-4B8C-83A1-F6EECF244321}">
                <p14:modId xmlns:p14="http://schemas.microsoft.com/office/powerpoint/2010/main" val="1011606652"/>
              </p:ext>
            </p:extLst>
          </p:nvPr>
        </p:nvGraphicFramePr>
        <p:xfrm>
          <a:off x="1419625" y="1973843"/>
          <a:ext cx="9629375" cy="400785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876480" y="405292"/>
            <a:ext cx="10380992" cy="1143000"/>
          </a:xfrm>
        </p:spPr>
        <p:txBody>
          <a:bodyPr>
            <a:normAutofit/>
          </a:bodyPr>
          <a:lstStyle/>
          <a:p>
            <a:r>
              <a:rPr lang="es-CO" sz="2400" dirty="0" smtClean="0"/>
              <a:t>El puntaje de riesgo ordena desde los primeros meses después de haber obtenido su primer puntaje</a:t>
            </a:r>
            <a:endParaRPr lang="es-CO" sz="2400" dirty="0"/>
          </a:p>
        </p:txBody>
      </p:sp>
      <p:sp>
        <p:nvSpPr>
          <p:cNvPr id="5" name="Rectangle 4"/>
          <p:cNvSpPr/>
          <p:nvPr/>
        </p:nvSpPr>
        <p:spPr>
          <a:xfrm>
            <a:off x="914400" y="1411255"/>
            <a:ext cx="10124109" cy="389265"/>
          </a:xfrm>
          <a:prstGeom prst="rect">
            <a:avLst/>
          </a:prstGeom>
          <a:gradFill rotWithShape="1">
            <a:gsLst>
              <a:gs pos="0">
                <a:srgbClr val="F4F4F4"/>
              </a:gs>
              <a:gs pos="64999">
                <a:srgbClr val="E3E3E3"/>
              </a:gs>
              <a:gs pos="100000">
                <a:srgbClr val="D8D8D8"/>
              </a:gs>
            </a:gsLst>
            <a:lin ang="5400000" scaled="1"/>
          </a:gradFill>
          <a:ln w="9525">
            <a:solidFill>
              <a:srgbClr val="A1A1A1"/>
            </a:solidFill>
            <a:miter lim="800000"/>
            <a:headEnd/>
            <a:tailEnd/>
          </a:ln>
          <a:effectLst>
            <a:outerShdw blurRad="40000" dist="20000" dir="5400000" rotWithShape="0">
              <a:srgbClr val="000000">
                <a:alpha val="37999"/>
              </a:srgbClr>
            </a:outerShdw>
          </a:effectLst>
        </p:spPr>
        <p:txBody>
          <a:bodyPr anchor="ctr"/>
          <a:lstStyle/>
          <a:p>
            <a:pPr algn="ctr" defTabSz="1068329"/>
            <a:r>
              <a:rPr lang="es-CO" sz="1800" dirty="0"/>
              <a:t>Número de cuentas en mora 30+ @ 12 meses de originadas (% del total de cuentas </a:t>
            </a:r>
            <a:r>
              <a:rPr lang="es-CO" sz="1800" dirty="0" smtClean="0"/>
              <a:t>originadas)</a:t>
            </a:r>
            <a:endParaRPr lang="en-US" sz="1800" dirty="0">
              <a:solidFill>
                <a:schemeClr val="tx1"/>
              </a:solidFill>
            </a:endParaRPr>
          </a:p>
        </p:txBody>
      </p:sp>
      <p:sp>
        <p:nvSpPr>
          <p:cNvPr id="6" name="TextBox 5"/>
          <p:cNvSpPr txBox="1"/>
          <p:nvPr/>
        </p:nvSpPr>
        <p:spPr>
          <a:xfrm>
            <a:off x="5432610" y="5907833"/>
            <a:ext cx="3646968" cy="338554"/>
          </a:xfrm>
          <a:prstGeom prst="rect">
            <a:avLst/>
          </a:prstGeom>
          <a:noFill/>
        </p:spPr>
        <p:txBody>
          <a:bodyPr wrap="square" rtlCol="0">
            <a:spAutoFit/>
          </a:bodyPr>
          <a:lstStyle/>
          <a:p>
            <a:r>
              <a:rPr lang="es-CO" sz="1600" b="1" dirty="0" smtClean="0"/>
              <a:t>Rangos de puntaje en v</a:t>
            </a:r>
            <a:endParaRPr lang="es-CO" sz="1600" b="1" dirty="0"/>
          </a:p>
        </p:txBody>
      </p:sp>
      <p:sp>
        <p:nvSpPr>
          <p:cNvPr id="12" name="Text Box 9"/>
          <p:cNvSpPr txBox="1">
            <a:spLocks noChangeArrowheads="1"/>
          </p:cNvSpPr>
          <p:nvPr/>
        </p:nvSpPr>
        <p:spPr bwMode="auto">
          <a:xfrm>
            <a:off x="10375015" y="6241049"/>
            <a:ext cx="1327359" cy="164019"/>
          </a:xfrm>
          <a:prstGeom prst="rect">
            <a:avLst/>
          </a:prstGeom>
          <a:noFill/>
          <a:ln w="9525">
            <a:noFill/>
            <a:miter lim="800000"/>
            <a:headEnd/>
            <a:tailEnd/>
          </a:ln>
          <a:effectLst/>
        </p:spPr>
        <p:txBody>
          <a:bodyPr wrap="square" lIns="0" tIns="0" rIns="0" bIns="0" anchor="b">
            <a:spAutoFit/>
          </a:bodyPr>
          <a:lstStyle/>
          <a:p>
            <a:pPr eaLnBrk="0" fontAlgn="base" hangingPunct="0">
              <a:spcBef>
                <a:spcPct val="0"/>
              </a:spcBef>
              <a:spcAft>
                <a:spcPct val="0"/>
              </a:spcAft>
              <a:tabLst>
                <a:tab pos="533267" algn="l"/>
              </a:tabLst>
            </a:pPr>
            <a:r>
              <a:rPr lang="en-US" sz="1066" dirty="0" smtClean="0">
                <a:solidFill>
                  <a:srgbClr val="000000"/>
                </a:solidFill>
              </a:rPr>
              <a:t>Fuente: TransUnion</a:t>
            </a:r>
            <a:endParaRPr lang="en-US" sz="1066" dirty="0">
              <a:solidFill>
                <a:srgbClr val="000000"/>
              </a:solidFill>
            </a:endParaRPr>
          </a:p>
        </p:txBody>
      </p:sp>
      <p:sp>
        <p:nvSpPr>
          <p:cNvPr id="13" name="TextBox 7"/>
          <p:cNvSpPr txBox="1"/>
          <p:nvPr/>
        </p:nvSpPr>
        <p:spPr>
          <a:xfrm rot="16200000">
            <a:off x="-811953" y="3728311"/>
            <a:ext cx="3851669" cy="369332"/>
          </a:xfrm>
          <a:prstGeom prst="rect">
            <a:avLst/>
          </a:prstGeom>
          <a:noFill/>
        </p:spPr>
        <p:txBody>
          <a:bodyPr wrap="square" rtlCol="0">
            <a:spAutoFit/>
          </a:bodyPr>
          <a:lstStyle/>
          <a:p>
            <a:pPr algn="ctr"/>
            <a:r>
              <a:rPr lang="en-US" sz="1800" b="1" dirty="0" err="1" smtClean="0"/>
              <a:t>Tasa</a:t>
            </a:r>
            <a:r>
              <a:rPr lang="en-US" sz="1800" b="1" dirty="0" smtClean="0"/>
              <a:t> de Mora 30+</a:t>
            </a:r>
            <a:endParaRPr lang="en-US" sz="1800" b="1" dirty="0"/>
          </a:p>
        </p:txBody>
      </p:sp>
      <p:graphicFrame>
        <p:nvGraphicFramePr>
          <p:cNvPr id="15" name="Content Placeholder 8"/>
          <p:cNvGraphicFramePr>
            <a:graphicFrameLocks/>
          </p:cNvGraphicFramePr>
          <p:nvPr>
            <p:extLst/>
          </p:nvPr>
        </p:nvGraphicFramePr>
        <p:xfrm>
          <a:off x="8777480" y="2300552"/>
          <a:ext cx="2319146" cy="741680"/>
        </p:xfrm>
        <a:graphic>
          <a:graphicData uri="http://schemas.openxmlformats.org/drawingml/2006/table">
            <a:tbl>
              <a:tblPr firstRow="1" bandRow="1">
                <a:tableStyleId>{5C22544A-7EE6-4342-B048-85BDC9FD1C3A}</a:tableStyleId>
              </a:tblPr>
              <a:tblGrid>
                <a:gridCol w="670372"/>
                <a:gridCol w="1648774"/>
              </a:tblGrid>
              <a:tr h="370840">
                <a:tc>
                  <a:txBody>
                    <a:bodyPr/>
                    <a:lstStyle/>
                    <a:p>
                      <a:endParaRPr lang="en-US" sz="1800" dirty="0"/>
                    </a:p>
                  </a:txBody>
                  <a:tcPr>
                    <a:solidFill>
                      <a:schemeClr val="accent4"/>
                    </a:solidFill>
                  </a:tcPr>
                </a:tc>
                <a:tc>
                  <a:txBody>
                    <a:bodyPr/>
                    <a:lstStyle/>
                    <a:p>
                      <a:r>
                        <a:rPr lang="en-US" sz="1800" b="1" dirty="0" smtClean="0">
                          <a:solidFill>
                            <a:schemeClr val="tx1"/>
                          </a:solidFill>
                        </a:rPr>
                        <a:t>NTC</a:t>
                      </a:r>
                      <a:endParaRPr lang="en-US" sz="1800" b="1" dirty="0">
                        <a:solidFill>
                          <a:schemeClr val="tx1"/>
                        </a:solidFill>
                      </a:endParaRPr>
                    </a:p>
                  </a:txBody>
                  <a:tcPr>
                    <a:noFill/>
                  </a:tcPr>
                </a:tc>
              </a:tr>
              <a:tr h="370840">
                <a:tc>
                  <a:txBody>
                    <a:bodyPr/>
                    <a:lstStyle/>
                    <a:p>
                      <a:endParaRPr lang="en-US" sz="1800" dirty="0"/>
                    </a:p>
                  </a:txBody>
                  <a:tcPr>
                    <a:solidFill>
                      <a:schemeClr val="tx2"/>
                    </a:solidFill>
                  </a:tcPr>
                </a:tc>
                <a:tc>
                  <a:txBody>
                    <a:bodyPr/>
                    <a:lstStyle/>
                    <a:p>
                      <a:r>
                        <a:rPr lang="en-US" sz="1800" b="1" dirty="0" err="1" smtClean="0">
                          <a:solidFill>
                            <a:schemeClr val="tx1"/>
                          </a:solidFill>
                        </a:rPr>
                        <a:t>Establecidos</a:t>
                      </a:r>
                      <a:endParaRPr lang="en-US" sz="1800" b="1" dirty="0">
                        <a:solidFill>
                          <a:schemeClr val="tx1"/>
                        </a:solidFill>
                      </a:endParaRPr>
                    </a:p>
                  </a:txBody>
                  <a:tcPr>
                    <a:noFill/>
                  </a:tcPr>
                </a:tc>
              </a:tr>
            </a:tbl>
          </a:graphicData>
        </a:graphic>
      </p:graphicFrame>
      <p:sp>
        <p:nvSpPr>
          <p:cNvPr id="16" name="CuadroTexto 15"/>
          <p:cNvSpPr txBox="1"/>
          <p:nvPr/>
        </p:nvSpPr>
        <p:spPr>
          <a:xfrm>
            <a:off x="4252818" y="1863311"/>
            <a:ext cx="5201429" cy="400110"/>
          </a:xfrm>
          <a:prstGeom prst="rect">
            <a:avLst/>
          </a:prstGeom>
          <a:noFill/>
        </p:spPr>
        <p:txBody>
          <a:bodyPr wrap="square" rtlCol="0">
            <a:spAutoFit/>
          </a:bodyPr>
          <a:lstStyle/>
          <a:p>
            <a:r>
              <a:rPr lang="es-CO" sz="2000" b="1" u="sng" dirty="0" smtClean="0"/>
              <a:t>Tarjeta de Crédito Tradicional</a:t>
            </a:r>
            <a:endParaRPr lang="es-CO" sz="2000" b="1" u="sng" dirty="0"/>
          </a:p>
        </p:txBody>
      </p:sp>
      <p:sp>
        <p:nvSpPr>
          <p:cNvPr id="11" name="Text Box 9"/>
          <p:cNvSpPr txBox="1">
            <a:spLocks noChangeArrowheads="1"/>
          </p:cNvSpPr>
          <p:nvPr/>
        </p:nvSpPr>
        <p:spPr bwMode="auto">
          <a:xfrm>
            <a:off x="1373656" y="6308252"/>
            <a:ext cx="8861898" cy="153888"/>
          </a:xfrm>
          <a:prstGeom prst="rect">
            <a:avLst/>
          </a:prstGeom>
          <a:noFill/>
          <a:ln w="9525">
            <a:noFill/>
            <a:miter lim="800000"/>
            <a:headEnd/>
            <a:tailEnd/>
          </a:ln>
          <a:effectLst/>
        </p:spPr>
        <p:txBody>
          <a:bodyPr wrap="square" lIns="0" tIns="0" rIns="0" bIns="0" anchor="b">
            <a:spAutoFit/>
          </a:bodyPr>
          <a:lstStyle/>
          <a:p>
            <a:pPr defTabSz="1218987">
              <a:tabLst>
                <a:tab pos="533107" algn="l"/>
              </a:tabLst>
            </a:pPr>
            <a:r>
              <a:rPr lang="en-US" sz="1000" dirty="0" err="1" smtClean="0">
                <a:solidFill>
                  <a:srgbClr val="000000"/>
                </a:solidFill>
                <a:latin typeface="Arial"/>
              </a:rPr>
              <a:t>Rangos</a:t>
            </a:r>
            <a:r>
              <a:rPr lang="en-US" sz="1000" dirty="0" smtClean="0">
                <a:solidFill>
                  <a:srgbClr val="000000"/>
                </a:solidFill>
                <a:latin typeface="Arial"/>
              </a:rPr>
              <a:t> de </a:t>
            </a:r>
            <a:r>
              <a:rPr lang="en-US" sz="1000" dirty="0" err="1" smtClean="0">
                <a:solidFill>
                  <a:srgbClr val="000000"/>
                </a:solidFill>
                <a:latin typeface="Arial"/>
              </a:rPr>
              <a:t>puntaje</a:t>
            </a:r>
            <a:r>
              <a:rPr lang="en-US" sz="1000" dirty="0" smtClean="0">
                <a:solidFill>
                  <a:srgbClr val="000000"/>
                </a:solidFill>
                <a:latin typeface="Arial"/>
              </a:rPr>
              <a:t> (Clear Score): Subprime: &lt; 300; Near prime: 300 - 690; Prime: 691 - 840; High prime: 841 - 890;  </a:t>
            </a:r>
            <a:r>
              <a:rPr lang="en-US" sz="1000" dirty="0">
                <a:solidFill>
                  <a:srgbClr val="000000"/>
                </a:solidFill>
                <a:latin typeface="Arial"/>
              </a:rPr>
              <a:t>Super </a:t>
            </a:r>
            <a:r>
              <a:rPr lang="en-US" sz="1000" dirty="0" smtClean="0">
                <a:solidFill>
                  <a:srgbClr val="000000"/>
                </a:solidFill>
                <a:latin typeface="Arial"/>
              </a:rPr>
              <a:t>prime:&gt; 890</a:t>
            </a:r>
            <a:endParaRPr lang="en-US" sz="1000" dirty="0">
              <a:solidFill>
                <a:srgbClr val="000000"/>
              </a:solidFill>
              <a:latin typeface="Arial"/>
            </a:endParaRPr>
          </a:p>
        </p:txBody>
      </p:sp>
    </p:spTree>
    <p:extLst>
      <p:ext uri="{BB962C8B-B14F-4D97-AF65-F5344CB8AC3E}">
        <p14:creationId xmlns:p14="http://schemas.microsoft.com/office/powerpoint/2010/main" val="587859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Gráfico 15"/>
          <p:cNvGraphicFramePr>
            <a:graphicFrameLocks/>
          </p:cNvGraphicFramePr>
          <p:nvPr>
            <p:extLst>
              <p:ext uri="{D42A27DB-BD31-4B8C-83A1-F6EECF244321}">
                <p14:modId xmlns:p14="http://schemas.microsoft.com/office/powerpoint/2010/main" val="3901068745"/>
              </p:ext>
            </p:extLst>
          </p:nvPr>
        </p:nvGraphicFramePr>
        <p:xfrm>
          <a:off x="1645640" y="1906092"/>
          <a:ext cx="9991394" cy="413239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790319" y="1414731"/>
            <a:ext cx="10518914" cy="337324"/>
          </a:xfrm>
          <a:prstGeom prst="rect">
            <a:avLst/>
          </a:prstGeom>
          <a:gradFill rotWithShape="1">
            <a:gsLst>
              <a:gs pos="0">
                <a:srgbClr val="F4F4F4"/>
              </a:gs>
              <a:gs pos="64999">
                <a:srgbClr val="E3E3E3"/>
              </a:gs>
              <a:gs pos="100000">
                <a:srgbClr val="D8D8D8"/>
              </a:gs>
            </a:gsLst>
            <a:lin ang="5400000" scaled="1"/>
          </a:gradFill>
          <a:ln w="9525">
            <a:solidFill>
              <a:srgbClr val="A1A1A1"/>
            </a:solidFill>
            <a:miter lim="800000"/>
            <a:headEnd/>
            <a:tailEnd/>
          </a:ln>
          <a:effectLst>
            <a:outerShdw blurRad="40000" dist="20000" dir="5400000" rotWithShape="0">
              <a:srgbClr val="000000">
                <a:alpha val="37999"/>
              </a:srgbClr>
            </a:outerShdw>
          </a:effectLst>
        </p:spPr>
        <p:txBody>
          <a:bodyPr anchor="ctr"/>
          <a:lstStyle/>
          <a:p>
            <a:pPr algn="ctr" defTabSz="801688" eaLnBrk="0" hangingPunct="0"/>
            <a:r>
              <a:rPr lang="es-CO" sz="1800" dirty="0"/>
              <a:t>Número de </a:t>
            </a:r>
            <a:r>
              <a:rPr lang="es-CO" sz="1800" dirty="0" smtClean="0"/>
              <a:t>cuentas en </a:t>
            </a:r>
            <a:r>
              <a:rPr lang="es-CO" sz="1800" dirty="0"/>
              <a:t>mora 30+ @ </a:t>
            </a:r>
            <a:r>
              <a:rPr lang="es-CO" sz="1800" dirty="0" smtClean="0"/>
              <a:t>12 </a:t>
            </a:r>
            <a:r>
              <a:rPr lang="es-CO" sz="1800" dirty="0"/>
              <a:t>meses de originadas </a:t>
            </a:r>
            <a:r>
              <a:rPr lang="es-CO" sz="1800" dirty="0" smtClean="0"/>
              <a:t>(</a:t>
            </a:r>
            <a:r>
              <a:rPr lang="es-CO" sz="1800" dirty="0"/>
              <a:t>%</a:t>
            </a:r>
            <a:r>
              <a:rPr lang="es-CO" sz="1800" dirty="0" smtClean="0"/>
              <a:t> </a:t>
            </a:r>
            <a:r>
              <a:rPr lang="es-CO" sz="1800" dirty="0"/>
              <a:t>del total de cuentas </a:t>
            </a:r>
            <a:r>
              <a:rPr lang="es-CO" sz="1800" dirty="0" smtClean="0"/>
              <a:t>originadas, NTC)</a:t>
            </a:r>
            <a:endParaRPr lang="es-CO" sz="1800" dirty="0"/>
          </a:p>
        </p:txBody>
      </p:sp>
      <p:sp>
        <p:nvSpPr>
          <p:cNvPr id="8" name="TextBox 7"/>
          <p:cNvSpPr txBox="1"/>
          <p:nvPr/>
        </p:nvSpPr>
        <p:spPr>
          <a:xfrm rot="16200000">
            <a:off x="-597208" y="3613145"/>
            <a:ext cx="3851669" cy="369332"/>
          </a:xfrm>
          <a:prstGeom prst="rect">
            <a:avLst/>
          </a:prstGeom>
          <a:noFill/>
        </p:spPr>
        <p:txBody>
          <a:bodyPr wrap="square" rtlCol="0">
            <a:spAutoFit/>
          </a:bodyPr>
          <a:lstStyle/>
          <a:p>
            <a:pPr algn="ctr"/>
            <a:r>
              <a:rPr lang="en-US" sz="1800" b="1" dirty="0" err="1" smtClean="0"/>
              <a:t>Tasa</a:t>
            </a:r>
            <a:r>
              <a:rPr lang="en-US" sz="1800" b="1" dirty="0" smtClean="0"/>
              <a:t> de Mora 30+</a:t>
            </a:r>
            <a:endParaRPr lang="en-US" sz="1800" b="1" dirty="0"/>
          </a:p>
        </p:txBody>
      </p:sp>
      <p:sp>
        <p:nvSpPr>
          <p:cNvPr id="2" name="CuadroTexto 1"/>
          <p:cNvSpPr txBox="1"/>
          <p:nvPr/>
        </p:nvSpPr>
        <p:spPr>
          <a:xfrm>
            <a:off x="4469916" y="1896248"/>
            <a:ext cx="5201429" cy="400110"/>
          </a:xfrm>
          <a:prstGeom prst="rect">
            <a:avLst/>
          </a:prstGeom>
          <a:noFill/>
        </p:spPr>
        <p:txBody>
          <a:bodyPr wrap="square" rtlCol="0">
            <a:spAutoFit/>
          </a:bodyPr>
          <a:lstStyle/>
          <a:p>
            <a:r>
              <a:rPr lang="es-CO" sz="2000" b="1" u="sng" dirty="0" smtClean="0"/>
              <a:t>Tarjeta de Crédito Tradicional</a:t>
            </a:r>
            <a:endParaRPr lang="es-CO" sz="2000" b="1" u="sng" dirty="0"/>
          </a:p>
        </p:txBody>
      </p:sp>
      <p:sp>
        <p:nvSpPr>
          <p:cNvPr id="13" name="TextBox 8"/>
          <p:cNvSpPr txBox="1"/>
          <p:nvPr/>
        </p:nvSpPr>
        <p:spPr>
          <a:xfrm>
            <a:off x="1290648" y="5940942"/>
            <a:ext cx="10661482" cy="369332"/>
          </a:xfrm>
          <a:prstGeom prst="rect">
            <a:avLst/>
          </a:prstGeom>
          <a:noFill/>
        </p:spPr>
        <p:txBody>
          <a:bodyPr wrap="square" rtlCol="0">
            <a:spAutoFit/>
          </a:bodyPr>
          <a:lstStyle/>
          <a:p>
            <a:pPr algn="ctr"/>
            <a:r>
              <a:rPr lang="es-CO" sz="1800" b="1" dirty="0" smtClean="0"/>
              <a:t>Fecha de la </a:t>
            </a:r>
            <a:r>
              <a:rPr lang="es-CO" sz="1800" b="1" dirty="0" err="1" smtClean="0"/>
              <a:t>originación</a:t>
            </a:r>
            <a:endParaRPr lang="es-CO" sz="1800" b="1" dirty="0"/>
          </a:p>
        </p:txBody>
      </p:sp>
      <p:sp>
        <p:nvSpPr>
          <p:cNvPr id="14" name="Title 2"/>
          <p:cNvSpPr txBox="1">
            <a:spLocks/>
          </p:cNvSpPr>
          <p:nvPr/>
        </p:nvSpPr>
        <p:spPr bwMode="auto">
          <a:xfrm>
            <a:off x="756248" y="390376"/>
            <a:ext cx="106084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defTabSz="1217613" rtl="0" eaLnBrk="0" fontAlgn="base" hangingPunct="0">
              <a:spcBef>
                <a:spcPct val="0"/>
              </a:spcBef>
              <a:spcAft>
                <a:spcPct val="0"/>
              </a:spcAft>
              <a:defRPr sz="3200" b="1" kern="1200">
                <a:solidFill>
                  <a:schemeClr val="tx1"/>
                </a:solidFill>
                <a:latin typeface="+mj-lt"/>
                <a:ea typeface="ＭＳ Ｐゴシック" charset="-128"/>
                <a:cs typeface="+mj-cs"/>
              </a:defRPr>
            </a:lvl1pPr>
            <a:lvl2pPr algn="l" defTabSz="1217613" rtl="0" eaLnBrk="0" fontAlgn="base" hangingPunct="0">
              <a:spcBef>
                <a:spcPct val="0"/>
              </a:spcBef>
              <a:spcAft>
                <a:spcPct val="0"/>
              </a:spcAft>
              <a:defRPr sz="3200" b="1">
                <a:solidFill>
                  <a:schemeClr val="tx1"/>
                </a:solidFill>
                <a:latin typeface="Arial" charset="0"/>
                <a:ea typeface="ＭＳ Ｐゴシック" charset="-128"/>
              </a:defRPr>
            </a:lvl2pPr>
            <a:lvl3pPr algn="l" defTabSz="1217613" rtl="0" eaLnBrk="0" fontAlgn="base" hangingPunct="0">
              <a:spcBef>
                <a:spcPct val="0"/>
              </a:spcBef>
              <a:spcAft>
                <a:spcPct val="0"/>
              </a:spcAft>
              <a:defRPr sz="3200" b="1">
                <a:solidFill>
                  <a:schemeClr val="tx1"/>
                </a:solidFill>
                <a:latin typeface="Arial" charset="0"/>
                <a:ea typeface="ＭＳ Ｐゴシック" charset="-128"/>
              </a:defRPr>
            </a:lvl3pPr>
            <a:lvl4pPr algn="l" defTabSz="1217613" rtl="0" eaLnBrk="0" fontAlgn="base" hangingPunct="0">
              <a:spcBef>
                <a:spcPct val="0"/>
              </a:spcBef>
              <a:spcAft>
                <a:spcPct val="0"/>
              </a:spcAft>
              <a:defRPr sz="3200" b="1">
                <a:solidFill>
                  <a:schemeClr val="tx1"/>
                </a:solidFill>
                <a:latin typeface="Arial" charset="0"/>
                <a:ea typeface="ＭＳ Ｐゴシック" charset="-128"/>
              </a:defRPr>
            </a:lvl4pPr>
            <a:lvl5pPr algn="l" defTabSz="1217613" rtl="0" eaLnBrk="0" fontAlgn="base" hangingPunct="0">
              <a:spcBef>
                <a:spcPct val="0"/>
              </a:spcBef>
              <a:spcAft>
                <a:spcPct val="0"/>
              </a:spcAft>
              <a:defRPr sz="3200" b="1">
                <a:solidFill>
                  <a:schemeClr val="tx1"/>
                </a:solidFill>
                <a:latin typeface="Arial" charset="0"/>
                <a:ea typeface="ＭＳ Ｐゴシック" charset="-128"/>
              </a:defRPr>
            </a:lvl5pPr>
            <a:lvl6pPr marL="457200" algn="l" defTabSz="1217613" rtl="0" fontAlgn="base">
              <a:spcBef>
                <a:spcPct val="0"/>
              </a:spcBef>
              <a:spcAft>
                <a:spcPct val="0"/>
              </a:spcAft>
              <a:defRPr sz="3200" b="1">
                <a:solidFill>
                  <a:schemeClr val="tx1"/>
                </a:solidFill>
                <a:latin typeface="Arial" charset="0"/>
                <a:ea typeface="ＭＳ Ｐゴシック" charset="-128"/>
              </a:defRPr>
            </a:lvl6pPr>
            <a:lvl7pPr marL="914400" algn="l" defTabSz="1217613" rtl="0" fontAlgn="base">
              <a:spcBef>
                <a:spcPct val="0"/>
              </a:spcBef>
              <a:spcAft>
                <a:spcPct val="0"/>
              </a:spcAft>
              <a:defRPr sz="3200" b="1">
                <a:solidFill>
                  <a:schemeClr val="tx1"/>
                </a:solidFill>
                <a:latin typeface="Arial" charset="0"/>
                <a:ea typeface="ＭＳ Ｐゴシック" charset="-128"/>
              </a:defRPr>
            </a:lvl7pPr>
            <a:lvl8pPr marL="1371600" algn="l" defTabSz="1217613" rtl="0" fontAlgn="base">
              <a:spcBef>
                <a:spcPct val="0"/>
              </a:spcBef>
              <a:spcAft>
                <a:spcPct val="0"/>
              </a:spcAft>
              <a:defRPr sz="3200" b="1">
                <a:solidFill>
                  <a:schemeClr val="tx1"/>
                </a:solidFill>
                <a:latin typeface="Arial" charset="0"/>
                <a:ea typeface="ＭＳ Ｐゴシック" charset="-128"/>
              </a:defRPr>
            </a:lvl8pPr>
            <a:lvl9pPr marL="1828800" algn="l" defTabSz="1217613" rtl="0" fontAlgn="base">
              <a:spcBef>
                <a:spcPct val="0"/>
              </a:spcBef>
              <a:spcAft>
                <a:spcPct val="0"/>
              </a:spcAft>
              <a:defRPr sz="3200" b="1">
                <a:solidFill>
                  <a:schemeClr val="tx1"/>
                </a:solidFill>
                <a:latin typeface="Arial" charset="0"/>
                <a:ea typeface="ＭＳ Ｐゴシック" charset="-128"/>
              </a:defRPr>
            </a:lvl9pPr>
          </a:lstStyle>
          <a:p>
            <a:r>
              <a:rPr lang="es-CO" sz="2400" dirty="0" smtClean="0"/>
              <a:t>Hipótesis 5: Consumidores NTC se comportan distinto si su primer producto es uno del sector financiero o del sector telecomunicaciones</a:t>
            </a:r>
            <a:endParaRPr lang="es-CO" sz="2400" dirty="0"/>
          </a:p>
        </p:txBody>
      </p:sp>
      <p:sp>
        <p:nvSpPr>
          <p:cNvPr id="15" name="Text Box 9"/>
          <p:cNvSpPr txBox="1">
            <a:spLocks noChangeArrowheads="1"/>
          </p:cNvSpPr>
          <p:nvPr/>
        </p:nvSpPr>
        <p:spPr bwMode="auto">
          <a:xfrm>
            <a:off x="10375015" y="6241049"/>
            <a:ext cx="1327359" cy="164019"/>
          </a:xfrm>
          <a:prstGeom prst="rect">
            <a:avLst/>
          </a:prstGeom>
          <a:noFill/>
          <a:ln w="9525">
            <a:noFill/>
            <a:miter lim="800000"/>
            <a:headEnd/>
            <a:tailEnd/>
          </a:ln>
          <a:effectLst/>
        </p:spPr>
        <p:txBody>
          <a:bodyPr wrap="square" lIns="0" tIns="0" rIns="0" bIns="0" anchor="b">
            <a:spAutoFit/>
          </a:bodyPr>
          <a:lstStyle/>
          <a:p>
            <a:pPr eaLnBrk="0" fontAlgn="base" hangingPunct="0">
              <a:spcBef>
                <a:spcPct val="0"/>
              </a:spcBef>
              <a:spcAft>
                <a:spcPct val="0"/>
              </a:spcAft>
              <a:tabLst>
                <a:tab pos="533267" algn="l"/>
              </a:tabLst>
            </a:pPr>
            <a:r>
              <a:rPr lang="en-US" sz="1066" dirty="0" smtClean="0">
                <a:solidFill>
                  <a:srgbClr val="000000"/>
                </a:solidFill>
              </a:rPr>
              <a:t>Fuente: TransUnion</a:t>
            </a:r>
            <a:endParaRPr lang="en-US" sz="1066" dirty="0">
              <a:solidFill>
                <a:srgbClr val="000000"/>
              </a:solidFill>
            </a:endParaRPr>
          </a:p>
        </p:txBody>
      </p:sp>
      <p:sp>
        <p:nvSpPr>
          <p:cNvPr id="3" name="CuadroTexto 2"/>
          <p:cNvSpPr txBox="1"/>
          <p:nvPr/>
        </p:nvSpPr>
        <p:spPr>
          <a:xfrm>
            <a:off x="8952054" y="2016227"/>
            <a:ext cx="3158836" cy="338554"/>
          </a:xfrm>
          <a:prstGeom prst="rect">
            <a:avLst/>
          </a:prstGeom>
          <a:noFill/>
        </p:spPr>
        <p:txBody>
          <a:bodyPr wrap="square" rtlCol="0">
            <a:spAutoFit/>
          </a:bodyPr>
          <a:lstStyle/>
          <a:p>
            <a:r>
              <a:rPr lang="es-CO" sz="1600" b="1" u="sng" dirty="0" smtClean="0"/>
              <a:t>Producto previo:</a:t>
            </a:r>
            <a:endParaRPr lang="es-CO" sz="1600" b="1" u="sng" dirty="0"/>
          </a:p>
        </p:txBody>
      </p:sp>
      <p:sp>
        <p:nvSpPr>
          <p:cNvPr id="11" name="CuadroTexto 1"/>
          <p:cNvSpPr txBox="1"/>
          <p:nvPr/>
        </p:nvSpPr>
        <p:spPr>
          <a:xfrm>
            <a:off x="9393869" y="2371771"/>
            <a:ext cx="2794956" cy="845881"/>
          </a:xfrm>
          <a:prstGeom prst="rect">
            <a:avLst/>
          </a:prstGeom>
          <a:solidFill>
            <a:schemeClr val="bg1"/>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s-CO" sz="1500" b="1" i="0" dirty="0" smtClean="0"/>
              <a:t>Tarjeta tradicional, vehículo, vivienda o libre inversión</a:t>
            </a:r>
          </a:p>
          <a:p>
            <a:r>
              <a:rPr lang="es-CO" sz="1500" b="1" dirty="0" smtClean="0"/>
              <a:t>Telcos</a:t>
            </a:r>
            <a:endParaRPr lang="es-CO" sz="1500" b="1" i="0" dirty="0"/>
          </a:p>
        </p:txBody>
      </p:sp>
      <p:cxnSp>
        <p:nvCxnSpPr>
          <p:cNvPr id="17" name="Conector recto 16"/>
          <p:cNvCxnSpPr/>
          <p:nvPr/>
        </p:nvCxnSpPr>
        <p:spPr>
          <a:xfrm flipV="1">
            <a:off x="9066065" y="2553418"/>
            <a:ext cx="319177"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a:xfrm flipV="1">
            <a:off x="9097696" y="2990490"/>
            <a:ext cx="319177" cy="1"/>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5739040" y="4538923"/>
            <a:ext cx="6449785" cy="707886"/>
          </a:xfrm>
          <a:prstGeom prst="rect">
            <a:avLst/>
          </a:prstGeom>
        </p:spPr>
        <p:txBody>
          <a:bodyPr wrap="square">
            <a:spAutoFit/>
          </a:bodyPr>
          <a:lstStyle/>
          <a:p>
            <a:r>
              <a:rPr lang="es-CO" sz="2000" b="1" u="sng" dirty="0" smtClean="0"/>
              <a:t>Falso.</a:t>
            </a:r>
            <a:r>
              <a:rPr lang="es-CO" sz="2000" b="1" dirty="0" smtClean="0"/>
              <a:t> No existe una diferencia significativa en su comportamiento</a:t>
            </a:r>
            <a:endParaRPr lang="es-CO" sz="2000" b="1" dirty="0"/>
          </a:p>
        </p:txBody>
      </p:sp>
    </p:spTree>
    <p:extLst>
      <p:ext uri="{BB962C8B-B14F-4D97-AF65-F5344CB8AC3E}">
        <p14:creationId xmlns:p14="http://schemas.microsoft.com/office/powerpoint/2010/main" val="59412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áfico 9"/>
          <p:cNvGraphicFramePr>
            <a:graphicFrameLocks/>
          </p:cNvGraphicFramePr>
          <p:nvPr>
            <p:extLst>
              <p:ext uri="{D42A27DB-BD31-4B8C-83A1-F6EECF244321}">
                <p14:modId xmlns:p14="http://schemas.microsoft.com/office/powerpoint/2010/main" val="1117106533"/>
              </p:ext>
            </p:extLst>
          </p:nvPr>
        </p:nvGraphicFramePr>
        <p:xfrm>
          <a:off x="937486" y="2140949"/>
          <a:ext cx="10263913" cy="404077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920151" y="542056"/>
            <a:ext cx="9509185" cy="1143000"/>
          </a:xfrm>
        </p:spPr>
        <p:txBody>
          <a:bodyPr>
            <a:noAutofit/>
          </a:bodyPr>
          <a:lstStyle/>
          <a:p>
            <a:r>
              <a:rPr lang="es-CO" sz="2400" dirty="0" smtClean="0"/>
              <a:t>Hipótesis 6: Consumidores NTC tienen necesidades de crédito diferentes</a:t>
            </a:r>
            <a:endParaRPr lang="es-CO" sz="2400" dirty="0"/>
          </a:p>
        </p:txBody>
      </p:sp>
      <p:sp>
        <p:nvSpPr>
          <p:cNvPr id="12" name="Rectangle 11"/>
          <p:cNvSpPr/>
          <p:nvPr/>
        </p:nvSpPr>
        <p:spPr>
          <a:xfrm>
            <a:off x="911088" y="1507007"/>
            <a:ext cx="10124109" cy="389265"/>
          </a:xfrm>
          <a:prstGeom prst="rect">
            <a:avLst/>
          </a:prstGeom>
          <a:gradFill rotWithShape="1">
            <a:gsLst>
              <a:gs pos="0">
                <a:srgbClr val="F4F4F4"/>
              </a:gs>
              <a:gs pos="64999">
                <a:srgbClr val="E3E3E3"/>
              </a:gs>
              <a:gs pos="100000">
                <a:srgbClr val="D8D8D8"/>
              </a:gs>
            </a:gsLst>
            <a:lin ang="5400000" scaled="1"/>
          </a:gradFill>
          <a:ln w="9525">
            <a:solidFill>
              <a:srgbClr val="A1A1A1"/>
            </a:solidFill>
            <a:miter lim="800000"/>
            <a:headEnd/>
            <a:tailEnd/>
          </a:ln>
          <a:effectLst>
            <a:outerShdw blurRad="40000" dist="20000" dir="5400000" rotWithShape="0">
              <a:srgbClr val="000000">
                <a:alpha val="37999"/>
              </a:srgbClr>
            </a:outerShdw>
          </a:effectLst>
        </p:spPr>
        <p:txBody>
          <a:bodyPr anchor="ctr"/>
          <a:lstStyle/>
          <a:p>
            <a:pPr algn="ctr" defTabSz="1068329"/>
            <a:r>
              <a:rPr lang="es-CO" sz="1865" dirty="0" smtClean="0"/>
              <a:t>Consumidores que abrieron un nuevo producto del sector financiero entre t y t+12</a:t>
            </a:r>
            <a:endParaRPr lang="es-CO" sz="1865" dirty="0"/>
          </a:p>
        </p:txBody>
      </p:sp>
      <p:sp>
        <p:nvSpPr>
          <p:cNvPr id="2" name="Rectangle 1"/>
          <p:cNvSpPr/>
          <p:nvPr/>
        </p:nvSpPr>
        <p:spPr>
          <a:xfrm>
            <a:off x="7557361" y="3353342"/>
            <a:ext cx="4260827" cy="707886"/>
          </a:xfrm>
          <a:prstGeom prst="rect">
            <a:avLst/>
          </a:prstGeom>
        </p:spPr>
        <p:txBody>
          <a:bodyPr wrap="square">
            <a:spAutoFit/>
          </a:bodyPr>
          <a:lstStyle/>
          <a:p>
            <a:r>
              <a:rPr lang="en-US" sz="2000" b="1" u="sng" dirty="0" err="1" smtClean="0"/>
              <a:t>Verdadero</a:t>
            </a:r>
            <a:r>
              <a:rPr lang="en-US" sz="2000" b="1" dirty="0" smtClean="0"/>
              <a:t>, </a:t>
            </a:r>
            <a:r>
              <a:rPr lang="en-US" sz="2000" b="1" dirty="0" err="1" smtClean="0"/>
              <a:t>aún</a:t>
            </a:r>
            <a:r>
              <a:rPr lang="en-US" sz="2000" b="1" dirty="0" smtClean="0"/>
              <a:t> </a:t>
            </a:r>
            <a:r>
              <a:rPr lang="en-US" sz="2000" b="1" dirty="0" err="1" smtClean="0"/>
              <a:t>controlando</a:t>
            </a:r>
            <a:r>
              <a:rPr lang="en-US" sz="2000" b="1" dirty="0" smtClean="0"/>
              <a:t> </a:t>
            </a:r>
            <a:r>
              <a:rPr lang="en-US" sz="2000" b="1" dirty="0" err="1" smtClean="0"/>
              <a:t>por</a:t>
            </a:r>
            <a:r>
              <a:rPr lang="en-US" sz="2000" b="1" dirty="0" smtClean="0"/>
              <a:t> </a:t>
            </a:r>
            <a:r>
              <a:rPr lang="en-US" sz="2000" b="1" dirty="0" err="1" smtClean="0"/>
              <a:t>riesgo</a:t>
            </a:r>
            <a:r>
              <a:rPr lang="en-US" sz="2000" b="1" dirty="0" smtClean="0"/>
              <a:t> y </a:t>
            </a:r>
            <a:r>
              <a:rPr lang="en-US" sz="2000" b="1" dirty="0" err="1" smtClean="0"/>
              <a:t>edad</a:t>
            </a:r>
            <a:endParaRPr lang="en-US" sz="2000" b="1" dirty="0"/>
          </a:p>
        </p:txBody>
      </p:sp>
      <p:sp>
        <p:nvSpPr>
          <p:cNvPr id="20" name="Text Box 9"/>
          <p:cNvSpPr txBox="1">
            <a:spLocks noChangeArrowheads="1"/>
          </p:cNvSpPr>
          <p:nvPr/>
        </p:nvSpPr>
        <p:spPr bwMode="auto">
          <a:xfrm>
            <a:off x="10375015" y="6241049"/>
            <a:ext cx="1327359" cy="164019"/>
          </a:xfrm>
          <a:prstGeom prst="rect">
            <a:avLst/>
          </a:prstGeom>
          <a:noFill/>
          <a:ln w="9525">
            <a:noFill/>
            <a:miter lim="800000"/>
            <a:headEnd/>
            <a:tailEnd/>
          </a:ln>
          <a:effectLst/>
        </p:spPr>
        <p:txBody>
          <a:bodyPr wrap="square" lIns="0" tIns="0" rIns="0" bIns="0" anchor="b">
            <a:spAutoFit/>
          </a:bodyPr>
          <a:lstStyle/>
          <a:p>
            <a:pPr eaLnBrk="0" fontAlgn="base" hangingPunct="0">
              <a:spcBef>
                <a:spcPct val="0"/>
              </a:spcBef>
              <a:spcAft>
                <a:spcPct val="0"/>
              </a:spcAft>
              <a:tabLst>
                <a:tab pos="533267" algn="l"/>
              </a:tabLst>
            </a:pPr>
            <a:r>
              <a:rPr lang="en-US" sz="1066" dirty="0" smtClean="0">
                <a:solidFill>
                  <a:srgbClr val="000000"/>
                </a:solidFill>
              </a:rPr>
              <a:t>Fuente: TransUnion</a:t>
            </a:r>
            <a:endParaRPr lang="en-US" sz="1066" dirty="0">
              <a:solidFill>
                <a:srgbClr val="000000"/>
              </a:solidFill>
            </a:endParaRPr>
          </a:p>
        </p:txBody>
      </p:sp>
      <p:graphicFrame>
        <p:nvGraphicFramePr>
          <p:cNvPr id="8" name="Content Placeholder 8"/>
          <p:cNvGraphicFramePr>
            <a:graphicFrameLocks/>
          </p:cNvGraphicFramePr>
          <p:nvPr>
            <p:extLst>
              <p:ext uri="{D42A27DB-BD31-4B8C-83A1-F6EECF244321}">
                <p14:modId xmlns:p14="http://schemas.microsoft.com/office/powerpoint/2010/main" val="2922784123"/>
              </p:ext>
            </p:extLst>
          </p:nvPr>
        </p:nvGraphicFramePr>
        <p:xfrm>
          <a:off x="9187055" y="2122632"/>
          <a:ext cx="2319146" cy="741680"/>
        </p:xfrm>
        <a:graphic>
          <a:graphicData uri="http://schemas.openxmlformats.org/drawingml/2006/table">
            <a:tbl>
              <a:tblPr firstRow="1" bandRow="1">
                <a:tableStyleId>{5C22544A-7EE6-4342-B048-85BDC9FD1C3A}</a:tableStyleId>
              </a:tblPr>
              <a:tblGrid>
                <a:gridCol w="670372"/>
                <a:gridCol w="1648774"/>
              </a:tblGrid>
              <a:tr h="370840">
                <a:tc>
                  <a:txBody>
                    <a:bodyPr/>
                    <a:lstStyle/>
                    <a:p>
                      <a:endParaRPr lang="en-US" sz="1800" dirty="0"/>
                    </a:p>
                  </a:txBody>
                  <a:tcPr>
                    <a:solidFill>
                      <a:schemeClr val="accent4"/>
                    </a:solidFill>
                  </a:tcPr>
                </a:tc>
                <a:tc>
                  <a:txBody>
                    <a:bodyPr/>
                    <a:lstStyle/>
                    <a:p>
                      <a:r>
                        <a:rPr lang="en-US" sz="1800" b="1" dirty="0" smtClean="0">
                          <a:solidFill>
                            <a:schemeClr val="tx1"/>
                          </a:solidFill>
                        </a:rPr>
                        <a:t>NTC</a:t>
                      </a:r>
                      <a:endParaRPr lang="en-US" sz="1800" b="1" dirty="0">
                        <a:solidFill>
                          <a:schemeClr val="tx1"/>
                        </a:solidFill>
                      </a:endParaRPr>
                    </a:p>
                  </a:txBody>
                  <a:tcPr>
                    <a:noFill/>
                  </a:tcPr>
                </a:tc>
              </a:tr>
              <a:tr h="370840">
                <a:tc>
                  <a:txBody>
                    <a:bodyPr/>
                    <a:lstStyle/>
                    <a:p>
                      <a:endParaRPr lang="en-US" sz="1800" dirty="0"/>
                    </a:p>
                  </a:txBody>
                  <a:tcPr>
                    <a:solidFill>
                      <a:schemeClr val="tx2"/>
                    </a:solidFill>
                  </a:tcPr>
                </a:tc>
                <a:tc>
                  <a:txBody>
                    <a:bodyPr/>
                    <a:lstStyle/>
                    <a:p>
                      <a:r>
                        <a:rPr lang="en-US" sz="1800" b="1" dirty="0" err="1" smtClean="0">
                          <a:solidFill>
                            <a:schemeClr val="tx1"/>
                          </a:solidFill>
                        </a:rPr>
                        <a:t>Establecidos</a:t>
                      </a:r>
                      <a:endParaRPr lang="en-US" sz="1800" b="1" dirty="0">
                        <a:solidFill>
                          <a:schemeClr val="tx1"/>
                        </a:solidFill>
                      </a:endParaRPr>
                    </a:p>
                  </a:txBody>
                  <a:tcPr>
                    <a:noFill/>
                  </a:tcPr>
                </a:tc>
              </a:tr>
            </a:tbl>
          </a:graphicData>
        </a:graphic>
      </p:graphicFrame>
      <p:sp>
        <p:nvSpPr>
          <p:cNvPr id="11" name="TextBox 39"/>
          <p:cNvSpPr txBox="1">
            <a:spLocks noChangeArrowheads="1"/>
          </p:cNvSpPr>
          <p:nvPr/>
        </p:nvSpPr>
        <p:spPr bwMode="auto">
          <a:xfrm rot="-5400000">
            <a:off x="-1073225" y="3560616"/>
            <a:ext cx="362688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a:r>
              <a:rPr lang="en-US" altLang="x-none" sz="1800" b="1" dirty="0"/>
              <a:t>% </a:t>
            </a:r>
            <a:r>
              <a:rPr lang="en-US" altLang="x-none" sz="1800" b="1" dirty="0" smtClean="0"/>
              <a:t>de </a:t>
            </a:r>
            <a:r>
              <a:rPr lang="en-US" altLang="x-none" sz="1800" b="1" dirty="0" err="1" smtClean="0"/>
              <a:t>consumidores</a:t>
            </a:r>
            <a:r>
              <a:rPr lang="en-US" altLang="x-none" sz="1800" b="1" dirty="0" smtClean="0"/>
              <a:t> que </a:t>
            </a:r>
            <a:r>
              <a:rPr lang="en-US" altLang="x-none" sz="1800" b="1" dirty="0" err="1" smtClean="0"/>
              <a:t>abrieron</a:t>
            </a:r>
            <a:r>
              <a:rPr lang="en-US" altLang="x-none" sz="1800" b="1" dirty="0" smtClean="0"/>
              <a:t> un </a:t>
            </a:r>
            <a:r>
              <a:rPr lang="en-US" altLang="x-none" sz="1800" b="1" dirty="0" err="1" smtClean="0"/>
              <a:t>nuevo</a:t>
            </a:r>
            <a:r>
              <a:rPr lang="en-US" altLang="x-none" sz="1800" b="1" dirty="0" smtClean="0"/>
              <a:t> </a:t>
            </a:r>
            <a:r>
              <a:rPr lang="en-US" altLang="x-none" sz="1800" b="1" dirty="0" err="1" smtClean="0"/>
              <a:t>producto</a:t>
            </a:r>
            <a:endParaRPr lang="en-US" altLang="x-none" sz="1800" b="1" dirty="0"/>
          </a:p>
        </p:txBody>
      </p:sp>
    </p:spTree>
    <p:extLst>
      <p:ext uri="{BB962C8B-B14F-4D97-AF65-F5344CB8AC3E}">
        <p14:creationId xmlns:p14="http://schemas.microsoft.com/office/powerpoint/2010/main" val="284676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9000" y="2677892"/>
            <a:ext cx="10350826" cy="1746564"/>
          </a:xfrm>
        </p:spPr>
        <p:txBody>
          <a:bodyPr/>
          <a:lstStyle/>
          <a:p>
            <a:pPr algn="ctr"/>
            <a:r>
              <a:rPr lang="es-CO" b="1" dirty="0">
                <a:solidFill>
                  <a:schemeClr val="tx1"/>
                </a:solidFill>
              </a:rPr>
              <a:t>Consumidores nuevos al crédito (“NTC” por su sigla en inglés) se definen como aquellos que obtienen               </a:t>
            </a:r>
            <a:r>
              <a:rPr lang="es-CO" b="1" u="sng" dirty="0">
                <a:solidFill>
                  <a:schemeClr val="tx1"/>
                </a:solidFill>
              </a:rPr>
              <a:t>su primer puntaje de riesgo crediticio</a:t>
            </a:r>
            <a:endParaRPr lang="es-CO" b="1" dirty="0" smtClean="0"/>
          </a:p>
        </p:txBody>
      </p:sp>
    </p:spTree>
    <p:extLst>
      <p:ext uri="{BB962C8B-B14F-4D97-AF65-F5344CB8AC3E}">
        <p14:creationId xmlns:p14="http://schemas.microsoft.com/office/powerpoint/2010/main" val="92178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9736" y="1623061"/>
            <a:ext cx="10969944" cy="4549139"/>
          </a:xfrm>
        </p:spPr>
        <p:txBody>
          <a:bodyPr>
            <a:noAutofit/>
          </a:bodyPr>
          <a:lstStyle/>
          <a:p>
            <a:pPr>
              <a:spcBef>
                <a:spcPts val="600"/>
              </a:spcBef>
              <a:spcAft>
                <a:spcPts val="1200"/>
              </a:spcAft>
            </a:pPr>
            <a:r>
              <a:rPr lang="es-CO" sz="2000" dirty="0" smtClean="0"/>
              <a:t>Alrededor del </a:t>
            </a:r>
            <a:r>
              <a:rPr lang="es-CO" sz="2000" b="1" dirty="0" smtClean="0"/>
              <a:t>40%</a:t>
            </a:r>
            <a:r>
              <a:rPr lang="es-CO" sz="2000" dirty="0" smtClean="0"/>
              <a:t> de los consumidores NTC tiene </a:t>
            </a:r>
            <a:r>
              <a:rPr lang="es-CO" sz="2000" b="1" dirty="0" smtClean="0"/>
              <a:t>más de 40 años</a:t>
            </a:r>
          </a:p>
          <a:p>
            <a:pPr>
              <a:spcBef>
                <a:spcPts val="600"/>
              </a:spcBef>
              <a:spcAft>
                <a:spcPts val="1200"/>
              </a:spcAft>
            </a:pPr>
            <a:r>
              <a:rPr lang="es-CO" sz="2000" dirty="0" smtClean="0"/>
              <a:t>Más del </a:t>
            </a:r>
            <a:r>
              <a:rPr lang="es-CO" sz="2000" b="1" dirty="0" smtClean="0"/>
              <a:t>80% es </a:t>
            </a:r>
            <a:r>
              <a:rPr lang="es-CO" sz="2000" b="1" i="1" dirty="0" err="1" smtClean="0"/>
              <a:t>near</a:t>
            </a:r>
            <a:r>
              <a:rPr lang="es-CO" sz="2000" b="1" i="1" dirty="0" smtClean="0"/>
              <a:t> prime</a:t>
            </a:r>
            <a:r>
              <a:rPr lang="es-CO" sz="2000" i="1" dirty="0" smtClean="0"/>
              <a:t> </a:t>
            </a:r>
            <a:r>
              <a:rPr lang="es-CO" sz="2000" dirty="0" smtClean="0"/>
              <a:t>cuando reciben su primer puntaje</a:t>
            </a:r>
          </a:p>
          <a:p>
            <a:pPr>
              <a:spcBef>
                <a:spcPts val="600"/>
              </a:spcBef>
              <a:spcAft>
                <a:spcPts val="1200"/>
              </a:spcAft>
            </a:pPr>
            <a:r>
              <a:rPr lang="es-CO" sz="2000" dirty="0" smtClean="0"/>
              <a:t>Consumidores NTC tienen mayor volatilidad en sus puntajes que los consumidores de crédito establecidos, sin embargo, tienen </a:t>
            </a:r>
            <a:r>
              <a:rPr lang="es-CO" sz="2000" b="1" dirty="0" smtClean="0"/>
              <a:t>mayor probabilidad de migrar a mejores niveles de riesgo</a:t>
            </a:r>
          </a:p>
          <a:p>
            <a:pPr>
              <a:spcBef>
                <a:spcPts val="600"/>
              </a:spcBef>
              <a:spcAft>
                <a:spcPts val="1200"/>
              </a:spcAft>
            </a:pPr>
            <a:r>
              <a:rPr lang="es-CO" sz="2000" dirty="0" smtClean="0"/>
              <a:t>El puntaje de riesgo hace un </a:t>
            </a:r>
            <a:r>
              <a:rPr lang="es-CO" sz="2000" b="1" dirty="0" smtClean="0"/>
              <a:t>excelente trabajo de clasificación de riesgo </a:t>
            </a:r>
            <a:r>
              <a:rPr lang="es-CO" sz="2000" dirty="0" smtClean="0"/>
              <a:t>para los consumidores NTC desde los primeros meses</a:t>
            </a:r>
          </a:p>
          <a:p>
            <a:pPr>
              <a:spcBef>
                <a:spcPts val="600"/>
              </a:spcBef>
              <a:spcAft>
                <a:spcPts val="1200"/>
              </a:spcAft>
            </a:pPr>
            <a:r>
              <a:rPr lang="es-CO" sz="2000" dirty="0" smtClean="0"/>
              <a:t>Para los NTC, </a:t>
            </a:r>
            <a:r>
              <a:rPr lang="es-CO" sz="2000" b="1" dirty="0" smtClean="0"/>
              <a:t>no existe una diferencia significativa en su comportamiento </a:t>
            </a:r>
            <a:r>
              <a:rPr lang="es-CO" sz="2000" dirty="0" smtClean="0"/>
              <a:t>si el producto que le dio el puntaje fue uno de </a:t>
            </a:r>
            <a:r>
              <a:rPr lang="es-CO" sz="2000" dirty="0" err="1" smtClean="0"/>
              <a:t>telcos</a:t>
            </a:r>
            <a:r>
              <a:rPr lang="es-CO" sz="2000" dirty="0" smtClean="0"/>
              <a:t> vs uno del SF</a:t>
            </a:r>
          </a:p>
          <a:p>
            <a:pPr>
              <a:spcBef>
                <a:spcPts val="600"/>
              </a:spcBef>
              <a:spcAft>
                <a:spcPts val="1200"/>
              </a:spcAft>
            </a:pPr>
            <a:r>
              <a:rPr lang="es-CO" sz="2000" dirty="0" smtClean="0"/>
              <a:t>Consumidores NTC tienen </a:t>
            </a:r>
            <a:r>
              <a:rPr lang="es-CO" sz="2000" b="1" dirty="0" smtClean="0"/>
              <a:t>necesidades de crédito diferentes</a:t>
            </a:r>
            <a:endParaRPr lang="es-CO" sz="2000" dirty="0" smtClean="0"/>
          </a:p>
          <a:p>
            <a:endParaRPr lang="en-US" sz="2000" dirty="0"/>
          </a:p>
        </p:txBody>
      </p:sp>
      <p:sp>
        <p:nvSpPr>
          <p:cNvPr id="3" name="Title 2"/>
          <p:cNvSpPr>
            <a:spLocks noGrp="1"/>
          </p:cNvSpPr>
          <p:nvPr>
            <p:ph type="title"/>
          </p:nvPr>
        </p:nvSpPr>
        <p:spPr>
          <a:xfrm>
            <a:off x="444773" y="374461"/>
            <a:ext cx="9431547" cy="1143000"/>
          </a:xfrm>
        </p:spPr>
        <p:txBody>
          <a:bodyPr>
            <a:noAutofit/>
          </a:bodyPr>
          <a:lstStyle/>
          <a:p>
            <a:r>
              <a:rPr lang="es-CO" sz="2400" dirty="0" smtClean="0"/>
              <a:t>Resumiendo: Las percepciones del mercado sobre los NTC tienen algo de cierto. Sin embargo, existen matices importantes</a:t>
            </a:r>
            <a:endParaRPr lang="es-CO" sz="2400" dirty="0"/>
          </a:p>
        </p:txBody>
      </p:sp>
    </p:spTree>
    <p:extLst>
      <p:ext uri="{BB962C8B-B14F-4D97-AF65-F5344CB8AC3E}">
        <p14:creationId xmlns:p14="http://schemas.microsoft.com/office/powerpoint/2010/main" val="2684062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45" y="3767224"/>
            <a:ext cx="10627995" cy="1588544"/>
          </a:xfrm>
        </p:spPr>
        <p:txBody>
          <a:bodyPr/>
          <a:lstStyle/>
          <a:p>
            <a:r>
              <a:rPr lang="es-CO" dirty="0"/>
              <a:t>Teniendo en cuenta estos hallazgos, ¿cuáles son los elementos clave que debería tener en cuenta a la hora de prestar a los consumidores NTC?</a:t>
            </a:r>
            <a:endParaRPr lang="en-US" dirty="0"/>
          </a:p>
        </p:txBody>
      </p:sp>
    </p:spTree>
    <p:extLst>
      <p:ext uri="{BB962C8B-B14F-4D97-AF65-F5344CB8AC3E}">
        <p14:creationId xmlns:p14="http://schemas.microsoft.com/office/powerpoint/2010/main" val="1280192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7"/>
          <p:cNvGraphicFramePr>
            <a:graphicFrameLocks/>
          </p:cNvGraphicFramePr>
          <p:nvPr>
            <p:extLst>
              <p:ext uri="{D42A27DB-BD31-4B8C-83A1-F6EECF244321}">
                <p14:modId xmlns:p14="http://schemas.microsoft.com/office/powerpoint/2010/main" val="2886896927"/>
              </p:ext>
            </p:extLst>
          </p:nvPr>
        </p:nvGraphicFramePr>
        <p:xfrm>
          <a:off x="1781175" y="1844304"/>
          <a:ext cx="9296400" cy="409463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551012" y="260987"/>
            <a:ext cx="10574188" cy="1143000"/>
          </a:xfrm>
        </p:spPr>
        <p:txBody>
          <a:bodyPr>
            <a:noAutofit/>
          </a:bodyPr>
          <a:lstStyle/>
          <a:p>
            <a:r>
              <a:rPr lang="es-CO" sz="2400" dirty="0" smtClean="0"/>
              <a:t>La duración en tarjetas de crédito y créditos no </a:t>
            </a:r>
            <a:r>
              <a:rPr lang="es-CO" sz="2400" dirty="0" err="1" smtClean="0"/>
              <a:t>revolventes</a:t>
            </a:r>
            <a:r>
              <a:rPr lang="es-CO" sz="2400" dirty="0" smtClean="0"/>
              <a:t> para consumidores NTC es mayor que la de los consumidores establecidos</a:t>
            </a:r>
            <a:endParaRPr lang="es-CO" sz="2400" dirty="0"/>
          </a:p>
        </p:txBody>
      </p:sp>
      <p:sp>
        <p:nvSpPr>
          <p:cNvPr id="6" name="Rectangle 5"/>
          <p:cNvSpPr/>
          <p:nvPr/>
        </p:nvSpPr>
        <p:spPr>
          <a:xfrm>
            <a:off x="586596" y="1302595"/>
            <a:ext cx="10860657" cy="359104"/>
          </a:xfrm>
          <a:prstGeom prst="rect">
            <a:avLst/>
          </a:prstGeom>
          <a:gradFill rotWithShape="1">
            <a:gsLst>
              <a:gs pos="0">
                <a:srgbClr val="F4F4F4"/>
              </a:gs>
              <a:gs pos="64999">
                <a:srgbClr val="E3E3E3"/>
              </a:gs>
              <a:gs pos="100000">
                <a:srgbClr val="D8D8D8"/>
              </a:gs>
            </a:gsLst>
            <a:lin ang="5400000" scaled="1"/>
          </a:gradFill>
          <a:ln w="9525">
            <a:solidFill>
              <a:srgbClr val="A1A1A1"/>
            </a:solidFill>
            <a:miter lim="800000"/>
            <a:headEnd/>
            <a:tailEnd/>
          </a:ln>
          <a:effectLst>
            <a:outerShdw blurRad="40000" dist="20000" dir="5400000" rotWithShape="0">
              <a:srgbClr val="000000">
                <a:alpha val="37999"/>
              </a:srgbClr>
            </a:outerShdw>
          </a:effectLst>
        </p:spPr>
        <p:txBody>
          <a:bodyPr anchor="ctr"/>
          <a:lstStyle/>
          <a:p>
            <a:pPr algn="ctr" defTabSz="1068329"/>
            <a:r>
              <a:rPr lang="es-CO" sz="1700" dirty="0" smtClean="0"/>
              <a:t>Duración promedio en meses </a:t>
            </a:r>
            <a:r>
              <a:rPr lang="es-CO" sz="1700" dirty="0" smtClean="0">
                <a:solidFill>
                  <a:schemeClr val="tx1"/>
                </a:solidFill>
              </a:rPr>
              <a:t>para tarjetas de crédito </a:t>
            </a:r>
            <a:r>
              <a:rPr lang="es-CO" sz="1700" dirty="0" smtClean="0"/>
              <a:t>y créditos con plazo a 24 meses</a:t>
            </a:r>
            <a:endParaRPr lang="es-CO" sz="1700" dirty="0">
              <a:solidFill>
                <a:schemeClr val="tx1"/>
              </a:solidFill>
            </a:endParaRPr>
          </a:p>
        </p:txBody>
      </p:sp>
      <p:sp>
        <p:nvSpPr>
          <p:cNvPr id="14" name="TextBox 13"/>
          <p:cNvSpPr txBox="1"/>
          <p:nvPr/>
        </p:nvSpPr>
        <p:spPr>
          <a:xfrm rot="16200000">
            <a:off x="-294667" y="3518986"/>
            <a:ext cx="3474728" cy="369332"/>
          </a:xfrm>
          <a:prstGeom prst="rect">
            <a:avLst/>
          </a:prstGeom>
          <a:noFill/>
        </p:spPr>
        <p:txBody>
          <a:bodyPr wrap="square" rtlCol="0">
            <a:spAutoFit/>
          </a:bodyPr>
          <a:lstStyle/>
          <a:p>
            <a:pPr algn="ctr"/>
            <a:r>
              <a:rPr lang="es-CO" sz="1800" b="1" dirty="0" smtClean="0"/>
              <a:t>Duración promedio en meses</a:t>
            </a:r>
          </a:p>
        </p:txBody>
      </p:sp>
      <p:graphicFrame>
        <p:nvGraphicFramePr>
          <p:cNvPr id="16" name="Content Placeholder 8"/>
          <p:cNvGraphicFramePr>
            <a:graphicFrameLocks/>
          </p:cNvGraphicFramePr>
          <p:nvPr>
            <p:extLst/>
          </p:nvPr>
        </p:nvGraphicFramePr>
        <p:xfrm>
          <a:off x="9629748" y="1823389"/>
          <a:ext cx="2283329" cy="731520"/>
        </p:xfrm>
        <a:graphic>
          <a:graphicData uri="http://schemas.openxmlformats.org/drawingml/2006/table">
            <a:tbl>
              <a:tblPr firstRow="1" bandRow="1">
                <a:tableStyleId>{5C22544A-7EE6-4342-B048-85BDC9FD1C3A}</a:tableStyleId>
              </a:tblPr>
              <a:tblGrid>
                <a:gridCol w="660018"/>
                <a:gridCol w="1623311"/>
              </a:tblGrid>
              <a:tr h="270128">
                <a:tc>
                  <a:txBody>
                    <a:bodyPr/>
                    <a:lstStyle/>
                    <a:p>
                      <a:endParaRPr lang="en-US" sz="1800" dirty="0"/>
                    </a:p>
                  </a:txBody>
                  <a:tcPr>
                    <a:solidFill>
                      <a:schemeClr val="accent4"/>
                    </a:solidFill>
                  </a:tcPr>
                </a:tc>
                <a:tc>
                  <a:txBody>
                    <a:bodyPr/>
                    <a:lstStyle/>
                    <a:p>
                      <a:r>
                        <a:rPr lang="en-US" sz="1800" b="1" dirty="0" smtClean="0">
                          <a:solidFill>
                            <a:schemeClr val="tx1"/>
                          </a:solidFill>
                        </a:rPr>
                        <a:t>NTC</a:t>
                      </a:r>
                      <a:endParaRPr lang="en-US" sz="1800" b="1" dirty="0">
                        <a:solidFill>
                          <a:schemeClr val="tx1"/>
                        </a:solidFill>
                      </a:endParaRPr>
                    </a:p>
                  </a:txBody>
                  <a:tcPr>
                    <a:solidFill>
                      <a:schemeClr val="bg1"/>
                    </a:solidFill>
                  </a:tcPr>
                </a:tc>
              </a:tr>
              <a:tr h="270128">
                <a:tc>
                  <a:txBody>
                    <a:bodyPr/>
                    <a:lstStyle/>
                    <a:p>
                      <a:endParaRPr lang="en-US" sz="1800" dirty="0"/>
                    </a:p>
                  </a:txBody>
                  <a:tcPr>
                    <a:solidFill>
                      <a:schemeClr val="tx2"/>
                    </a:solidFill>
                  </a:tcPr>
                </a:tc>
                <a:tc>
                  <a:txBody>
                    <a:bodyPr/>
                    <a:lstStyle/>
                    <a:p>
                      <a:r>
                        <a:rPr lang="en-US" sz="1800" b="1" dirty="0" err="1" smtClean="0">
                          <a:solidFill>
                            <a:schemeClr val="tx1"/>
                          </a:solidFill>
                        </a:rPr>
                        <a:t>Establecidos</a:t>
                      </a:r>
                      <a:endParaRPr lang="en-US" sz="1800" b="1" dirty="0">
                        <a:solidFill>
                          <a:schemeClr val="tx1"/>
                        </a:solidFill>
                      </a:endParaRPr>
                    </a:p>
                  </a:txBody>
                  <a:tcPr>
                    <a:solidFill>
                      <a:schemeClr val="bg1"/>
                    </a:solidFill>
                  </a:tcPr>
                </a:tc>
              </a:tr>
            </a:tbl>
          </a:graphicData>
        </a:graphic>
      </p:graphicFrame>
      <p:sp>
        <p:nvSpPr>
          <p:cNvPr id="11" name="Text Box 9"/>
          <p:cNvSpPr txBox="1">
            <a:spLocks noChangeArrowheads="1"/>
          </p:cNvSpPr>
          <p:nvPr/>
        </p:nvSpPr>
        <p:spPr bwMode="auto">
          <a:xfrm>
            <a:off x="10392268" y="6275562"/>
            <a:ext cx="1327359" cy="164019"/>
          </a:xfrm>
          <a:prstGeom prst="rect">
            <a:avLst/>
          </a:prstGeom>
          <a:noFill/>
          <a:ln w="9525">
            <a:noFill/>
            <a:miter lim="800000"/>
            <a:headEnd/>
            <a:tailEnd/>
          </a:ln>
          <a:effectLst/>
        </p:spPr>
        <p:txBody>
          <a:bodyPr wrap="square" lIns="0" tIns="0" rIns="0" bIns="0" anchor="b">
            <a:spAutoFit/>
          </a:bodyPr>
          <a:lstStyle/>
          <a:p>
            <a:pPr eaLnBrk="0" fontAlgn="base" hangingPunct="0">
              <a:spcBef>
                <a:spcPct val="0"/>
              </a:spcBef>
              <a:spcAft>
                <a:spcPct val="0"/>
              </a:spcAft>
              <a:tabLst>
                <a:tab pos="533267" algn="l"/>
              </a:tabLst>
            </a:pPr>
            <a:r>
              <a:rPr lang="en-US" sz="1066" dirty="0" smtClean="0">
                <a:solidFill>
                  <a:srgbClr val="000000"/>
                </a:solidFill>
              </a:rPr>
              <a:t>Fuente: TransUnion</a:t>
            </a:r>
            <a:endParaRPr lang="en-US" sz="1066" dirty="0">
              <a:solidFill>
                <a:srgbClr val="000000"/>
              </a:solidFill>
            </a:endParaRPr>
          </a:p>
        </p:txBody>
      </p:sp>
      <p:sp>
        <p:nvSpPr>
          <p:cNvPr id="4" name="Rectángulo 3"/>
          <p:cNvSpPr/>
          <p:nvPr/>
        </p:nvSpPr>
        <p:spPr>
          <a:xfrm>
            <a:off x="0" y="5691284"/>
            <a:ext cx="2352674" cy="738664"/>
          </a:xfrm>
          <a:prstGeom prst="rect">
            <a:avLst/>
          </a:prstGeom>
        </p:spPr>
        <p:txBody>
          <a:bodyPr wrap="square">
            <a:spAutoFit/>
          </a:bodyPr>
          <a:lstStyle/>
          <a:p>
            <a:r>
              <a:rPr lang="es-CO" sz="1400" b="1" dirty="0" smtClean="0"/>
              <a:t>Consumidores con saldo a los 18 meses de desembolsado el crédito</a:t>
            </a:r>
            <a:endParaRPr lang="es-CO" sz="1400" dirty="0"/>
          </a:p>
        </p:txBody>
      </p:sp>
      <p:sp>
        <p:nvSpPr>
          <p:cNvPr id="5" name="Rectángulo 4"/>
          <p:cNvSpPr/>
          <p:nvPr/>
        </p:nvSpPr>
        <p:spPr>
          <a:xfrm>
            <a:off x="2559776" y="5927177"/>
            <a:ext cx="646331" cy="369332"/>
          </a:xfrm>
          <a:prstGeom prst="rect">
            <a:avLst/>
          </a:prstGeom>
        </p:spPr>
        <p:txBody>
          <a:bodyPr wrap="none">
            <a:spAutoFit/>
          </a:bodyPr>
          <a:lstStyle/>
          <a:p>
            <a:r>
              <a:rPr lang="en-US" sz="1800" b="1" dirty="0"/>
              <a:t>73%</a:t>
            </a:r>
            <a:endParaRPr lang="es-CO" sz="1800" dirty="0"/>
          </a:p>
        </p:txBody>
      </p:sp>
      <p:sp>
        <p:nvSpPr>
          <p:cNvPr id="12" name="Rectángulo 11"/>
          <p:cNvSpPr/>
          <p:nvPr/>
        </p:nvSpPr>
        <p:spPr>
          <a:xfrm>
            <a:off x="3474176" y="5936702"/>
            <a:ext cx="646331" cy="369332"/>
          </a:xfrm>
          <a:prstGeom prst="rect">
            <a:avLst/>
          </a:prstGeom>
        </p:spPr>
        <p:txBody>
          <a:bodyPr wrap="none">
            <a:spAutoFit/>
          </a:bodyPr>
          <a:lstStyle/>
          <a:p>
            <a:r>
              <a:rPr lang="en-US" sz="1800" b="1" dirty="0" smtClean="0"/>
              <a:t>64%</a:t>
            </a:r>
            <a:endParaRPr lang="es-CO" sz="1800" dirty="0"/>
          </a:p>
        </p:txBody>
      </p:sp>
      <p:sp>
        <p:nvSpPr>
          <p:cNvPr id="13" name="Rectángulo 12"/>
          <p:cNvSpPr/>
          <p:nvPr/>
        </p:nvSpPr>
        <p:spPr>
          <a:xfrm>
            <a:off x="4731476" y="5936702"/>
            <a:ext cx="646331" cy="369332"/>
          </a:xfrm>
          <a:prstGeom prst="rect">
            <a:avLst/>
          </a:prstGeom>
        </p:spPr>
        <p:txBody>
          <a:bodyPr wrap="none">
            <a:spAutoFit/>
          </a:bodyPr>
          <a:lstStyle/>
          <a:p>
            <a:r>
              <a:rPr lang="en-US" sz="1800" b="1" dirty="0" smtClean="0"/>
              <a:t>46%</a:t>
            </a:r>
            <a:endParaRPr lang="es-CO" sz="1800" dirty="0"/>
          </a:p>
        </p:txBody>
      </p:sp>
      <p:sp>
        <p:nvSpPr>
          <p:cNvPr id="15" name="Rectángulo 14"/>
          <p:cNvSpPr/>
          <p:nvPr/>
        </p:nvSpPr>
        <p:spPr>
          <a:xfrm>
            <a:off x="5645876" y="5927177"/>
            <a:ext cx="646331" cy="369332"/>
          </a:xfrm>
          <a:prstGeom prst="rect">
            <a:avLst/>
          </a:prstGeom>
        </p:spPr>
        <p:txBody>
          <a:bodyPr wrap="none">
            <a:spAutoFit/>
          </a:bodyPr>
          <a:lstStyle/>
          <a:p>
            <a:r>
              <a:rPr lang="en-US" sz="1800" b="1" dirty="0" smtClean="0"/>
              <a:t>33%</a:t>
            </a:r>
            <a:endParaRPr lang="es-CO" sz="1800" dirty="0"/>
          </a:p>
        </p:txBody>
      </p:sp>
      <p:sp>
        <p:nvSpPr>
          <p:cNvPr id="17" name="Rectángulo 16"/>
          <p:cNvSpPr/>
          <p:nvPr/>
        </p:nvSpPr>
        <p:spPr>
          <a:xfrm>
            <a:off x="6960326" y="5889077"/>
            <a:ext cx="646331" cy="369332"/>
          </a:xfrm>
          <a:prstGeom prst="rect">
            <a:avLst/>
          </a:prstGeom>
        </p:spPr>
        <p:txBody>
          <a:bodyPr wrap="none">
            <a:spAutoFit/>
          </a:bodyPr>
          <a:lstStyle/>
          <a:p>
            <a:r>
              <a:rPr lang="en-US" sz="1800" b="1" dirty="0" smtClean="0"/>
              <a:t>25%</a:t>
            </a:r>
            <a:endParaRPr lang="es-CO" sz="1800" dirty="0"/>
          </a:p>
        </p:txBody>
      </p:sp>
      <p:sp>
        <p:nvSpPr>
          <p:cNvPr id="18" name="Rectángulo 17"/>
          <p:cNvSpPr/>
          <p:nvPr/>
        </p:nvSpPr>
        <p:spPr>
          <a:xfrm>
            <a:off x="7874726" y="5898602"/>
            <a:ext cx="646331" cy="369332"/>
          </a:xfrm>
          <a:prstGeom prst="rect">
            <a:avLst/>
          </a:prstGeom>
        </p:spPr>
        <p:txBody>
          <a:bodyPr wrap="none">
            <a:spAutoFit/>
          </a:bodyPr>
          <a:lstStyle/>
          <a:p>
            <a:r>
              <a:rPr lang="en-US" sz="1800" b="1" dirty="0" smtClean="0"/>
              <a:t>21%</a:t>
            </a:r>
            <a:endParaRPr lang="es-CO" sz="1800" dirty="0"/>
          </a:p>
        </p:txBody>
      </p:sp>
      <p:sp>
        <p:nvSpPr>
          <p:cNvPr id="7" name="Rectángulo 6"/>
          <p:cNvSpPr/>
          <p:nvPr/>
        </p:nvSpPr>
        <p:spPr>
          <a:xfrm>
            <a:off x="2400300" y="5900834"/>
            <a:ext cx="6162675" cy="40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225858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518015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994" name="think-cell Slide" r:id="rId6" imgW="421" imgH="420" progId="TCLayout.ActiveDocument.1">
                  <p:embed/>
                </p:oleObj>
              </mc:Choice>
              <mc:Fallback>
                <p:oleObj name="think-cell Slide" r:id="rId6" imgW="421" imgH="420"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s-CO" sz="2300" b="1" dirty="0">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3" name="Title 2"/>
          <p:cNvSpPr>
            <a:spLocks noGrp="1"/>
          </p:cNvSpPr>
          <p:nvPr>
            <p:ph type="title"/>
          </p:nvPr>
        </p:nvSpPr>
        <p:spPr>
          <a:xfrm>
            <a:off x="385313" y="241541"/>
            <a:ext cx="10602727" cy="1069675"/>
          </a:xfrm>
        </p:spPr>
        <p:txBody>
          <a:bodyPr>
            <a:noAutofit/>
          </a:bodyPr>
          <a:lstStyle/>
          <a:p>
            <a:r>
              <a:rPr lang="es-CO" sz="2300" dirty="0" smtClean="0"/>
              <a:t>Dada la mayor duración en créditos y el potencial en términos de fidelidad, costo-eficiencia y rentabilidad, los NTC no deben pasarse por alto</a:t>
            </a:r>
            <a:endParaRPr lang="es-CO" sz="2300" dirty="0"/>
          </a:p>
        </p:txBody>
      </p:sp>
      <p:sp>
        <p:nvSpPr>
          <p:cNvPr id="11" name="Text Box 9"/>
          <p:cNvSpPr txBox="1">
            <a:spLocks noChangeArrowheads="1"/>
          </p:cNvSpPr>
          <p:nvPr/>
        </p:nvSpPr>
        <p:spPr bwMode="auto">
          <a:xfrm>
            <a:off x="10375015" y="6241049"/>
            <a:ext cx="1327359" cy="164019"/>
          </a:xfrm>
          <a:prstGeom prst="rect">
            <a:avLst/>
          </a:prstGeom>
          <a:noFill/>
          <a:ln w="9525">
            <a:noFill/>
            <a:miter lim="800000"/>
            <a:headEnd/>
            <a:tailEnd/>
          </a:ln>
          <a:effectLst/>
        </p:spPr>
        <p:txBody>
          <a:bodyPr wrap="square" lIns="0" tIns="0" rIns="0" bIns="0" anchor="b">
            <a:spAutoFit/>
          </a:bodyPr>
          <a:lstStyle/>
          <a:p>
            <a:pPr eaLnBrk="0" fontAlgn="base" hangingPunct="0">
              <a:spcBef>
                <a:spcPct val="0"/>
              </a:spcBef>
              <a:spcAft>
                <a:spcPct val="0"/>
              </a:spcAft>
              <a:tabLst>
                <a:tab pos="533267" algn="l"/>
              </a:tabLst>
            </a:pPr>
            <a:r>
              <a:rPr lang="en-US" sz="1066" dirty="0" smtClean="0">
                <a:solidFill>
                  <a:srgbClr val="000000"/>
                </a:solidFill>
              </a:rPr>
              <a:t>Fuente: TransUnion</a:t>
            </a:r>
            <a:endParaRPr lang="en-US" sz="1066" dirty="0">
              <a:solidFill>
                <a:srgbClr val="000000"/>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84546814"/>
              </p:ext>
            </p:extLst>
          </p:nvPr>
        </p:nvGraphicFramePr>
        <p:xfrm>
          <a:off x="816430" y="1540690"/>
          <a:ext cx="7543799" cy="4615180"/>
        </p:xfrm>
        <a:graphic>
          <a:graphicData uri="http://schemas.openxmlformats.org/drawingml/2006/table">
            <a:tbl>
              <a:tblPr/>
              <a:tblGrid>
                <a:gridCol w="4068729"/>
                <a:gridCol w="1737535"/>
                <a:gridCol w="1737535"/>
              </a:tblGrid>
              <a:tr h="399796">
                <a:tc>
                  <a:txBody>
                    <a:bodyPr/>
                    <a:lstStyle/>
                    <a:p>
                      <a:pPr algn="ctr" fontAlgn="b"/>
                      <a:r>
                        <a:rPr lang="es-CO" sz="2000" b="1" i="0" u="none" strike="noStrike" dirty="0">
                          <a:solidFill>
                            <a:srgbClr val="FFFFFF"/>
                          </a:solidFill>
                          <a:effectLst/>
                          <a:latin typeface="+mj-lt"/>
                        </a:rPr>
                        <a:t>P&amp;G  (USD)</a:t>
                      </a:r>
                    </a:p>
                  </a:txBody>
                  <a:tcPr marL="7620" marR="7620" marT="7620" marB="0" anchor="b">
                    <a:lnL>
                      <a:noFill/>
                    </a:lnL>
                    <a:lnR>
                      <a:noFill/>
                    </a:lnR>
                    <a:lnT>
                      <a:noFill/>
                    </a:lnT>
                    <a:lnB>
                      <a:noFill/>
                    </a:lnB>
                    <a:solidFill>
                      <a:srgbClr val="1F497D"/>
                    </a:solidFill>
                  </a:tcPr>
                </a:tc>
                <a:tc>
                  <a:txBody>
                    <a:bodyPr/>
                    <a:lstStyle/>
                    <a:p>
                      <a:pPr algn="ctr" fontAlgn="b"/>
                      <a:r>
                        <a:rPr lang="es-CO" sz="2000" b="1" i="0" u="none" strike="noStrike">
                          <a:solidFill>
                            <a:srgbClr val="FFFFFF"/>
                          </a:solidFill>
                          <a:effectLst/>
                          <a:latin typeface="+mj-lt"/>
                        </a:rPr>
                        <a:t>Establecidos</a:t>
                      </a:r>
                    </a:p>
                  </a:txBody>
                  <a:tcPr marL="7620" marR="7620" marT="7620" marB="0" anchor="b">
                    <a:lnL>
                      <a:noFill/>
                    </a:lnL>
                    <a:lnR>
                      <a:noFill/>
                    </a:lnR>
                    <a:lnT>
                      <a:noFill/>
                    </a:lnT>
                    <a:lnB>
                      <a:noFill/>
                    </a:lnB>
                    <a:solidFill>
                      <a:srgbClr val="1F497D"/>
                    </a:solidFill>
                  </a:tcPr>
                </a:tc>
                <a:tc>
                  <a:txBody>
                    <a:bodyPr/>
                    <a:lstStyle/>
                    <a:p>
                      <a:pPr algn="ctr" fontAlgn="b"/>
                      <a:r>
                        <a:rPr lang="es-CO" sz="2000" b="1" i="0" u="none" strike="noStrike">
                          <a:solidFill>
                            <a:srgbClr val="FFFFFF"/>
                          </a:solidFill>
                          <a:effectLst/>
                          <a:latin typeface="+mj-lt"/>
                        </a:rPr>
                        <a:t>New to Credit</a:t>
                      </a:r>
                    </a:p>
                  </a:txBody>
                  <a:tcPr marL="7620" marR="7620" marT="7620" marB="0" anchor="b">
                    <a:lnL>
                      <a:noFill/>
                    </a:lnL>
                    <a:lnR>
                      <a:noFill/>
                    </a:lnR>
                    <a:lnT>
                      <a:noFill/>
                    </a:lnT>
                    <a:lnB>
                      <a:noFill/>
                    </a:lnB>
                    <a:solidFill>
                      <a:srgbClr val="1F497D"/>
                    </a:solidFill>
                  </a:tcPr>
                </a:tc>
              </a:tr>
              <a:tr h="399796">
                <a:tc>
                  <a:txBody>
                    <a:bodyPr/>
                    <a:lstStyle/>
                    <a:p>
                      <a:pPr algn="ctr" fontAlgn="b"/>
                      <a:r>
                        <a:rPr lang="es-CO" sz="2000" b="1" i="0" u="none" strike="noStrike">
                          <a:solidFill>
                            <a:srgbClr val="000000"/>
                          </a:solidFill>
                          <a:effectLst/>
                          <a:latin typeface="+mj-lt"/>
                        </a:rPr>
                        <a:t>Línea de Crédito</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a:solidFill>
                            <a:srgbClr val="000000"/>
                          </a:solidFill>
                          <a:effectLst/>
                          <a:latin typeface="+mj-lt"/>
                        </a:rPr>
                        <a:t>$ 867</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a:solidFill>
                            <a:srgbClr val="000000"/>
                          </a:solidFill>
                          <a:effectLst/>
                          <a:latin typeface="+mj-lt"/>
                        </a:rPr>
                        <a:t>$ 533</a:t>
                      </a:r>
                    </a:p>
                  </a:txBody>
                  <a:tcPr marL="7620" marR="7620" marT="7620" marB="0" anchor="b">
                    <a:lnL>
                      <a:noFill/>
                    </a:lnL>
                    <a:lnR>
                      <a:noFill/>
                    </a:lnR>
                    <a:lnT>
                      <a:noFill/>
                    </a:lnT>
                    <a:lnB>
                      <a:noFill/>
                    </a:lnB>
                    <a:solidFill>
                      <a:srgbClr val="B7DEE8"/>
                    </a:solidFill>
                  </a:tcPr>
                </a:tc>
              </a:tr>
              <a:tr h="399796">
                <a:tc>
                  <a:txBody>
                    <a:bodyPr/>
                    <a:lstStyle/>
                    <a:p>
                      <a:pPr algn="ctr" fontAlgn="b"/>
                      <a:r>
                        <a:rPr lang="es-CO" sz="2000" b="1" i="0" u="none" strike="noStrike">
                          <a:solidFill>
                            <a:srgbClr val="000000"/>
                          </a:solidFill>
                          <a:effectLst/>
                          <a:latin typeface="+mj-lt"/>
                        </a:rPr>
                        <a:t>Saldo promedio 24m</a:t>
                      </a:r>
                    </a:p>
                  </a:txBody>
                  <a:tcPr marL="7620" marR="7620" marT="7620" marB="0" anchor="b">
                    <a:lnL>
                      <a:noFill/>
                    </a:lnL>
                    <a:lnR>
                      <a:noFill/>
                    </a:lnR>
                    <a:lnT>
                      <a:noFill/>
                    </a:lnT>
                    <a:lnB>
                      <a:noFill/>
                    </a:lnB>
                    <a:solidFill>
                      <a:srgbClr val="DAEEF3"/>
                    </a:solidFill>
                  </a:tcPr>
                </a:tc>
                <a:tc>
                  <a:txBody>
                    <a:bodyPr/>
                    <a:lstStyle/>
                    <a:p>
                      <a:pPr algn="ctr" fontAlgn="b"/>
                      <a:r>
                        <a:rPr lang="es-CO" sz="2000" b="1" i="0" u="none" strike="noStrike">
                          <a:solidFill>
                            <a:srgbClr val="000000"/>
                          </a:solidFill>
                          <a:effectLst/>
                          <a:latin typeface="+mj-lt"/>
                        </a:rPr>
                        <a:t>$ 600</a:t>
                      </a:r>
                    </a:p>
                  </a:txBody>
                  <a:tcPr marL="7620" marR="7620" marT="7620" marB="0" anchor="b">
                    <a:lnL>
                      <a:noFill/>
                    </a:lnL>
                    <a:lnR>
                      <a:noFill/>
                    </a:lnR>
                    <a:lnT>
                      <a:noFill/>
                    </a:lnT>
                    <a:lnB>
                      <a:noFill/>
                    </a:lnB>
                    <a:solidFill>
                      <a:srgbClr val="DAEEF3"/>
                    </a:solidFill>
                  </a:tcPr>
                </a:tc>
                <a:tc>
                  <a:txBody>
                    <a:bodyPr/>
                    <a:lstStyle/>
                    <a:p>
                      <a:pPr algn="ctr" fontAlgn="b"/>
                      <a:r>
                        <a:rPr lang="es-CO" sz="2000" b="1" i="0" u="none" strike="noStrike">
                          <a:solidFill>
                            <a:srgbClr val="000000"/>
                          </a:solidFill>
                          <a:effectLst/>
                          <a:latin typeface="+mj-lt"/>
                        </a:rPr>
                        <a:t>$ 326</a:t>
                      </a:r>
                    </a:p>
                  </a:txBody>
                  <a:tcPr marL="7620" marR="7620" marT="7620" marB="0" anchor="b">
                    <a:lnL>
                      <a:noFill/>
                    </a:lnL>
                    <a:lnR>
                      <a:noFill/>
                    </a:lnR>
                    <a:lnT>
                      <a:noFill/>
                    </a:lnT>
                    <a:lnB>
                      <a:noFill/>
                    </a:lnB>
                    <a:solidFill>
                      <a:srgbClr val="DAEEF3"/>
                    </a:solidFill>
                  </a:tcPr>
                </a:tc>
              </a:tr>
              <a:tr h="399796">
                <a:tc>
                  <a:txBody>
                    <a:bodyPr/>
                    <a:lstStyle/>
                    <a:p>
                      <a:pPr algn="ctr" fontAlgn="b"/>
                      <a:r>
                        <a:rPr lang="es-CO" sz="2000" b="1" i="0" u="none" strike="noStrike">
                          <a:solidFill>
                            <a:srgbClr val="000000"/>
                          </a:solidFill>
                          <a:effectLst/>
                          <a:latin typeface="+mj-lt"/>
                        </a:rPr>
                        <a:t>Tasa Diferido</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a:solidFill>
                            <a:srgbClr val="000000"/>
                          </a:solidFill>
                          <a:effectLst/>
                          <a:latin typeface="+mj-lt"/>
                        </a:rPr>
                        <a:t>75%</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a:solidFill>
                            <a:srgbClr val="000000"/>
                          </a:solidFill>
                          <a:effectLst/>
                          <a:latin typeface="+mj-lt"/>
                        </a:rPr>
                        <a:t>82%</a:t>
                      </a:r>
                    </a:p>
                  </a:txBody>
                  <a:tcPr marL="7620" marR="7620" marT="7620" marB="0" anchor="b">
                    <a:lnL>
                      <a:noFill/>
                    </a:lnL>
                    <a:lnR>
                      <a:noFill/>
                    </a:lnR>
                    <a:lnT>
                      <a:noFill/>
                    </a:lnT>
                    <a:lnB>
                      <a:noFill/>
                    </a:lnB>
                    <a:solidFill>
                      <a:srgbClr val="B7DEE8"/>
                    </a:solidFill>
                  </a:tcPr>
                </a:tc>
              </a:tr>
              <a:tr h="399796">
                <a:tc>
                  <a:txBody>
                    <a:bodyPr/>
                    <a:lstStyle/>
                    <a:p>
                      <a:pPr algn="ctr" fontAlgn="b"/>
                      <a:r>
                        <a:rPr lang="es-CO" sz="2000" b="1" i="0" u="none" strike="noStrike">
                          <a:solidFill>
                            <a:srgbClr val="000000"/>
                          </a:solidFill>
                          <a:effectLst/>
                          <a:latin typeface="+mj-lt"/>
                        </a:rPr>
                        <a:t>Comisiones</a:t>
                      </a:r>
                    </a:p>
                  </a:txBody>
                  <a:tcPr marL="7620" marR="7620" marT="7620" marB="0" anchor="b">
                    <a:lnL>
                      <a:noFill/>
                    </a:lnL>
                    <a:lnR>
                      <a:noFill/>
                    </a:lnR>
                    <a:lnT>
                      <a:noFill/>
                    </a:lnT>
                    <a:lnB>
                      <a:noFill/>
                    </a:lnB>
                    <a:solidFill>
                      <a:srgbClr val="DAEEF3"/>
                    </a:solidFill>
                  </a:tcPr>
                </a:tc>
                <a:tc>
                  <a:txBody>
                    <a:bodyPr/>
                    <a:lstStyle/>
                    <a:p>
                      <a:pPr algn="ctr" fontAlgn="b"/>
                      <a:r>
                        <a:rPr lang="es-CO" sz="2000" b="1" i="0" u="none" strike="noStrike">
                          <a:solidFill>
                            <a:srgbClr val="000000"/>
                          </a:solidFill>
                          <a:effectLst/>
                          <a:latin typeface="+mj-lt"/>
                        </a:rPr>
                        <a:t>$ 84</a:t>
                      </a:r>
                    </a:p>
                  </a:txBody>
                  <a:tcPr marL="7620" marR="7620" marT="7620" marB="0" anchor="b">
                    <a:lnL>
                      <a:noFill/>
                    </a:lnL>
                    <a:lnR>
                      <a:noFill/>
                    </a:lnR>
                    <a:lnT>
                      <a:noFill/>
                    </a:lnT>
                    <a:lnB>
                      <a:noFill/>
                    </a:lnB>
                    <a:solidFill>
                      <a:srgbClr val="DAEEF3"/>
                    </a:solidFill>
                  </a:tcPr>
                </a:tc>
                <a:tc>
                  <a:txBody>
                    <a:bodyPr/>
                    <a:lstStyle/>
                    <a:p>
                      <a:pPr algn="ctr" fontAlgn="b"/>
                      <a:r>
                        <a:rPr lang="es-CO" sz="2000" b="1" i="0" u="none" strike="noStrike">
                          <a:solidFill>
                            <a:srgbClr val="000000"/>
                          </a:solidFill>
                          <a:effectLst/>
                          <a:latin typeface="+mj-lt"/>
                        </a:rPr>
                        <a:t>$ 84</a:t>
                      </a:r>
                    </a:p>
                  </a:txBody>
                  <a:tcPr marL="7620" marR="7620" marT="7620" marB="0" anchor="b">
                    <a:lnL>
                      <a:noFill/>
                    </a:lnL>
                    <a:lnR>
                      <a:noFill/>
                    </a:lnR>
                    <a:lnT>
                      <a:noFill/>
                    </a:lnT>
                    <a:lnB>
                      <a:noFill/>
                    </a:lnB>
                    <a:solidFill>
                      <a:srgbClr val="DAEEF3"/>
                    </a:solidFill>
                  </a:tcPr>
                </a:tc>
              </a:tr>
              <a:tr h="606697">
                <a:tc>
                  <a:txBody>
                    <a:bodyPr/>
                    <a:lstStyle/>
                    <a:p>
                      <a:pPr algn="ctr" fontAlgn="b"/>
                      <a:r>
                        <a:rPr lang="es-CO" sz="2000" b="1" i="0" u="none" strike="noStrike" dirty="0">
                          <a:solidFill>
                            <a:srgbClr val="000000"/>
                          </a:solidFill>
                          <a:effectLst/>
                          <a:latin typeface="+mj-lt"/>
                        </a:rPr>
                        <a:t>Total Ingresos </a:t>
                      </a:r>
                      <a:r>
                        <a:rPr lang="es-CO" sz="2000" b="1" i="0" u="none" strike="noStrike" dirty="0" smtClean="0">
                          <a:solidFill>
                            <a:srgbClr val="000000"/>
                          </a:solidFill>
                          <a:effectLst/>
                          <a:latin typeface="+mj-lt"/>
                        </a:rPr>
                        <a:t>                            (</a:t>
                      </a:r>
                      <a:r>
                        <a:rPr lang="es-CO" sz="2000" b="1" i="0" u="none" strike="noStrike" dirty="0">
                          <a:solidFill>
                            <a:srgbClr val="000000"/>
                          </a:solidFill>
                          <a:effectLst/>
                          <a:latin typeface="+mj-lt"/>
                        </a:rPr>
                        <a:t>diferido + comisiones)</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a:solidFill>
                            <a:srgbClr val="000000"/>
                          </a:solidFill>
                          <a:effectLst/>
                          <a:latin typeface="+mj-lt"/>
                        </a:rPr>
                        <a:t>$ 219</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a:solidFill>
                            <a:srgbClr val="000000"/>
                          </a:solidFill>
                          <a:effectLst/>
                          <a:latin typeface="+mj-lt"/>
                        </a:rPr>
                        <a:t>$ 164</a:t>
                      </a:r>
                    </a:p>
                  </a:txBody>
                  <a:tcPr marL="7620" marR="7620" marT="7620" marB="0" anchor="b">
                    <a:lnL>
                      <a:noFill/>
                    </a:lnL>
                    <a:lnR>
                      <a:noFill/>
                    </a:lnR>
                    <a:lnT>
                      <a:noFill/>
                    </a:lnT>
                    <a:lnB>
                      <a:noFill/>
                    </a:lnB>
                    <a:solidFill>
                      <a:srgbClr val="B7DEE8"/>
                    </a:solidFill>
                  </a:tcPr>
                </a:tc>
              </a:tr>
              <a:tr h="399796">
                <a:tc>
                  <a:txBody>
                    <a:bodyPr/>
                    <a:lstStyle/>
                    <a:p>
                      <a:pPr algn="ctr" fontAlgn="b"/>
                      <a:r>
                        <a:rPr lang="es-CO" sz="2000" b="1" i="0" u="none" strike="noStrike">
                          <a:solidFill>
                            <a:srgbClr val="000000"/>
                          </a:solidFill>
                          <a:effectLst/>
                          <a:latin typeface="+mj-lt"/>
                        </a:rPr>
                        <a:t>Costos (Venta/Mantenimiento)</a:t>
                      </a:r>
                    </a:p>
                  </a:txBody>
                  <a:tcPr marL="7620" marR="7620" marT="7620" marB="0" anchor="b">
                    <a:lnL>
                      <a:noFill/>
                    </a:lnL>
                    <a:lnR>
                      <a:noFill/>
                    </a:lnR>
                    <a:lnT>
                      <a:noFill/>
                    </a:lnT>
                    <a:lnB>
                      <a:noFill/>
                    </a:lnB>
                    <a:solidFill>
                      <a:srgbClr val="DAEEF3"/>
                    </a:solidFill>
                  </a:tcPr>
                </a:tc>
                <a:tc>
                  <a:txBody>
                    <a:bodyPr/>
                    <a:lstStyle/>
                    <a:p>
                      <a:pPr algn="ctr" fontAlgn="b"/>
                      <a:r>
                        <a:rPr lang="es-CO" sz="2000" b="1" i="0" u="none" strike="noStrike">
                          <a:solidFill>
                            <a:srgbClr val="000000"/>
                          </a:solidFill>
                          <a:effectLst/>
                          <a:latin typeface="+mj-lt"/>
                        </a:rPr>
                        <a:t>$ 100</a:t>
                      </a:r>
                    </a:p>
                  </a:txBody>
                  <a:tcPr marL="7620" marR="7620" marT="7620" marB="0" anchor="b">
                    <a:lnL>
                      <a:noFill/>
                    </a:lnL>
                    <a:lnR>
                      <a:noFill/>
                    </a:lnR>
                    <a:lnT>
                      <a:noFill/>
                    </a:lnT>
                    <a:lnB>
                      <a:noFill/>
                    </a:lnB>
                    <a:solidFill>
                      <a:srgbClr val="DAEEF3"/>
                    </a:solidFill>
                  </a:tcPr>
                </a:tc>
                <a:tc>
                  <a:txBody>
                    <a:bodyPr/>
                    <a:lstStyle/>
                    <a:p>
                      <a:pPr algn="ctr" fontAlgn="b"/>
                      <a:r>
                        <a:rPr lang="es-CO" sz="2000" b="1" i="0" u="none" strike="noStrike" dirty="0">
                          <a:solidFill>
                            <a:srgbClr val="000000"/>
                          </a:solidFill>
                          <a:effectLst/>
                          <a:latin typeface="+mj-lt"/>
                        </a:rPr>
                        <a:t>$ 110</a:t>
                      </a:r>
                    </a:p>
                  </a:txBody>
                  <a:tcPr marL="7620" marR="7620" marT="7620" marB="0" anchor="b">
                    <a:lnL>
                      <a:noFill/>
                    </a:lnL>
                    <a:lnR>
                      <a:noFill/>
                    </a:lnR>
                    <a:lnT>
                      <a:noFill/>
                    </a:lnT>
                    <a:lnB>
                      <a:noFill/>
                    </a:lnB>
                    <a:solidFill>
                      <a:srgbClr val="DAEEF3"/>
                    </a:solidFill>
                  </a:tcPr>
                </a:tc>
              </a:tr>
              <a:tr h="399796">
                <a:tc>
                  <a:txBody>
                    <a:bodyPr/>
                    <a:lstStyle/>
                    <a:p>
                      <a:pPr algn="ctr" fontAlgn="b"/>
                      <a:r>
                        <a:rPr lang="es-CO" sz="2000" b="1" i="0" u="none" strike="noStrike">
                          <a:solidFill>
                            <a:srgbClr val="000000"/>
                          </a:solidFill>
                          <a:effectLst/>
                          <a:latin typeface="+mj-lt"/>
                        </a:rPr>
                        <a:t>Tasa Mora Saldo 30+ (24MOB)</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a:solidFill>
                            <a:srgbClr val="000000"/>
                          </a:solidFill>
                          <a:effectLst/>
                          <a:latin typeface="+mj-lt"/>
                        </a:rPr>
                        <a:t>9.2%</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a:solidFill>
                            <a:srgbClr val="000000"/>
                          </a:solidFill>
                          <a:effectLst/>
                          <a:latin typeface="+mj-lt"/>
                        </a:rPr>
                        <a:t>11.4%</a:t>
                      </a:r>
                    </a:p>
                  </a:txBody>
                  <a:tcPr marL="7620" marR="7620" marT="7620" marB="0" anchor="b">
                    <a:lnL>
                      <a:noFill/>
                    </a:lnL>
                    <a:lnR>
                      <a:noFill/>
                    </a:lnR>
                    <a:lnT>
                      <a:noFill/>
                    </a:lnT>
                    <a:lnB>
                      <a:noFill/>
                    </a:lnB>
                    <a:solidFill>
                      <a:srgbClr val="B7DEE8"/>
                    </a:solidFill>
                  </a:tcPr>
                </a:tc>
              </a:tr>
              <a:tr h="399796">
                <a:tc>
                  <a:txBody>
                    <a:bodyPr/>
                    <a:lstStyle/>
                    <a:p>
                      <a:pPr algn="ctr" fontAlgn="b"/>
                      <a:r>
                        <a:rPr lang="es-CO" sz="2000" b="1" i="0" u="none" strike="noStrike">
                          <a:solidFill>
                            <a:srgbClr val="000000"/>
                          </a:solidFill>
                          <a:effectLst/>
                          <a:latin typeface="+mj-lt"/>
                        </a:rPr>
                        <a:t>Pérdida de Crédito</a:t>
                      </a:r>
                    </a:p>
                  </a:txBody>
                  <a:tcPr marL="7620" marR="7620" marT="7620" marB="0" anchor="b">
                    <a:lnL>
                      <a:noFill/>
                    </a:lnL>
                    <a:lnR>
                      <a:noFill/>
                    </a:lnR>
                    <a:lnT>
                      <a:noFill/>
                    </a:lnT>
                    <a:lnB>
                      <a:noFill/>
                    </a:lnB>
                    <a:solidFill>
                      <a:srgbClr val="DAEEF3"/>
                    </a:solidFill>
                  </a:tcPr>
                </a:tc>
                <a:tc>
                  <a:txBody>
                    <a:bodyPr/>
                    <a:lstStyle/>
                    <a:p>
                      <a:pPr algn="ctr" fontAlgn="b"/>
                      <a:r>
                        <a:rPr lang="es-CO" sz="2000" b="1" i="0" u="none" strike="noStrike">
                          <a:solidFill>
                            <a:srgbClr val="000000"/>
                          </a:solidFill>
                          <a:effectLst/>
                          <a:latin typeface="+mj-lt"/>
                        </a:rPr>
                        <a:t>$ 55</a:t>
                      </a:r>
                    </a:p>
                  </a:txBody>
                  <a:tcPr marL="7620" marR="7620" marT="7620" marB="0" anchor="b">
                    <a:lnL>
                      <a:noFill/>
                    </a:lnL>
                    <a:lnR>
                      <a:noFill/>
                    </a:lnR>
                    <a:lnT>
                      <a:noFill/>
                    </a:lnT>
                    <a:lnB>
                      <a:noFill/>
                    </a:lnB>
                    <a:solidFill>
                      <a:srgbClr val="DAEEF3"/>
                    </a:solidFill>
                  </a:tcPr>
                </a:tc>
                <a:tc>
                  <a:txBody>
                    <a:bodyPr/>
                    <a:lstStyle/>
                    <a:p>
                      <a:pPr algn="ctr" fontAlgn="b"/>
                      <a:r>
                        <a:rPr lang="es-CO" sz="2000" b="1" i="0" u="none" strike="noStrike">
                          <a:solidFill>
                            <a:srgbClr val="000000"/>
                          </a:solidFill>
                          <a:effectLst/>
                          <a:latin typeface="+mj-lt"/>
                        </a:rPr>
                        <a:t>$ 37</a:t>
                      </a:r>
                    </a:p>
                  </a:txBody>
                  <a:tcPr marL="7620" marR="7620" marT="7620" marB="0" anchor="b">
                    <a:lnL>
                      <a:noFill/>
                    </a:lnL>
                    <a:lnR>
                      <a:noFill/>
                    </a:lnR>
                    <a:lnT>
                      <a:noFill/>
                    </a:lnT>
                    <a:lnB>
                      <a:noFill/>
                    </a:lnB>
                    <a:solidFill>
                      <a:srgbClr val="DAEEF3"/>
                    </a:solidFill>
                  </a:tcPr>
                </a:tc>
              </a:tr>
              <a:tr h="399796">
                <a:tc>
                  <a:txBody>
                    <a:bodyPr/>
                    <a:lstStyle/>
                    <a:p>
                      <a:pPr algn="ctr" fontAlgn="b"/>
                      <a:r>
                        <a:rPr lang="es-CO" sz="2000" b="1" i="0" u="none" strike="noStrike">
                          <a:solidFill>
                            <a:srgbClr val="000000"/>
                          </a:solidFill>
                          <a:effectLst/>
                          <a:latin typeface="+mj-lt"/>
                        </a:rPr>
                        <a:t>Ganancia Bruta</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a:solidFill>
                            <a:srgbClr val="000000"/>
                          </a:solidFill>
                          <a:effectLst/>
                          <a:latin typeface="+mj-lt"/>
                        </a:rPr>
                        <a:t>$ 64</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a:solidFill>
                            <a:srgbClr val="000000"/>
                          </a:solidFill>
                          <a:effectLst/>
                          <a:latin typeface="+mj-lt"/>
                        </a:rPr>
                        <a:t>$ 17</a:t>
                      </a:r>
                    </a:p>
                  </a:txBody>
                  <a:tcPr marL="7620" marR="7620" marT="7620" marB="0" anchor="b">
                    <a:lnL>
                      <a:noFill/>
                    </a:lnL>
                    <a:lnR>
                      <a:noFill/>
                    </a:lnR>
                    <a:lnT>
                      <a:noFill/>
                    </a:lnT>
                    <a:lnB>
                      <a:noFill/>
                    </a:lnB>
                    <a:solidFill>
                      <a:srgbClr val="B7DEE8"/>
                    </a:solidFill>
                  </a:tcPr>
                </a:tc>
              </a:tr>
              <a:tr h="399796">
                <a:tc>
                  <a:txBody>
                    <a:bodyPr/>
                    <a:lstStyle/>
                    <a:p>
                      <a:pPr algn="ctr" fontAlgn="b"/>
                      <a:r>
                        <a:rPr lang="es-CO" sz="2000" b="1" i="0" u="none" strike="noStrike" dirty="0">
                          <a:solidFill>
                            <a:srgbClr val="000000"/>
                          </a:solidFill>
                          <a:effectLst/>
                          <a:latin typeface="+mj-lt"/>
                        </a:rPr>
                        <a:t>Margen Bruto</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a:solidFill>
                            <a:srgbClr val="000000"/>
                          </a:solidFill>
                          <a:effectLst/>
                          <a:latin typeface="+mj-lt"/>
                        </a:rPr>
                        <a:t>11%</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dirty="0">
                          <a:solidFill>
                            <a:srgbClr val="000000"/>
                          </a:solidFill>
                          <a:effectLst/>
                          <a:latin typeface="+mj-lt"/>
                        </a:rPr>
                        <a:t>5%</a:t>
                      </a:r>
                    </a:p>
                  </a:txBody>
                  <a:tcPr marL="7620" marR="7620" marT="7620" marB="0" anchor="b">
                    <a:lnL>
                      <a:noFill/>
                    </a:lnL>
                    <a:lnR>
                      <a:noFill/>
                    </a:lnR>
                    <a:lnT>
                      <a:noFill/>
                    </a:lnT>
                    <a:lnB>
                      <a:noFill/>
                    </a:lnB>
                    <a:solidFill>
                      <a:srgbClr val="B7DEE8"/>
                    </a:solidFill>
                  </a:tcPr>
                </a:tc>
              </a:tr>
            </a:tbl>
          </a:graphicData>
        </a:graphic>
      </p:graphicFrame>
      <p:sp>
        <p:nvSpPr>
          <p:cNvPr id="43" name="CuadroTexto 42"/>
          <p:cNvSpPr txBox="1"/>
          <p:nvPr/>
        </p:nvSpPr>
        <p:spPr>
          <a:xfrm>
            <a:off x="9297822" y="1793125"/>
            <a:ext cx="2589378" cy="1323439"/>
          </a:xfrm>
          <a:prstGeom prst="rect">
            <a:avLst/>
          </a:prstGeom>
          <a:noFill/>
        </p:spPr>
        <p:txBody>
          <a:bodyPr wrap="square" rtlCol="0">
            <a:spAutoFit/>
          </a:bodyPr>
          <a:lstStyle/>
          <a:p>
            <a:r>
              <a:rPr lang="es-CO" sz="1600" b="1" dirty="0" smtClean="0"/>
              <a:t>Mayor ganancia por interés debido a que son clientes que difieren a más de una cuota</a:t>
            </a:r>
          </a:p>
          <a:p>
            <a:r>
              <a:rPr lang="es-CO" sz="1600" b="1" dirty="0" smtClean="0"/>
              <a:t> </a:t>
            </a:r>
            <a:endParaRPr lang="es-CO" sz="1600" b="1" dirty="0"/>
          </a:p>
        </p:txBody>
      </p:sp>
      <p:sp>
        <p:nvSpPr>
          <p:cNvPr id="46" name="CuadroTexto 45"/>
          <p:cNvSpPr txBox="1"/>
          <p:nvPr/>
        </p:nvSpPr>
        <p:spPr>
          <a:xfrm>
            <a:off x="8804691" y="3806340"/>
            <a:ext cx="3204519" cy="830997"/>
          </a:xfrm>
          <a:prstGeom prst="rect">
            <a:avLst/>
          </a:prstGeom>
          <a:noFill/>
        </p:spPr>
        <p:txBody>
          <a:bodyPr wrap="square" rtlCol="0">
            <a:spAutoFit/>
          </a:bodyPr>
          <a:lstStyle/>
          <a:p>
            <a:r>
              <a:rPr lang="es-CO" sz="1600" b="1" dirty="0" smtClean="0"/>
              <a:t>Costo de adquisición más alto debido a las dificultades de penetración</a:t>
            </a:r>
            <a:endParaRPr lang="es-CO" sz="1600" b="1" dirty="0"/>
          </a:p>
        </p:txBody>
      </p:sp>
      <p:sp>
        <p:nvSpPr>
          <p:cNvPr id="49" name="CuadroTexto 48"/>
          <p:cNvSpPr txBox="1"/>
          <p:nvPr/>
        </p:nvSpPr>
        <p:spPr>
          <a:xfrm>
            <a:off x="9114938" y="4913657"/>
            <a:ext cx="2877948" cy="584775"/>
          </a:xfrm>
          <a:prstGeom prst="rect">
            <a:avLst/>
          </a:prstGeom>
          <a:noFill/>
        </p:spPr>
        <p:txBody>
          <a:bodyPr wrap="square" rtlCol="0">
            <a:spAutoFit/>
          </a:bodyPr>
          <a:lstStyle/>
          <a:p>
            <a:r>
              <a:rPr lang="es-CO" sz="1600" b="1" dirty="0" smtClean="0"/>
              <a:t>Mayor pérdida por mora</a:t>
            </a:r>
          </a:p>
          <a:p>
            <a:r>
              <a:rPr lang="es-CO" sz="1600" b="1" dirty="0" smtClean="0"/>
              <a:t> </a:t>
            </a:r>
            <a:endParaRPr lang="es-CO" sz="1600" b="1" dirty="0"/>
          </a:p>
        </p:txBody>
      </p:sp>
      <p:sp>
        <p:nvSpPr>
          <p:cNvPr id="9" name="Elipse 8"/>
          <p:cNvSpPr/>
          <p:nvPr/>
        </p:nvSpPr>
        <p:spPr>
          <a:xfrm>
            <a:off x="6890658" y="2694215"/>
            <a:ext cx="1224642"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6" name="Conector recto de flecha 15"/>
          <p:cNvCxnSpPr/>
          <p:nvPr/>
        </p:nvCxnSpPr>
        <p:spPr>
          <a:xfrm flipV="1">
            <a:off x="8164286" y="2302329"/>
            <a:ext cx="1045028" cy="48985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Elipse 50"/>
          <p:cNvSpPr/>
          <p:nvPr/>
        </p:nvSpPr>
        <p:spPr>
          <a:xfrm>
            <a:off x="6912427" y="4087596"/>
            <a:ext cx="1224642"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2" name="Elipse 51"/>
          <p:cNvSpPr/>
          <p:nvPr/>
        </p:nvSpPr>
        <p:spPr>
          <a:xfrm>
            <a:off x="6885209" y="4566564"/>
            <a:ext cx="1224642"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53" name="Conector recto de flecha 52"/>
          <p:cNvCxnSpPr/>
          <p:nvPr/>
        </p:nvCxnSpPr>
        <p:spPr>
          <a:xfrm flipV="1">
            <a:off x="8137070" y="4294416"/>
            <a:ext cx="615044" cy="54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ector recto de flecha 53"/>
          <p:cNvCxnSpPr/>
          <p:nvPr/>
        </p:nvCxnSpPr>
        <p:spPr>
          <a:xfrm>
            <a:off x="8147957" y="4914900"/>
            <a:ext cx="914400" cy="1796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ectángulo 56"/>
          <p:cNvSpPr/>
          <p:nvPr/>
        </p:nvSpPr>
        <p:spPr>
          <a:xfrm>
            <a:off x="751111" y="5763989"/>
            <a:ext cx="7641771" cy="424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7072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6" grpId="0"/>
      <p:bldP spid="49" grpId="0"/>
      <p:bldP spid="9" grpId="0" animBg="1"/>
      <p:bldP spid="51" grpId="0" animBg="1"/>
      <p:bldP spid="52" grpId="0" animBg="1"/>
      <p:bldP spid="5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313" y="241541"/>
            <a:ext cx="10604739" cy="1069675"/>
          </a:xfrm>
        </p:spPr>
        <p:txBody>
          <a:bodyPr>
            <a:noAutofit/>
          </a:bodyPr>
          <a:lstStyle/>
          <a:p>
            <a:r>
              <a:rPr lang="es-CO" sz="2300" dirty="0" smtClean="0"/>
              <a:t>Dada la mayor duración en créditos y el potencial en términos de fidelidad, costo-eficiencia y rentabilidad, los NTC no deben pasarse por alto</a:t>
            </a:r>
            <a:endParaRPr lang="es-CO" sz="2300" dirty="0"/>
          </a:p>
        </p:txBody>
      </p:sp>
      <p:sp>
        <p:nvSpPr>
          <p:cNvPr id="11" name="Text Box 9"/>
          <p:cNvSpPr txBox="1">
            <a:spLocks noChangeArrowheads="1"/>
          </p:cNvSpPr>
          <p:nvPr/>
        </p:nvSpPr>
        <p:spPr bwMode="auto">
          <a:xfrm>
            <a:off x="10375015" y="6241049"/>
            <a:ext cx="1327359" cy="164019"/>
          </a:xfrm>
          <a:prstGeom prst="rect">
            <a:avLst/>
          </a:prstGeom>
          <a:noFill/>
          <a:ln w="9525">
            <a:noFill/>
            <a:miter lim="800000"/>
            <a:headEnd/>
            <a:tailEnd/>
          </a:ln>
          <a:effectLst/>
        </p:spPr>
        <p:txBody>
          <a:bodyPr wrap="square" lIns="0" tIns="0" rIns="0" bIns="0" anchor="b">
            <a:spAutoFit/>
          </a:bodyPr>
          <a:lstStyle/>
          <a:p>
            <a:pPr eaLnBrk="0" fontAlgn="base" hangingPunct="0">
              <a:spcBef>
                <a:spcPct val="0"/>
              </a:spcBef>
              <a:spcAft>
                <a:spcPct val="0"/>
              </a:spcAft>
              <a:tabLst>
                <a:tab pos="533267" algn="l"/>
              </a:tabLst>
            </a:pPr>
            <a:r>
              <a:rPr lang="en-US" sz="1066" dirty="0" smtClean="0">
                <a:solidFill>
                  <a:srgbClr val="000000"/>
                </a:solidFill>
              </a:rPr>
              <a:t>Fuente: TransUnion</a:t>
            </a:r>
            <a:endParaRPr lang="en-US" sz="1066" dirty="0">
              <a:solidFill>
                <a:srgbClr val="000000"/>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1994898075"/>
              </p:ext>
            </p:extLst>
          </p:nvPr>
        </p:nvGraphicFramePr>
        <p:xfrm>
          <a:off x="816430" y="1540690"/>
          <a:ext cx="7543799" cy="4615180"/>
        </p:xfrm>
        <a:graphic>
          <a:graphicData uri="http://schemas.openxmlformats.org/drawingml/2006/table">
            <a:tbl>
              <a:tblPr/>
              <a:tblGrid>
                <a:gridCol w="4068729"/>
                <a:gridCol w="1737535"/>
                <a:gridCol w="1737535"/>
              </a:tblGrid>
              <a:tr h="399796">
                <a:tc>
                  <a:txBody>
                    <a:bodyPr/>
                    <a:lstStyle/>
                    <a:p>
                      <a:pPr algn="ctr" fontAlgn="b"/>
                      <a:r>
                        <a:rPr lang="es-CO" sz="2000" b="1" i="0" u="none" strike="noStrike" dirty="0">
                          <a:solidFill>
                            <a:srgbClr val="FFFFFF"/>
                          </a:solidFill>
                          <a:effectLst/>
                          <a:latin typeface="+mj-lt"/>
                        </a:rPr>
                        <a:t>P&amp;G  (USD)</a:t>
                      </a:r>
                    </a:p>
                  </a:txBody>
                  <a:tcPr marL="7620" marR="7620" marT="7620" marB="0" anchor="b">
                    <a:lnL>
                      <a:noFill/>
                    </a:lnL>
                    <a:lnR>
                      <a:noFill/>
                    </a:lnR>
                    <a:lnT>
                      <a:noFill/>
                    </a:lnT>
                    <a:lnB>
                      <a:noFill/>
                    </a:lnB>
                    <a:solidFill>
                      <a:srgbClr val="1F497D"/>
                    </a:solidFill>
                  </a:tcPr>
                </a:tc>
                <a:tc>
                  <a:txBody>
                    <a:bodyPr/>
                    <a:lstStyle/>
                    <a:p>
                      <a:pPr algn="ctr" fontAlgn="b"/>
                      <a:r>
                        <a:rPr lang="es-CO" sz="2000" b="1" i="0" u="none" strike="noStrike">
                          <a:solidFill>
                            <a:srgbClr val="FFFFFF"/>
                          </a:solidFill>
                          <a:effectLst/>
                          <a:latin typeface="+mj-lt"/>
                        </a:rPr>
                        <a:t>Establecidos</a:t>
                      </a:r>
                    </a:p>
                  </a:txBody>
                  <a:tcPr marL="7620" marR="7620" marT="7620" marB="0" anchor="b">
                    <a:lnL>
                      <a:noFill/>
                    </a:lnL>
                    <a:lnR>
                      <a:noFill/>
                    </a:lnR>
                    <a:lnT>
                      <a:noFill/>
                    </a:lnT>
                    <a:lnB>
                      <a:noFill/>
                    </a:lnB>
                    <a:solidFill>
                      <a:srgbClr val="1F497D"/>
                    </a:solidFill>
                  </a:tcPr>
                </a:tc>
                <a:tc>
                  <a:txBody>
                    <a:bodyPr/>
                    <a:lstStyle/>
                    <a:p>
                      <a:pPr algn="ctr" fontAlgn="b"/>
                      <a:r>
                        <a:rPr lang="es-CO" sz="2000" b="1" i="0" u="none" strike="noStrike">
                          <a:solidFill>
                            <a:srgbClr val="FFFFFF"/>
                          </a:solidFill>
                          <a:effectLst/>
                          <a:latin typeface="+mj-lt"/>
                        </a:rPr>
                        <a:t>New to Credit</a:t>
                      </a:r>
                    </a:p>
                  </a:txBody>
                  <a:tcPr marL="7620" marR="7620" marT="7620" marB="0" anchor="b">
                    <a:lnL>
                      <a:noFill/>
                    </a:lnL>
                    <a:lnR>
                      <a:noFill/>
                    </a:lnR>
                    <a:lnT>
                      <a:noFill/>
                    </a:lnT>
                    <a:lnB>
                      <a:noFill/>
                    </a:lnB>
                    <a:solidFill>
                      <a:srgbClr val="1F497D"/>
                    </a:solidFill>
                  </a:tcPr>
                </a:tc>
              </a:tr>
              <a:tr h="399796">
                <a:tc>
                  <a:txBody>
                    <a:bodyPr/>
                    <a:lstStyle/>
                    <a:p>
                      <a:pPr algn="ctr" fontAlgn="b"/>
                      <a:r>
                        <a:rPr lang="es-CO" sz="2000" b="1" i="0" u="none" strike="noStrike">
                          <a:solidFill>
                            <a:srgbClr val="000000"/>
                          </a:solidFill>
                          <a:effectLst/>
                          <a:latin typeface="+mj-lt"/>
                        </a:rPr>
                        <a:t>Línea de Crédito</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a:solidFill>
                            <a:srgbClr val="000000"/>
                          </a:solidFill>
                          <a:effectLst/>
                          <a:latin typeface="+mj-lt"/>
                        </a:rPr>
                        <a:t>$ 867</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a:solidFill>
                            <a:srgbClr val="000000"/>
                          </a:solidFill>
                          <a:effectLst/>
                          <a:latin typeface="+mj-lt"/>
                        </a:rPr>
                        <a:t>$ 533</a:t>
                      </a:r>
                    </a:p>
                  </a:txBody>
                  <a:tcPr marL="7620" marR="7620" marT="7620" marB="0" anchor="b">
                    <a:lnL>
                      <a:noFill/>
                    </a:lnL>
                    <a:lnR>
                      <a:noFill/>
                    </a:lnR>
                    <a:lnT>
                      <a:noFill/>
                    </a:lnT>
                    <a:lnB>
                      <a:noFill/>
                    </a:lnB>
                    <a:solidFill>
                      <a:srgbClr val="B7DEE8"/>
                    </a:solidFill>
                  </a:tcPr>
                </a:tc>
              </a:tr>
              <a:tr h="399796">
                <a:tc>
                  <a:txBody>
                    <a:bodyPr/>
                    <a:lstStyle/>
                    <a:p>
                      <a:pPr algn="ctr" fontAlgn="b"/>
                      <a:r>
                        <a:rPr lang="es-CO" sz="2000" b="1" i="0" u="none" strike="noStrike">
                          <a:solidFill>
                            <a:srgbClr val="000000"/>
                          </a:solidFill>
                          <a:effectLst/>
                          <a:latin typeface="+mj-lt"/>
                        </a:rPr>
                        <a:t>Saldo promedio 24m</a:t>
                      </a:r>
                    </a:p>
                  </a:txBody>
                  <a:tcPr marL="7620" marR="7620" marT="7620" marB="0" anchor="b">
                    <a:lnL>
                      <a:noFill/>
                    </a:lnL>
                    <a:lnR>
                      <a:noFill/>
                    </a:lnR>
                    <a:lnT>
                      <a:noFill/>
                    </a:lnT>
                    <a:lnB>
                      <a:noFill/>
                    </a:lnB>
                    <a:solidFill>
                      <a:srgbClr val="DAEEF3"/>
                    </a:solidFill>
                  </a:tcPr>
                </a:tc>
                <a:tc>
                  <a:txBody>
                    <a:bodyPr/>
                    <a:lstStyle/>
                    <a:p>
                      <a:pPr algn="ctr" fontAlgn="b"/>
                      <a:r>
                        <a:rPr lang="es-CO" sz="2000" b="1" i="0" u="none" strike="noStrike">
                          <a:solidFill>
                            <a:srgbClr val="000000"/>
                          </a:solidFill>
                          <a:effectLst/>
                          <a:latin typeface="+mj-lt"/>
                        </a:rPr>
                        <a:t>$ 600</a:t>
                      </a:r>
                    </a:p>
                  </a:txBody>
                  <a:tcPr marL="7620" marR="7620" marT="7620" marB="0" anchor="b">
                    <a:lnL>
                      <a:noFill/>
                    </a:lnL>
                    <a:lnR>
                      <a:noFill/>
                    </a:lnR>
                    <a:lnT>
                      <a:noFill/>
                    </a:lnT>
                    <a:lnB>
                      <a:noFill/>
                    </a:lnB>
                    <a:solidFill>
                      <a:srgbClr val="DAEEF3"/>
                    </a:solidFill>
                  </a:tcPr>
                </a:tc>
                <a:tc>
                  <a:txBody>
                    <a:bodyPr/>
                    <a:lstStyle/>
                    <a:p>
                      <a:pPr algn="ctr" fontAlgn="b"/>
                      <a:r>
                        <a:rPr lang="es-CO" sz="2000" b="1" i="0" u="none" strike="noStrike">
                          <a:solidFill>
                            <a:srgbClr val="000000"/>
                          </a:solidFill>
                          <a:effectLst/>
                          <a:latin typeface="+mj-lt"/>
                        </a:rPr>
                        <a:t>$ 326</a:t>
                      </a:r>
                    </a:p>
                  </a:txBody>
                  <a:tcPr marL="7620" marR="7620" marT="7620" marB="0" anchor="b">
                    <a:lnL>
                      <a:noFill/>
                    </a:lnL>
                    <a:lnR>
                      <a:noFill/>
                    </a:lnR>
                    <a:lnT>
                      <a:noFill/>
                    </a:lnT>
                    <a:lnB>
                      <a:noFill/>
                    </a:lnB>
                    <a:solidFill>
                      <a:srgbClr val="DAEEF3"/>
                    </a:solidFill>
                  </a:tcPr>
                </a:tc>
              </a:tr>
              <a:tr h="399796">
                <a:tc>
                  <a:txBody>
                    <a:bodyPr/>
                    <a:lstStyle/>
                    <a:p>
                      <a:pPr algn="ctr" fontAlgn="b"/>
                      <a:r>
                        <a:rPr lang="es-CO" sz="2000" b="1" i="0" u="none" strike="noStrike">
                          <a:solidFill>
                            <a:srgbClr val="000000"/>
                          </a:solidFill>
                          <a:effectLst/>
                          <a:latin typeface="+mj-lt"/>
                        </a:rPr>
                        <a:t>Tasa Diferido</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a:solidFill>
                            <a:srgbClr val="000000"/>
                          </a:solidFill>
                          <a:effectLst/>
                          <a:latin typeface="+mj-lt"/>
                        </a:rPr>
                        <a:t>75%</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a:solidFill>
                            <a:srgbClr val="000000"/>
                          </a:solidFill>
                          <a:effectLst/>
                          <a:latin typeface="+mj-lt"/>
                        </a:rPr>
                        <a:t>82%</a:t>
                      </a:r>
                    </a:p>
                  </a:txBody>
                  <a:tcPr marL="7620" marR="7620" marT="7620" marB="0" anchor="b">
                    <a:lnL>
                      <a:noFill/>
                    </a:lnL>
                    <a:lnR>
                      <a:noFill/>
                    </a:lnR>
                    <a:lnT>
                      <a:noFill/>
                    </a:lnT>
                    <a:lnB>
                      <a:noFill/>
                    </a:lnB>
                    <a:solidFill>
                      <a:srgbClr val="B7DEE8"/>
                    </a:solidFill>
                  </a:tcPr>
                </a:tc>
              </a:tr>
              <a:tr h="399796">
                <a:tc>
                  <a:txBody>
                    <a:bodyPr/>
                    <a:lstStyle/>
                    <a:p>
                      <a:pPr algn="ctr" fontAlgn="b"/>
                      <a:r>
                        <a:rPr lang="es-CO" sz="2000" b="1" i="0" u="none" strike="noStrike">
                          <a:solidFill>
                            <a:srgbClr val="000000"/>
                          </a:solidFill>
                          <a:effectLst/>
                          <a:latin typeface="+mj-lt"/>
                        </a:rPr>
                        <a:t>Comisiones</a:t>
                      </a:r>
                    </a:p>
                  </a:txBody>
                  <a:tcPr marL="7620" marR="7620" marT="7620" marB="0" anchor="b">
                    <a:lnL>
                      <a:noFill/>
                    </a:lnL>
                    <a:lnR>
                      <a:noFill/>
                    </a:lnR>
                    <a:lnT>
                      <a:noFill/>
                    </a:lnT>
                    <a:lnB>
                      <a:noFill/>
                    </a:lnB>
                    <a:solidFill>
                      <a:srgbClr val="DAEEF3"/>
                    </a:solidFill>
                  </a:tcPr>
                </a:tc>
                <a:tc>
                  <a:txBody>
                    <a:bodyPr/>
                    <a:lstStyle/>
                    <a:p>
                      <a:pPr algn="ctr" fontAlgn="b"/>
                      <a:r>
                        <a:rPr lang="es-CO" sz="2000" b="1" i="0" u="none" strike="noStrike">
                          <a:solidFill>
                            <a:srgbClr val="000000"/>
                          </a:solidFill>
                          <a:effectLst/>
                          <a:latin typeface="+mj-lt"/>
                        </a:rPr>
                        <a:t>$ 84</a:t>
                      </a:r>
                    </a:p>
                  </a:txBody>
                  <a:tcPr marL="7620" marR="7620" marT="7620" marB="0" anchor="b">
                    <a:lnL>
                      <a:noFill/>
                    </a:lnL>
                    <a:lnR>
                      <a:noFill/>
                    </a:lnR>
                    <a:lnT>
                      <a:noFill/>
                    </a:lnT>
                    <a:lnB>
                      <a:noFill/>
                    </a:lnB>
                    <a:solidFill>
                      <a:srgbClr val="DAEEF3"/>
                    </a:solidFill>
                  </a:tcPr>
                </a:tc>
                <a:tc>
                  <a:txBody>
                    <a:bodyPr/>
                    <a:lstStyle/>
                    <a:p>
                      <a:pPr algn="ctr" fontAlgn="b"/>
                      <a:r>
                        <a:rPr lang="es-CO" sz="2000" b="1" i="0" u="none" strike="noStrike">
                          <a:solidFill>
                            <a:srgbClr val="000000"/>
                          </a:solidFill>
                          <a:effectLst/>
                          <a:latin typeface="+mj-lt"/>
                        </a:rPr>
                        <a:t>$ 84</a:t>
                      </a:r>
                    </a:p>
                  </a:txBody>
                  <a:tcPr marL="7620" marR="7620" marT="7620" marB="0" anchor="b">
                    <a:lnL>
                      <a:noFill/>
                    </a:lnL>
                    <a:lnR>
                      <a:noFill/>
                    </a:lnR>
                    <a:lnT>
                      <a:noFill/>
                    </a:lnT>
                    <a:lnB>
                      <a:noFill/>
                    </a:lnB>
                    <a:solidFill>
                      <a:srgbClr val="DAEEF3"/>
                    </a:solidFill>
                  </a:tcPr>
                </a:tc>
              </a:tr>
              <a:tr h="606697">
                <a:tc>
                  <a:txBody>
                    <a:bodyPr/>
                    <a:lstStyle/>
                    <a:p>
                      <a:pPr algn="ctr" fontAlgn="b"/>
                      <a:r>
                        <a:rPr lang="es-CO" sz="2000" b="1" i="0" u="none" strike="noStrike" dirty="0">
                          <a:solidFill>
                            <a:srgbClr val="000000"/>
                          </a:solidFill>
                          <a:effectLst/>
                          <a:latin typeface="+mj-lt"/>
                        </a:rPr>
                        <a:t>Total Ingresos </a:t>
                      </a:r>
                      <a:r>
                        <a:rPr lang="es-CO" sz="2000" b="1" i="0" u="none" strike="noStrike" dirty="0" smtClean="0">
                          <a:solidFill>
                            <a:srgbClr val="000000"/>
                          </a:solidFill>
                          <a:effectLst/>
                          <a:latin typeface="+mj-lt"/>
                        </a:rPr>
                        <a:t>                            (</a:t>
                      </a:r>
                      <a:r>
                        <a:rPr lang="es-CO" sz="2000" b="1" i="0" u="none" strike="noStrike" dirty="0">
                          <a:solidFill>
                            <a:srgbClr val="000000"/>
                          </a:solidFill>
                          <a:effectLst/>
                          <a:latin typeface="+mj-lt"/>
                        </a:rPr>
                        <a:t>diferido + comisiones)</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a:solidFill>
                            <a:srgbClr val="000000"/>
                          </a:solidFill>
                          <a:effectLst/>
                          <a:latin typeface="+mj-lt"/>
                        </a:rPr>
                        <a:t>$ 219</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a:solidFill>
                            <a:srgbClr val="000000"/>
                          </a:solidFill>
                          <a:effectLst/>
                          <a:latin typeface="+mj-lt"/>
                        </a:rPr>
                        <a:t>$ 164</a:t>
                      </a:r>
                    </a:p>
                  </a:txBody>
                  <a:tcPr marL="7620" marR="7620" marT="7620" marB="0" anchor="b">
                    <a:lnL>
                      <a:noFill/>
                    </a:lnL>
                    <a:lnR>
                      <a:noFill/>
                    </a:lnR>
                    <a:lnT>
                      <a:noFill/>
                    </a:lnT>
                    <a:lnB>
                      <a:noFill/>
                    </a:lnB>
                    <a:solidFill>
                      <a:srgbClr val="B7DEE8"/>
                    </a:solidFill>
                  </a:tcPr>
                </a:tc>
              </a:tr>
              <a:tr h="399796">
                <a:tc>
                  <a:txBody>
                    <a:bodyPr/>
                    <a:lstStyle/>
                    <a:p>
                      <a:pPr algn="ctr" fontAlgn="b"/>
                      <a:r>
                        <a:rPr lang="es-CO" sz="2000" b="1" i="0" u="none" strike="noStrike">
                          <a:solidFill>
                            <a:srgbClr val="000000"/>
                          </a:solidFill>
                          <a:effectLst/>
                          <a:latin typeface="+mj-lt"/>
                        </a:rPr>
                        <a:t>Costos (Venta/Mantenimiento)</a:t>
                      </a:r>
                    </a:p>
                  </a:txBody>
                  <a:tcPr marL="7620" marR="7620" marT="7620" marB="0" anchor="b">
                    <a:lnL>
                      <a:noFill/>
                    </a:lnL>
                    <a:lnR>
                      <a:noFill/>
                    </a:lnR>
                    <a:lnT>
                      <a:noFill/>
                    </a:lnT>
                    <a:lnB>
                      <a:noFill/>
                    </a:lnB>
                    <a:solidFill>
                      <a:srgbClr val="DAEEF3"/>
                    </a:solidFill>
                  </a:tcPr>
                </a:tc>
                <a:tc>
                  <a:txBody>
                    <a:bodyPr/>
                    <a:lstStyle/>
                    <a:p>
                      <a:pPr algn="ctr" fontAlgn="b"/>
                      <a:r>
                        <a:rPr lang="es-CO" sz="2000" b="1" i="0" u="none" strike="noStrike">
                          <a:solidFill>
                            <a:srgbClr val="000000"/>
                          </a:solidFill>
                          <a:effectLst/>
                          <a:latin typeface="+mj-lt"/>
                        </a:rPr>
                        <a:t>$ 100</a:t>
                      </a:r>
                    </a:p>
                  </a:txBody>
                  <a:tcPr marL="7620" marR="7620" marT="7620" marB="0" anchor="b">
                    <a:lnL>
                      <a:noFill/>
                    </a:lnL>
                    <a:lnR>
                      <a:noFill/>
                    </a:lnR>
                    <a:lnT>
                      <a:noFill/>
                    </a:lnT>
                    <a:lnB>
                      <a:noFill/>
                    </a:lnB>
                    <a:solidFill>
                      <a:srgbClr val="DAEEF3"/>
                    </a:solidFill>
                  </a:tcPr>
                </a:tc>
                <a:tc>
                  <a:txBody>
                    <a:bodyPr/>
                    <a:lstStyle/>
                    <a:p>
                      <a:pPr algn="ctr" fontAlgn="b"/>
                      <a:r>
                        <a:rPr lang="es-CO" sz="2000" b="1" i="0" u="none" strike="noStrike" dirty="0">
                          <a:solidFill>
                            <a:srgbClr val="000000"/>
                          </a:solidFill>
                          <a:effectLst/>
                          <a:latin typeface="+mj-lt"/>
                        </a:rPr>
                        <a:t>$ </a:t>
                      </a:r>
                      <a:r>
                        <a:rPr lang="es-CO" sz="2000" b="1" i="0" u="none" strike="noStrike" dirty="0" smtClean="0">
                          <a:solidFill>
                            <a:srgbClr val="000000"/>
                          </a:solidFill>
                          <a:effectLst/>
                          <a:latin typeface="+mj-lt"/>
                        </a:rPr>
                        <a:t>93</a:t>
                      </a:r>
                      <a:endParaRPr lang="es-CO" sz="2000" b="1" i="0" u="none" strike="noStrike" dirty="0">
                        <a:solidFill>
                          <a:srgbClr val="000000"/>
                        </a:solidFill>
                        <a:effectLst/>
                        <a:latin typeface="+mj-lt"/>
                      </a:endParaRPr>
                    </a:p>
                  </a:txBody>
                  <a:tcPr marL="7620" marR="7620" marT="7620" marB="0" anchor="b">
                    <a:lnL>
                      <a:noFill/>
                    </a:lnL>
                    <a:lnR>
                      <a:noFill/>
                    </a:lnR>
                    <a:lnT>
                      <a:noFill/>
                    </a:lnT>
                    <a:lnB>
                      <a:noFill/>
                    </a:lnB>
                    <a:solidFill>
                      <a:srgbClr val="DAEEF3"/>
                    </a:solidFill>
                  </a:tcPr>
                </a:tc>
              </a:tr>
              <a:tr h="399796">
                <a:tc>
                  <a:txBody>
                    <a:bodyPr/>
                    <a:lstStyle/>
                    <a:p>
                      <a:pPr algn="ctr" fontAlgn="b"/>
                      <a:r>
                        <a:rPr lang="es-CO" sz="2000" b="1" i="0" u="none" strike="noStrike">
                          <a:solidFill>
                            <a:srgbClr val="000000"/>
                          </a:solidFill>
                          <a:effectLst/>
                          <a:latin typeface="+mj-lt"/>
                        </a:rPr>
                        <a:t>Tasa Mora Saldo 30+ (24MOB)</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a:solidFill>
                            <a:srgbClr val="000000"/>
                          </a:solidFill>
                          <a:effectLst/>
                          <a:latin typeface="+mj-lt"/>
                        </a:rPr>
                        <a:t>9.2%</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a:solidFill>
                            <a:srgbClr val="000000"/>
                          </a:solidFill>
                          <a:effectLst/>
                          <a:latin typeface="+mj-lt"/>
                        </a:rPr>
                        <a:t>11.4%</a:t>
                      </a:r>
                    </a:p>
                  </a:txBody>
                  <a:tcPr marL="7620" marR="7620" marT="7620" marB="0" anchor="b">
                    <a:lnL>
                      <a:noFill/>
                    </a:lnL>
                    <a:lnR>
                      <a:noFill/>
                    </a:lnR>
                    <a:lnT>
                      <a:noFill/>
                    </a:lnT>
                    <a:lnB>
                      <a:noFill/>
                    </a:lnB>
                    <a:solidFill>
                      <a:srgbClr val="B7DEE8"/>
                    </a:solidFill>
                  </a:tcPr>
                </a:tc>
              </a:tr>
              <a:tr h="399796">
                <a:tc>
                  <a:txBody>
                    <a:bodyPr/>
                    <a:lstStyle/>
                    <a:p>
                      <a:pPr algn="ctr" fontAlgn="b"/>
                      <a:r>
                        <a:rPr lang="es-CO" sz="2000" b="1" i="0" u="none" strike="noStrike">
                          <a:solidFill>
                            <a:srgbClr val="000000"/>
                          </a:solidFill>
                          <a:effectLst/>
                          <a:latin typeface="+mj-lt"/>
                        </a:rPr>
                        <a:t>Pérdida de Crédito</a:t>
                      </a:r>
                    </a:p>
                  </a:txBody>
                  <a:tcPr marL="7620" marR="7620" marT="7620" marB="0" anchor="b">
                    <a:lnL>
                      <a:noFill/>
                    </a:lnL>
                    <a:lnR>
                      <a:noFill/>
                    </a:lnR>
                    <a:lnT>
                      <a:noFill/>
                    </a:lnT>
                    <a:lnB>
                      <a:noFill/>
                    </a:lnB>
                    <a:solidFill>
                      <a:srgbClr val="DAEEF3"/>
                    </a:solidFill>
                  </a:tcPr>
                </a:tc>
                <a:tc>
                  <a:txBody>
                    <a:bodyPr/>
                    <a:lstStyle/>
                    <a:p>
                      <a:pPr algn="ctr" fontAlgn="b"/>
                      <a:r>
                        <a:rPr lang="es-CO" sz="2000" b="1" i="0" u="none" strike="noStrike">
                          <a:solidFill>
                            <a:srgbClr val="000000"/>
                          </a:solidFill>
                          <a:effectLst/>
                          <a:latin typeface="+mj-lt"/>
                        </a:rPr>
                        <a:t>$ 55</a:t>
                      </a:r>
                    </a:p>
                  </a:txBody>
                  <a:tcPr marL="7620" marR="7620" marT="7620" marB="0" anchor="b">
                    <a:lnL>
                      <a:noFill/>
                    </a:lnL>
                    <a:lnR>
                      <a:noFill/>
                    </a:lnR>
                    <a:lnT>
                      <a:noFill/>
                    </a:lnT>
                    <a:lnB>
                      <a:noFill/>
                    </a:lnB>
                    <a:solidFill>
                      <a:srgbClr val="DAEEF3"/>
                    </a:solidFill>
                  </a:tcPr>
                </a:tc>
                <a:tc>
                  <a:txBody>
                    <a:bodyPr/>
                    <a:lstStyle/>
                    <a:p>
                      <a:pPr algn="ctr" fontAlgn="b"/>
                      <a:r>
                        <a:rPr lang="es-CO" sz="2000" b="1" i="0" u="none" strike="noStrike" dirty="0">
                          <a:solidFill>
                            <a:srgbClr val="000000"/>
                          </a:solidFill>
                          <a:effectLst/>
                          <a:latin typeface="+mj-lt"/>
                        </a:rPr>
                        <a:t>$ 37</a:t>
                      </a:r>
                    </a:p>
                  </a:txBody>
                  <a:tcPr marL="7620" marR="7620" marT="7620" marB="0" anchor="b">
                    <a:lnL>
                      <a:noFill/>
                    </a:lnL>
                    <a:lnR>
                      <a:noFill/>
                    </a:lnR>
                    <a:lnT>
                      <a:noFill/>
                    </a:lnT>
                    <a:lnB>
                      <a:noFill/>
                    </a:lnB>
                    <a:solidFill>
                      <a:srgbClr val="DAEEF3"/>
                    </a:solidFill>
                  </a:tcPr>
                </a:tc>
              </a:tr>
              <a:tr h="399796">
                <a:tc>
                  <a:txBody>
                    <a:bodyPr/>
                    <a:lstStyle/>
                    <a:p>
                      <a:pPr algn="ctr" fontAlgn="b"/>
                      <a:r>
                        <a:rPr lang="es-CO" sz="2000" b="1" i="0" u="none" strike="noStrike">
                          <a:solidFill>
                            <a:srgbClr val="000000"/>
                          </a:solidFill>
                          <a:effectLst/>
                          <a:latin typeface="+mj-lt"/>
                        </a:rPr>
                        <a:t>Ganancia Bruta</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a:solidFill>
                            <a:srgbClr val="000000"/>
                          </a:solidFill>
                          <a:effectLst/>
                          <a:latin typeface="+mj-lt"/>
                        </a:rPr>
                        <a:t>$ 64</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dirty="0">
                          <a:solidFill>
                            <a:srgbClr val="000000"/>
                          </a:solidFill>
                          <a:effectLst/>
                          <a:latin typeface="+mj-lt"/>
                        </a:rPr>
                        <a:t>$ </a:t>
                      </a:r>
                      <a:r>
                        <a:rPr lang="es-CO" sz="2000" b="1" i="0" u="none" strike="noStrike" dirty="0" smtClean="0">
                          <a:solidFill>
                            <a:srgbClr val="000000"/>
                          </a:solidFill>
                          <a:effectLst/>
                          <a:latin typeface="+mj-lt"/>
                        </a:rPr>
                        <a:t>35</a:t>
                      </a:r>
                      <a:endParaRPr lang="es-CO" sz="2000" b="1" i="0" u="none" strike="noStrike" dirty="0">
                        <a:solidFill>
                          <a:srgbClr val="000000"/>
                        </a:solidFill>
                        <a:effectLst/>
                        <a:latin typeface="+mj-lt"/>
                      </a:endParaRPr>
                    </a:p>
                  </a:txBody>
                  <a:tcPr marL="7620" marR="7620" marT="7620" marB="0" anchor="b">
                    <a:lnL>
                      <a:noFill/>
                    </a:lnL>
                    <a:lnR>
                      <a:noFill/>
                    </a:lnR>
                    <a:lnT>
                      <a:noFill/>
                    </a:lnT>
                    <a:lnB>
                      <a:noFill/>
                    </a:lnB>
                    <a:solidFill>
                      <a:srgbClr val="B7DEE8"/>
                    </a:solidFill>
                  </a:tcPr>
                </a:tc>
              </a:tr>
              <a:tr h="399796">
                <a:tc>
                  <a:txBody>
                    <a:bodyPr/>
                    <a:lstStyle/>
                    <a:p>
                      <a:pPr algn="ctr" fontAlgn="b"/>
                      <a:r>
                        <a:rPr lang="es-CO" sz="2000" b="1" i="0" u="none" strike="noStrike" dirty="0">
                          <a:solidFill>
                            <a:srgbClr val="000000"/>
                          </a:solidFill>
                          <a:effectLst/>
                          <a:latin typeface="+mj-lt"/>
                        </a:rPr>
                        <a:t>Margen Bruto</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dirty="0">
                          <a:solidFill>
                            <a:srgbClr val="000000"/>
                          </a:solidFill>
                          <a:effectLst/>
                          <a:latin typeface="+mj-lt"/>
                        </a:rPr>
                        <a:t>11%</a:t>
                      </a:r>
                    </a:p>
                  </a:txBody>
                  <a:tcPr marL="7620" marR="7620" marT="7620" marB="0" anchor="b">
                    <a:lnL>
                      <a:noFill/>
                    </a:lnL>
                    <a:lnR>
                      <a:noFill/>
                    </a:lnR>
                    <a:lnT>
                      <a:noFill/>
                    </a:lnT>
                    <a:lnB>
                      <a:noFill/>
                    </a:lnB>
                    <a:solidFill>
                      <a:srgbClr val="B7DEE8"/>
                    </a:solidFill>
                  </a:tcPr>
                </a:tc>
                <a:tc>
                  <a:txBody>
                    <a:bodyPr/>
                    <a:lstStyle/>
                    <a:p>
                      <a:pPr algn="ctr" fontAlgn="b"/>
                      <a:r>
                        <a:rPr lang="es-CO" sz="2000" b="1" i="0" u="none" strike="noStrike" dirty="0" smtClean="0">
                          <a:solidFill>
                            <a:srgbClr val="000000"/>
                          </a:solidFill>
                          <a:effectLst/>
                          <a:latin typeface="+mj-lt"/>
                        </a:rPr>
                        <a:t>11%</a:t>
                      </a:r>
                      <a:endParaRPr lang="es-CO" sz="2000" b="1" i="0" u="none" strike="noStrike" dirty="0">
                        <a:solidFill>
                          <a:srgbClr val="000000"/>
                        </a:solidFill>
                        <a:effectLst/>
                        <a:latin typeface="+mj-lt"/>
                      </a:endParaRPr>
                    </a:p>
                  </a:txBody>
                  <a:tcPr marL="7620" marR="7620" marT="7620" marB="0" anchor="b">
                    <a:lnL>
                      <a:noFill/>
                    </a:lnL>
                    <a:lnR>
                      <a:noFill/>
                    </a:lnR>
                    <a:lnT>
                      <a:noFill/>
                    </a:lnT>
                    <a:lnB>
                      <a:noFill/>
                    </a:lnB>
                    <a:solidFill>
                      <a:srgbClr val="B7DEE8"/>
                    </a:solidFill>
                  </a:tcPr>
                </a:tc>
              </a:tr>
            </a:tbl>
          </a:graphicData>
        </a:graphic>
      </p:graphicFrame>
      <p:sp>
        <p:nvSpPr>
          <p:cNvPr id="46" name="CuadroTexto 45"/>
          <p:cNvSpPr txBox="1"/>
          <p:nvPr/>
        </p:nvSpPr>
        <p:spPr>
          <a:xfrm>
            <a:off x="8821019" y="3887983"/>
            <a:ext cx="3204519" cy="1077218"/>
          </a:xfrm>
          <a:prstGeom prst="rect">
            <a:avLst/>
          </a:prstGeom>
          <a:noFill/>
        </p:spPr>
        <p:txBody>
          <a:bodyPr wrap="square" rtlCol="0">
            <a:spAutoFit/>
          </a:bodyPr>
          <a:lstStyle/>
          <a:p>
            <a:r>
              <a:rPr lang="es-CO" sz="1600" b="1" dirty="0" smtClean="0"/>
              <a:t>Puede disminuir con nuevas tecnologías y mayor información de fuentes alternativas</a:t>
            </a:r>
          </a:p>
        </p:txBody>
      </p:sp>
      <p:sp>
        <p:nvSpPr>
          <p:cNvPr id="51" name="Elipse 50"/>
          <p:cNvSpPr/>
          <p:nvPr/>
        </p:nvSpPr>
        <p:spPr>
          <a:xfrm>
            <a:off x="6912427" y="4087596"/>
            <a:ext cx="1224642" cy="571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53" name="Conector recto de flecha 52"/>
          <p:cNvCxnSpPr/>
          <p:nvPr/>
        </p:nvCxnSpPr>
        <p:spPr>
          <a:xfrm flipV="1">
            <a:off x="8137070" y="4359731"/>
            <a:ext cx="615044" cy="54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Rectángulo 56"/>
          <p:cNvSpPr/>
          <p:nvPr/>
        </p:nvSpPr>
        <p:spPr>
          <a:xfrm>
            <a:off x="751111" y="5763989"/>
            <a:ext cx="7641771" cy="4245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Elipse 14"/>
          <p:cNvSpPr/>
          <p:nvPr/>
        </p:nvSpPr>
        <p:spPr>
          <a:xfrm>
            <a:off x="6901540" y="5676913"/>
            <a:ext cx="1224642" cy="5715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006417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1" grpId="0" animBg="1"/>
      <p:bldP spid="57"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45" y="3767224"/>
            <a:ext cx="10627995" cy="1588544"/>
          </a:xfrm>
        </p:spPr>
        <p:txBody>
          <a:bodyPr/>
          <a:lstStyle/>
          <a:p>
            <a:r>
              <a:rPr lang="en-US" dirty="0"/>
              <a:t>¿</a:t>
            </a:r>
            <a:r>
              <a:rPr lang="en-US" dirty="0" err="1"/>
              <a:t>Cómo</a:t>
            </a:r>
            <a:r>
              <a:rPr lang="en-US" dirty="0"/>
              <a:t> </a:t>
            </a:r>
            <a:r>
              <a:rPr lang="en-US" dirty="0" err="1" smtClean="0"/>
              <a:t>lograr</a:t>
            </a:r>
            <a:r>
              <a:rPr lang="en-US" dirty="0" smtClean="0"/>
              <a:t> </a:t>
            </a:r>
            <a:r>
              <a:rPr lang="en-US" dirty="0" err="1" smtClean="0"/>
              <a:t>desarrollar</a:t>
            </a:r>
            <a:r>
              <a:rPr lang="en-US" dirty="0" smtClean="0"/>
              <a:t> </a:t>
            </a:r>
            <a:r>
              <a:rPr lang="en-US" dirty="0" err="1" smtClean="0"/>
              <a:t>procesos</a:t>
            </a:r>
            <a:r>
              <a:rPr lang="en-US" dirty="0" smtClean="0"/>
              <a:t> de </a:t>
            </a:r>
            <a:r>
              <a:rPr lang="en-US" dirty="0" err="1" smtClean="0"/>
              <a:t>adquisición</a:t>
            </a:r>
            <a:r>
              <a:rPr lang="en-US" dirty="0" smtClean="0"/>
              <a:t> </a:t>
            </a:r>
            <a:r>
              <a:rPr lang="en-US" dirty="0" err="1" smtClean="0"/>
              <a:t>eficientes</a:t>
            </a:r>
            <a:r>
              <a:rPr lang="en-US" dirty="0"/>
              <a:t>?</a:t>
            </a:r>
          </a:p>
        </p:txBody>
      </p:sp>
    </p:spTree>
    <p:extLst>
      <p:ext uri="{BB962C8B-B14F-4D97-AF65-F5344CB8AC3E}">
        <p14:creationId xmlns:p14="http://schemas.microsoft.com/office/powerpoint/2010/main" val="4676411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476" y="274638"/>
            <a:ext cx="10940143" cy="1143000"/>
          </a:xfrm>
        </p:spPr>
        <p:txBody>
          <a:bodyPr>
            <a:noAutofit/>
          </a:bodyPr>
          <a:lstStyle/>
          <a:p>
            <a:r>
              <a:rPr lang="en-US" sz="2800" dirty="0" smtClean="0"/>
              <a:t>Las </a:t>
            </a:r>
            <a:r>
              <a:rPr lang="en-US" sz="2800" dirty="0" err="1" smtClean="0"/>
              <a:t>entidades</a:t>
            </a:r>
            <a:r>
              <a:rPr lang="en-US" sz="2800" dirty="0" smtClean="0"/>
              <a:t> </a:t>
            </a:r>
            <a:r>
              <a:rPr lang="en-US" sz="2800" dirty="0" err="1" smtClean="0"/>
              <a:t>deben</a:t>
            </a:r>
            <a:r>
              <a:rPr lang="en-US" sz="2800" dirty="0" smtClean="0"/>
              <a:t> </a:t>
            </a:r>
            <a:r>
              <a:rPr lang="en-US" sz="2800" dirty="0" err="1" smtClean="0"/>
              <a:t>mejorar</a:t>
            </a:r>
            <a:r>
              <a:rPr lang="en-US" sz="2800" dirty="0" smtClean="0"/>
              <a:t> la </a:t>
            </a:r>
            <a:r>
              <a:rPr lang="en-US" sz="2800" dirty="0" err="1" smtClean="0"/>
              <a:t>experiencia</a:t>
            </a:r>
            <a:r>
              <a:rPr lang="en-US" sz="2800" dirty="0" smtClean="0"/>
              <a:t> del </a:t>
            </a:r>
            <a:r>
              <a:rPr lang="en-US" sz="2800" dirty="0" err="1" smtClean="0"/>
              <a:t>cliente</a:t>
            </a:r>
            <a:r>
              <a:rPr lang="en-US" sz="2800" dirty="0" smtClean="0"/>
              <a:t> al </a:t>
            </a:r>
            <a:r>
              <a:rPr lang="en-US" sz="2800" dirty="0" err="1" smtClean="0"/>
              <a:t>tiempo</a:t>
            </a:r>
            <a:r>
              <a:rPr lang="en-US" sz="2800" dirty="0" smtClean="0"/>
              <a:t> que </a:t>
            </a:r>
            <a:r>
              <a:rPr lang="en-US" sz="2800" dirty="0" err="1" smtClean="0"/>
              <a:t>desarrollan</a:t>
            </a:r>
            <a:r>
              <a:rPr lang="en-US" sz="2800" dirty="0"/>
              <a:t> </a:t>
            </a:r>
            <a:r>
              <a:rPr lang="en-US" sz="2800" dirty="0" err="1" smtClean="0"/>
              <a:t>procesos</a:t>
            </a:r>
            <a:r>
              <a:rPr lang="en-US" sz="2800" dirty="0" smtClean="0"/>
              <a:t> de </a:t>
            </a:r>
            <a:r>
              <a:rPr lang="en-US" sz="2800" dirty="0" err="1" smtClean="0"/>
              <a:t>adquisición</a:t>
            </a:r>
            <a:r>
              <a:rPr lang="en-US" sz="2800" dirty="0" smtClean="0"/>
              <a:t> </a:t>
            </a:r>
            <a:r>
              <a:rPr lang="en-US" sz="2800" dirty="0" err="1" smtClean="0"/>
              <a:t>eficientes</a:t>
            </a:r>
            <a:endParaRPr lang="es-CO" sz="2800" dirty="0"/>
          </a:p>
        </p:txBody>
      </p:sp>
      <p:sp>
        <p:nvSpPr>
          <p:cNvPr id="13" name="Rectangle 12"/>
          <p:cNvSpPr/>
          <p:nvPr/>
        </p:nvSpPr>
        <p:spPr>
          <a:xfrm>
            <a:off x="3954841" y="2097072"/>
            <a:ext cx="7950133" cy="3489790"/>
          </a:xfrm>
          <a:prstGeom prst="rect">
            <a:avLst/>
          </a:prstGeom>
        </p:spPr>
        <p:txBody>
          <a:bodyPr wrap="square" rIns="0">
            <a:spAutoFit/>
          </a:bodyPr>
          <a:lstStyle/>
          <a:p>
            <a:pPr>
              <a:spcBef>
                <a:spcPts val="400"/>
              </a:spcBef>
              <a:spcAft>
                <a:spcPts val="300"/>
              </a:spcAft>
              <a:defRPr/>
            </a:pPr>
            <a:r>
              <a:rPr lang="es-CO" sz="1999" kern="0" noProof="1">
                <a:solidFill>
                  <a:srgbClr val="000000"/>
                </a:solidFill>
              </a:rPr>
              <a:t>Aprobaciones y decisiones instantáneas</a:t>
            </a:r>
          </a:p>
          <a:p>
            <a:pPr>
              <a:spcBef>
                <a:spcPts val="400"/>
              </a:spcBef>
              <a:spcAft>
                <a:spcPts val="300"/>
              </a:spcAft>
              <a:defRPr/>
            </a:pPr>
            <a:r>
              <a:rPr lang="es-ES" sz="1999" kern="0" dirty="0">
                <a:solidFill>
                  <a:srgbClr val="000000"/>
                </a:solidFill>
              </a:rPr>
              <a:t>Entregar una oferta a la medida de las necesidades de los clientes</a:t>
            </a:r>
          </a:p>
          <a:p>
            <a:pPr>
              <a:spcBef>
                <a:spcPts val="400"/>
              </a:spcBef>
              <a:spcAft>
                <a:spcPts val="300"/>
              </a:spcAft>
              <a:defRPr/>
            </a:pPr>
            <a:r>
              <a:rPr lang="es-ES" sz="1999" kern="0" dirty="0">
                <a:solidFill>
                  <a:srgbClr val="000000"/>
                </a:solidFill>
              </a:rPr>
              <a:t>Reducir los pasos y automatizar el proceso de aplicación</a:t>
            </a:r>
          </a:p>
          <a:p>
            <a:pPr>
              <a:spcBef>
                <a:spcPts val="400"/>
              </a:spcBef>
              <a:spcAft>
                <a:spcPts val="300"/>
              </a:spcAft>
              <a:defRPr/>
            </a:pPr>
            <a:r>
              <a:rPr lang="es-ES" sz="1999" kern="0" dirty="0" err="1">
                <a:solidFill>
                  <a:srgbClr val="000000"/>
                </a:solidFill>
              </a:rPr>
              <a:t>Disponibilizar</a:t>
            </a:r>
            <a:r>
              <a:rPr lang="es-ES" sz="1999" kern="0" dirty="0">
                <a:solidFill>
                  <a:srgbClr val="000000"/>
                </a:solidFill>
              </a:rPr>
              <a:t> la oferta en canales no tradicionales en donde se encuentra el cliente</a:t>
            </a:r>
          </a:p>
          <a:p>
            <a:pPr>
              <a:spcBef>
                <a:spcPts val="400"/>
              </a:spcBef>
              <a:spcAft>
                <a:spcPts val="300"/>
              </a:spcAft>
              <a:defRPr/>
            </a:pPr>
            <a:endParaRPr lang="es-ES" sz="1999" kern="0" dirty="0">
              <a:solidFill>
                <a:srgbClr val="000000"/>
              </a:solidFill>
            </a:endParaRPr>
          </a:p>
          <a:p>
            <a:pPr>
              <a:spcBef>
                <a:spcPts val="400"/>
              </a:spcBef>
              <a:spcAft>
                <a:spcPts val="300"/>
              </a:spcAft>
              <a:defRPr/>
            </a:pPr>
            <a:r>
              <a:rPr lang="es-ES" sz="1999" kern="0" dirty="0">
                <a:solidFill>
                  <a:srgbClr val="000000"/>
                </a:solidFill>
              </a:rPr>
              <a:t>Estandarizar procesos en </a:t>
            </a:r>
            <a:r>
              <a:rPr lang="es-CO" sz="1999" kern="0" dirty="0">
                <a:solidFill>
                  <a:srgbClr val="000000"/>
                </a:solidFill>
              </a:rPr>
              <a:t>canales presenciales y digitales</a:t>
            </a:r>
          </a:p>
          <a:p>
            <a:pPr>
              <a:spcBef>
                <a:spcPts val="400"/>
              </a:spcBef>
              <a:spcAft>
                <a:spcPts val="300"/>
              </a:spcAft>
              <a:defRPr/>
            </a:pPr>
            <a:r>
              <a:rPr lang="es-ES" sz="1999" kern="0" dirty="0">
                <a:solidFill>
                  <a:srgbClr val="000000"/>
                </a:solidFill>
              </a:rPr>
              <a:t>Reducir actividades manuales y documentación física</a:t>
            </a:r>
          </a:p>
          <a:p>
            <a:pPr>
              <a:spcBef>
                <a:spcPts val="400"/>
              </a:spcBef>
              <a:spcAft>
                <a:spcPts val="300"/>
              </a:spcAft>
              <a:defRPr/>
            </a:pPr>
            <a:r>
              <a:rPr lang="es-ES" sz="1999" kern="0" dirty="0">
                <a:solidFill>
                  <a:srgbClr val="000000"/>
                </a:solidFill>
              </a:rPr>
              <a:t>Reducir costos de propiedad y de mantenimiento</a:t>
            </a:r>
          </a:p>
        </p:txBody>
      </p:sp>
      <p:pic>
        <p:nvPicPr>
          <p:cNvPr id="29" name="Imagen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015" y="5171438"/>
            <a:ext cx="540805" cy="393707"/>
          </a:xfrm>
          <a:prstGeom prst="rect">
            <a:avLst/>
          </a:prstGeom>
        </p:spPr>
      </p:pic>
      <p:pic>
        <p:nvPicPr>
          <p:cNvPr id="24" name="Imagen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015" y="4813067"/>
            <a:ext cx="540805" cy="393707"/>
          </a:xfrm>
          <a:prstGeom prst="rect">
            <a:avLst/>
          </a:prstGeom>
        </p:spPr>
      </p:pic>
      <p:pic>
        <p:nvPicPr>
          <p:cNvPr id="28" name="Imagen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015" y="4408733"/>
            <a:ext cx="540805" cy="393707"/>
          </a:xfrm>
          <a:prstGeom prst="rect">
            <a:avLst/>
          </a:prstGeom>
        </p:spPr>
      </p:pic>
      <p:pic>
        <p:nvPicPr>
          <p:cNvPr id="30" name="Imagen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015" y="3345918"/>
            <a:ext cx="540805" cy="393707"/>
          </a:xfrm>
          <a:prstGeom prst="rect">
            <a:avLst/>
          </a:prstGeom>
        </p:spPr>
      </p:pic>
      <p:pic>
        <p:nvPicPr>
          <p:cNvPr id="31" name="Imagen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015" y="2534408"/>
            <a:ext cx="540805" cy="393707"/>
          </a:xfrm>
          <a:prstGeom prst="rect">
            <a:avLst/>
          </a:prstGeom>
        </p:spPr>
      </p:pic>
      <p:pic>
        <p:nvPicPr>
          <p:cNvPr id="32" name="Imagen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015" y="2135740"/>
            <a:ext cx="553356" cy="402844"/>
          </a:xfrm>
          <a:prstGeom prst="rect">
            <a:avLst/>
          </a:prstGeom>
        </p:spPr>
      </p:pic>
      <p:sp>
        <p:nvSpPr>
          <p:cNvPr id="4" name="Rectángulo 3"/>
          <p:cNvSpPr/>
          <p:nvPr/>
        </p:nvSpPr>
        <p:spPr>
          <a:xfrm>
            <a:off x="669476" y="2275221"/>
            <a:ext cx="2308848" cy="1199632"/>
          </a:xfrm>
          <a:prstGeom prst="rect">
            <a:avLst/>
          </a:prstGeom>
          <a:solidFill>
            <a:schemeClr val="bg2"/>
          </a:solidFill>
        </p:spPr>
        <p:txBody>
          <a:bodyPr wrap="square">
            <a:spAutoFit/>
          </a:bodyPr>
          <a:lstStyle/>
          <a:p>
            <a:pPr algn="r">
              <a:spcBef>
                <a:spcPts val="400"/>
              </a:spcBef>
              <a:spcAft>
                <a:spcPts val="300"/>
              </a:spcAft>
              <a:defRPr/>
            </a:pPr>
            <a:r>
              <a:rPr lang="es-ES" sz="2399" b="1" kern="0" dirty="0">
                <a:solidFill>
                  <a:srgbClr val="000000"/>
                </a:solidFill>
              </a:rPr>
              <a:t>Mejorar la experiencia de cliente</a:t>
            </a:r>
          </a:p>
        </p:txBody>
      </p:sp>
      <p:pic>
        <p:nvPicPr>
          <p:cNvPr id="19" name="Imagen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015" y="2934140"/>
            <a:ext cx="540805" cy="393707"/>
          </a:xfrm>
          <a:prstGeom prst="rect">
            <a:avLst/>
          </a:prstGeom>
        </p:spPr>
      </p:pic>
      <p:sp>
        <p:nvSpPr>
          <p:cNvPr id="21" name="Rectángulo 20"/>
          <p:cNvSpPr/>
          <p:nvPr/>
        </p:nvSpPr>
        <p:spPr>
          <a:xfrm>
            <a:off x="653147" y="4198996"/>
            <a:ext cx="2325176" cy="1569148"/>
          </a:xfrm>
          <a:prstGeom prst="rect">
            <a:avLst/>
          </a:prstGeom>
          <a:solidFill>
            <a:schemeClr val="bg2"/>
          </a:solidFill>
        </p:spPr>
        <p:txBody>
          <a:bodyPr wrap="square">
            <a:spAutoFit/>
          </a:bodyPr>
          <a:lstStyle/>
          <a:p>
            <a:pPr algn="r">
              <a:spcBef>
                <a:spcPts val="400"/>
              </a:spcBef>
              <a:spcAft>
                <a:spcPts val="300"/>
              </a:spcAft>
              <a:defRPr/>
            </a:pPr>
            <a:r>
              <a:rPr lang="es-ES" sz="2399" b="1" kern="0" dirty="0">
                <a:solidFill>
                  <a:srgbClr val="000000"/>
                </a:solidFill>
              </a:rPr>
              <a:t>Desarrollar un proceso de  adquisición eficiente</a:t>
            </a:r>
          </a:p>
        </p:txBody>
      </p:sp>
    </p:spTree>
    <p:extLst>
      <p:ext uri="{BB962C8B-B14F-4D97-AF65-F5344CB8AC3E}">
        <p14:creationId xmlns:p14="http://schemas.microsoft.com/office/powerpoint/2010/main" val="1347029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3564006106"/>
              </p:ext>
            </p:extLst>
          </p:nvPr>
        </p:nvGraphicFramePr>
        <p:xfrm>
          <a:off x="1587" y="2481"/>
          <a:ext cx="1587" cy="1587"/>
        </p:xfrm>
        <a:graphic>
          <a:graphicData uri="http://schemas.openxmlformats.org/presentationml/2006/ole">
            <mc:AlternateContent xmlns:mc="http://schemas.openxmlformats.org/markup-compatibility/2006">
              <mc:Choice xmlns:v="urn:schemas-microsoft-com:vml" Requires="v">
                <p:oleObj spid="_x0000_s82961"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1587" y="2481"/>
                        <a:ext cx="1587" cy="1587"/>
                      </a:xfrm>
                      <a:prstGeom prst="rect">
                        <a:avLst/>
                      </a:prstGeom>
                    </p:spPr>
                  </p:pic>
                </p:oleObj>
              </mc:Fallback>
            </mc:AlternateContent>
          </a:graphicData>
        </a:graphic>
      </p:graphicFrame>
      <p:sp>
        <p:nvSpPr>
          <p:cNvPr id="4" name="Rectangle 3"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s-CO" sz="3200" b="1" dirty="0">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3" name="Title 2"/>
          <p:cNvSpPr>
            <a:spLocks noGrp="1"/>
          </p:cNvSpPr>
          <p:nvPr>
            <p:ph type="title"/>
          </p:nvPr>
        </p:nvSpPr>
        <p:spPr>
          <a:xfrm>
            <a:off x="609600" y="275460"/>
            <a:ext cx="10486433" cy="1142702"/>
          </a:xfrm>
        </p:spPr>
        <p:txBody>
          <a:bodyPr>
            <a:normAutofit/>
          </a:bodyPr>
          <a:lstStyle/>
          <a:p>
            <a:r>
              <a:rPr lang="es-CO" dirty="0" smtClean="0"/>
              <a:t>Lo primero es expandir el universo calificable en poblaciones no bancarizadas o con scores bajos</a:t>
            </a:r>
            <a:endParaRPr lang="es-CO" dirty="0"/>
          </a:p>
        </p:txBody>
      </p:sp>
      <p:sp>
        <p:nvSpPr>
          <p:cNvPr id="22" name="CuadroTexto 21"/>
          <p:cNvSpPr txBox="1"/>
          <p:nvPr/>
        </p:nvSpPr>
        <p:spPr>
          <a:xfrm>
            <a:off x="6151466" y="3995574"/>
            <a:ext cx="4944568" cy="2176625"/>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oAutofit/>
          </a:bodyPr>
          <a:lstStyle/>
          <a:p>
            <a:pPr algn="r"/>
            <a:r>
              <a:rPr lang="es-CO" sz="2399" b="1" dirty="0">
                <a:solidFill>
                  <a:schemeClr val="tx2">
                    <a:lumMod val="75000"/>
                  </a:schemeClr>
                </a:solidFill>
              </a:rPr>
              <a:t>Data </a:t>
            </a:r>
            <a:r>
              <a:rPr lang="es-CO" sz="2399" b="1" dirty="0" smtClean="0">
                <a:solidFill>
                  <a:schemeClr val="tx2">
                    <a:lumMod val="75000"/>
                  </a:schemeClr>
                </a:solidFill>
              </a:rPr>
              <a:t>de Tendencia</a:t>
            </a:r>
            <a:endParaRPr lang="es-CO" sz="1600" dirty="0">
              <a:solidFill>
                <a:schemeClr val="tx2">
                  <a:lumMod val="75000"/>
                </a:schemeClr>
              </a:solidFill>
            </a:endParaRPr>
          </a:p>
          <a:p>
            <a:pPr marL="285664" indent="-285664">
              <a:buFontTx/>
              <a:buChar char="-"/>
            </a:pPr>
            <a:r>
              <a:rPr lang="es-CO" sz="1600" dirty="0"/>
              <a:t>Cuentas ahorro y corrientes</a:t>
            </a:r>
          </a:p>
          <a:p>
            <a:pPr marL="285664" indent="-285664">
              <a:buFontTx/>
              <a:buChar char="-"/>
            </a:pPr>
            <a:r>
              <a:rPr lang="es-CO" sz="1600" dirty="0"/>
              <a:t>Información de saldos</a:t>
            </a:r>
          </a:p>
          <a:p>
            <a:pPr marL="285664" indent="-285664">
              <a:buFontTx/>
              <a:buChar char="-"/>
            </a:pPr>
            <a:r>
              <a:rPr lang="es-CO" sz="1600" dirty="0"/>
              <a:t>Moras ponderadas</a:t>
            </a:r>
          </a:p>
          <a:p>
            <a:pPr marL="285664" indent="-285664">
              <a:buFontTx/>
              <a:buChar char="-"/>
            </a:pPr>
            <a:r>
              <a:rPr lang="es-CO" sz="1600" dirty="0"/>
              <a:t>Comportamiento de transactors</a:t>
            </a:r>
          </a:p>
          <a:p>
            <a:pPr marL="285664" indent="-285664">
              <a:buFontTx/>
              <a:buChar char="-"/>
            </a:pPr>
            <a:r>
              <a:rPr lang="es-CO" sz="1600" dirty="0"/>
              <a:t>Comportamiento real de pagos</a:t>
            </a:r>
          </a:p>
          <a:p>
            <a:pPr marL="285664" indent="-285664">
              <a:buFontTx/>
              <a:buChar char="-"/>
            </a:pPr>
            <a:r>
              <a:rPr lang="es-CO" sz="1600" dirty="0"/>
              <a:t>Incluir más sectores del comercio</a:t>
            </a:r>
          </a:p>
        </p:txBody>
      </p:sp>
      <p:sp>
        <p:nvSpPr>
          <p:cNvPr id="27" name="CuadroTexto 26"/>
          <p:cNvSpPr txBox="1"/>
          <p:nvPr/>
        </p:nvSpPr>
        <p:spPr>
          <a:xfrm>
            <a:off x="6120244" y="1660950"/>
            <a:ext cx="4977104" cy="2176268"/>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oAutofit/>
          </a:bodyPr>
          <a:lstStyle/>
          <a:p>
            <a:pPr algn="r"/>
            <a:r>
              <a:rPr lang="es-CO" sz="2399" b="1" dirty="0">
                <a:solidFill>
                  <a:schemeClr val="tx2">
                    <a:lumMod val="75000"/>
                  </a:schemeClr>
                </a:solidFill>
              </a:rPr>
              <a:t>Data Alternativa</a:t>
            </a:r>
            <a:endParaRPr lang="es-CO" sz="1600" dirty="0"/>
          </a:p>
          <a:p>
            <a:pPr marL="285664" indent="-285664">
              <a:buFontTx/>
              <a:buChar char="-"/>
            </a:pPr>
            <a:r>
              <a:rPr lang="es-CO" sz="1600" dirty="0"/>
              <a:t>DNP</a:t>
            </a:r>
          </a:p>
          <a:p>
            <a:pPr marL="285664" indent="-285664">
              <a:buFontTx/>
              <a:buChar char="-"/>
            </a:pPr>
            <a:r>
              <a:rPr lang="es-CO" sz="1600" dirty="0"/>
              <a:t>Impuestos predial y vehículo</a:t>
            </a:r>
          </a:p>
          <a:p>
            <a:pPr marL="285664" indent="-285664">
              <a:buFontTx/>
              <a:buChar char="-"/>
            </a:pPr>
            <a:r>
              <a:rPr lang="es-CO" sz="1600" dirty="0"/>
              <a:t>Información sociodemográfica. </a:t>
            </a:r>
          </a:p>
          <a:p>
            <a:pPr marL="285664" indent="-285664">
              <a:buFontTx/>
              <a:buChar char="-"/>
            </a:pPr>
            <a:r>
              <a:rPr lang="es-CO" sz="1600" dirty="0"/>
              <a:t>Estabilidad de direcciones, correos y teléfonos.</a:t>
            </a:r>
          </a:p>
          <a:p>
            <a:pPr marL="285664" indent="-285664">
              <a:buFontTx/>
              <a:buChar char="-"/>
            </a:pPr>
            <a:r>
              <a:rPr lang="es-CO" sz="1600" dirty="0"/>
              <a:t>Huellas de consulta</a:t>
            </a:r>
          </a:p>
          <a:p>
            <a:pPr marL="285664" indent="-285664">
              <a:buFontTx/>
              <a:buChar char="-"/>
            </a:pPr>
            <a:r>
              <a:rPr lang="es-CO" sz="1600" dirty="0"/>
              <a:t>Referencias</a:t>
            </a:r>
          </a:p>
        </p:txBody>
      </p:sp>
      <p:sp>
        <p:nvSpPr>
          <p:cNvPr id="17" name="TextBox 19"/>
          <p:cNvSpPr txBox="1"/>
          <p:nvPr/>
        </p:nvSpPr>
        <p:spPr>
          <a:xfrm>
            <a:off x="1286366" y="3995574"/>
            <a:ext cx="4103953" cy="773199"/>
          </a:xfrm>
          <a:prstGeom prst="rect">
            <a:avLst/>
          </a:prstGeom>
          <a:solidFill>
            <a:schemeClr val="tx2"/>
          </a:solidFill>
          <a:effectLst/>
        </p:spPr>
        <p:txBody>
          <a:bodyPr wrap="square" lIns="594205" rtlCol="0" anchor="ctr" anchorCtr="0">
            <a:noAutofit/>
          </a:bodyPr>
          <a:lstStyle/>
          <a:p>
            <a:pPr algn="ctr"/>
            <a:r>
              <a:rPr lang="es-CO" sz="2000" b="1" dirty="0">
                <a:solidFill>
                  <a:schemeClr val="bg1"/>
                </a:solidFill>
              </a:rPr>
              <a:t>Mayor precisión </a:t>
            </a:r>
          </a:p>
        </p:txBody>
      </p:sp>
      <p:sp>
        <p:nvSpPr>
          <p:cNvPr id="20" name="TextBox 19"/>
          <p:cNvSpPr txBox="1"/>
          <p:nvPr/>
        </p:nvSpPr>
        <p:spPr>
          <a:xfrm>
            <a:off x="1285808" y="1624319"/>
            <a:ext cx="4104511" cy="855931"/>
          </a:xfrm>
          <a:prstGeom prst="rect">
            <a:avLst/>
          </a:prstGeom>
          <a:solidFill>
            <a:schemeClr val="tx2"/>
          </a:solidFill>
          <a:effectLst/>
        </p:spPr>
        <p:txBody>
          <a:bodyPr wrap="square" lIns="594205" rtlCol="0" anchor="ctr" anchorCtr="0">
            <a:noAutofit/>
          </a:bodyPr>
          <a:lstStyle/>
          <a:p>
            <a:pPr algn="ctr"/>
            <a:r>
              <a:rPr lang="es-CO" sz="2000" b="1" dirty="0">
                <a:solidFill>
                  <a:schemeClr val="bg1"/>
                </a:solidFill>
              </a:rPr>
              <a:t>Más consumidores calificados</a:t>
            </a:r>
          </a:p>
        </p:txBody>
      </p:sp>
      <p:pic>
        <p:nvPicPr>
          <p:cNvPr id="21" name="Imagen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22312" y="4166415"/>
            <a:ext cx="786661" cy="570833"/>
          </a:xfrm>
          <a:prstGeom prst="rect">
            <a:avLst/>
          </a:prstGeom>
        </p:spPr>
      </p:pic>
      <p:sp>
        <p:nvSpPr>
          <p:cNvPr id="23" name="Freeform 1137"/>
          <p:cNvSpPr>
            <a:spLocks noEditPoints="1"/>
          </p:cNvSpPr>
          <p:nvPr/>
        </p:nvSpPr>
        <p:spPr bwMode="gray">
          <a:xfrm>
            <a:off x="1444081" y="1757682"/>
            <a:ext cx="475967" cy="568275"/>
          </a:xfrm>
          <a:custGeom>
            <a:avLst/>
            <a:gdLst>
              <a:gd name="T0" fmla="*/ 488 w 622"/>
              <a:gd name="T1" fmla="*/ 444 h 844"/>
              <a:gd name="T2" fmla="*/ 470 w 622"/>
              <a:gd name="T3" fmla="*/ 486 h 844"/>
              <a:gd name="T4" fmla="*/ 524 w 622"/>
              <a:gd name="T5" fmla="*/ 570 h 844"/>
              <a:gd name="T6" fmla="*/ 538 w 622"/>
              <a:gd name="T7" fmla="*/ 730 h 844"/>
              <a:gd name="T8" fmla="*/ 530 w 622"/>
              <a:gd name="T9" fmla="*/ 752 h 844"/>
              <a:gd name="T10" fmla="*/ 4 w 622"/>
              <a:gd name="T11" fmla="*/ 760 h 844"/>
              <a:gd name="T12" fmla="*/ 30 w 622"/>
              <a:gd name="T13" fmla="*/ 808 h 844"/>
              <a:gd name="T14" fmla="*/ 94 w 622"/>
              <a:gd name="T15" fmla="*/ 844 h 844"/>
              <a:gd name="T16" fmla="*/ 530 w 622"/>
              <a:gd name="T17" fmla="*/ 842 h 844"/>
              <a:gd name="T18" fmla="*/ 602 w 622"/>
              <a:gd name="T19" fmla="*/ 794 h 844"/>
              <a:gd name="T20" fmla="*/ 622 w 622"/>
              <a:gd name="T21" fmla="*/ 646 h 844"/>
              <a:gd name="T22" fmla="*/ 606 w 622"/>
              <a:gd name="T23" fmla="*/ 548 h 844"/>
              <a:gd name="T24" fmla="*/ 542 w 622"/>
              <a:gd name="T25" fmla="*/ 438 h 844"/>
              <a:gd name="T26" fmla="*/ 84 w 622"/>
              <a:gd name="T27" fmla="*/ 646 h 844"/>
              <a:gd name="T28" fmla="*/ 102 w 622"/>
              <a:gd name="T29" fmla="*/ 558 h 844"/>
              <a:gd name="T30" fmla="*/ 150 w 622"/>
              <a:gd name="T31" fmla="*/ 486 h 844"/>
              <a:gd name="T32" fmla="*/ 222 w 622"/>
              <a:gd name="T33" fmla="*/ 438 h 844"/>
              <a:gd name="T34" fmla="*/ 310 w 622"/>
              <a:gd name="T35" fmla="*/ 420 h 844"/>
              <a:gd name="T36" fmla="*/ 372 w 622"/>
              <a:gd name="T37" fmla="*/ 410 h 844"/>
              <a:gd name="T38" fmla="*/ 472 w 622"/>
              <a:gd name="T39" fmla="*/ 344 h 844"/>
              <a:gd name="T40" fmla="*/ 510 w 622"/>
              <a:gd name="T41" fmla="*/ 276 h 844"/>
              <a:gd name="T42" fmla="*/ 520 w 622"/>
              <a:gd name="T43" fmla="*/ 198 h 844"/>
              <a:gd name="T44" fmla="*/ 486 w 622"/>
              <a:gd name="T45" fmla="*/ 94 h 844"/>
              <a:gd name="T46" fmla="*/ 454 w 622"/>
              <a:gd name="T47" fmla="*/ 56 h 844"/>
              <a:gd name="T48" fmla="*/ 388 w 622"/>
              <a:gd name="T49" fmla="*/ 14 h 844"/>
              <a:gd name="T50" fmla="*/ 310 w 622"/>
              <a:gd name="T51" fmla="*/ 0 h 844"/>
              <a:gd name="T52" fmla="*/ 240 w 622"/>
              <a:gd name="T53" fmla="*/ 12 h 844"/>
              <a:gd name="T54" fmla="*/ 162 w 622"/>
              <a:gd name="T55" fmla="*/ 62 h 844"/>
              <a:gd name="T56" fmla="*/ 122 w 622"/>
              <a:gd name="T57" fmla="*/ 122 h 844"/>
              <a:gd name="T58" fmla="*/ 100 w 622"/>
              <a:gd name="T59" fmla="*/ 212 h 844"/>
              <a:gd name="T60" fmla="*/ 112 w 622"/>
              <a:gd name="T61" fmla="*/ 276 h 844"/>
              <a:gd name="T62" fmla="*/ 140 w 622"/>
              <a:gd name="T63" fmla="*/ 332 h 844"/>
              <a:gd name="T64" fmla="*/ 172 w 622"/>
              <a:gd name="T65" fmla="*/ 368 h 844"/>
              <a:gd name="T66" fmla="*/ 68 w 622"/>
              <a:gd name="T67" fmla="*/ 450 h 844"/>
              <a:gd name="T68" fmla="*/ 8 w 622"/>
              <a:gd name="T69" fmla="*/ 570 h 844"/>
              <a:gd name="T70" fmla="*/ 0 w 622"/>
              <a:gd name="T71" fmla="*/ 628 h 844"/>
              <a:gd name="T72" fmla="*/ 84 w 622"/>
              <a:gd name="T73" fmla="*/ 646 h 844"/>
              <a:gd name="T74" fmla="*/ 206 w 622"/>
              <a:gd name="T75" fmla="*/ 140 h 844"/>
              <a:gd name="T76" fmla="*/ 270 w 622"/>
              <a:gd name="T77" fmla="*/ 90 h 844"/>
              <a:gd name="T78" fmla="*/ 330 w 622"/>
              <a:gd name="T79" fmla="*/ 86 h 844"/>
              <a:gd name="T80" fmla="*/ 396 w 622"/>
              <a:gd name="T81" fmla="*/ 118 h 844"/>
              <a:gd name="T82" fmla="*/ 428 w 622"/>
              <a:gd name="T83" fmla="*/ 164 h 844"/>
              <a:gd name="T84" fmla="*/ 432 w 622"/>
              <a:gd name="T85" fmla="*/ 240 h 844"/>
              <a:gd name="T86" fmla="*/ 392 w 622"/>
              <a:gd name="T87" fmla="*/ 306 h 844"/>
              <a:gd name="T88" fmla="*/ 338 w 622"/>
              <a:gd name="T89" fmla="*/ 332 h 844"/>
              <a:gd name="T90" fmla="*/ 260 w 622"/>
              <a:gd name="T91" fmla="*/ 324 h 844"/>
              <a:gd name="T92" fmla="*/ 214 w 622"/>
              <a:gd name="T93" fmla="*/ 288 h 844"/>
              <a:gd name="T94" fmla="*/ 186 w 622"/>
              <a:gd name="T95" fmla="*/ 218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844">
                <a:moveTo>
                  <a:pt x="520" y="416"/>
                </a:moveTo>
                <a:lnTo>
                  <a:pt x="520" y="416"/>
                </a:lnTo>
                <a:lnTo>
                  <a:pt x="504" y="432"/>
                </a:lnTo>
                <a:lnTo>
                  <a:pt x="488" y="444"/>
                </a:lnTo>
                <a:lnTo>
                  <a:pt x="470" y="458"/>
                </a:lnTo>
                <a:lnTo>
                  <a:pt x="452" y="468"/>
                </a:lnTo>
                <a:lnTo>
                  <a:pt x="452" y="468"/>
                </a:lnTo>
                <a:lnTo>
                  <a:pt x="470" y="486"/>
                </a:lnTo>
                <a:lnTo>
                  <a:pt x="488" y="504"/>
                </a:lnTo>
                <a:lnTo>
                  <a:pt x="502" y="524"/>
                </a:lnTo>
                <a:lnTo>
                  <a:pt x="514" y="546"/>
                </a:lnTo>
                <a:lnTo>
                  <a:pt x="524" y="570"/>
                </a:lnTo>
                <a:lnTo>
                  <a:pt x="532" y="594"/>
                </a:lnTo>
                <a:lnTo>
                  <a:pt x="536" y="620"/>
                </a:lnTo>
                <a:lnTo>
                  <a:pt x="538" y="646"/>
                </a:lnTo>
                <a:lnTo>
                  <a:pt x="538" y="730"/>
                </a:lnTo>
                <a:lnTo>
                  <a:pt x="538" y="730"/>
                </a:lnTo>
                <a:lnTo>
                  <a:pt x="538" y="736"/>
                </a:lnTo>
                <a:lnTo>
                  <a:pt x="536" y="742"/>
                </a:lnTo>
                <a:lnTo>
                  <a:pt x="530" y="752"/>
                </a:lnTo>
                <a:lnTo>
                  <a:pt x="520" y="758"/>
                </a:lnTo>
                <a:lnTo>
                  <a:pt x="514" y="760"/>
                </a:lnTo>
                <a:lnTo>
                  <a:pt x="508" y="760"/>
                </a:lnTo>
                <a:lnTo>
                  <a:pt x="4" y="760"/>
                </a:lnTo>
                <a:lnTo>
                  <a:pt x="4" y="760"/>
                </a:lnTo>
                <a:lnTo>
                  <a:pt x="10" y="778"/>
                </a:lnTo>
                <a:lnTo>
                  <a:pt x="18" y="794"/>
                </a:lnTo>
                <a:lnTo>
                  <a:pt x="30" y="808"/>
                </a:lnTo>
                <a:lnTo>
                  <a:pt x="44" y="820"/>
                </a:lnTo>
                <a:lnTo>
                  <a:pt x="60" y="830"/>
                </a:lnTo>
                <a:lnTo>
                  <a:pt x="76" y="838"/>
                </a:lnTo>
                <a:lnTo>
                  <a:pt x="94" y="844"/>
                </a:lnTo>
                <a:lnTo>
                  <a:pt x="114" y="844"/>
                </a:lnTo>
                <a:lnTo>
                  <a:pt x="508" y="844"/>
                </a:lnTo>
                <a:lnTo>
                  <a:pt x="508" y="844"/>
                </a:lnTo>
                <a:lnTo>
                  <a:pt x="530" y="842"/>
                </a:lnTo>
                <a:lnTo>
                  <a:pt x="552" y="836"/>
                </a:lnTo>
                <a:lnTo>
                  <a:pt x="572" y="826"/>
                </a:lnTo>
                <a:lnTo>
                  <a:pt x="588" y="812"/>
                </a:lnTo>
                <a:lnTo>
                  <a:pt x="602" y="794"/>
                </a:lnTo>
                <a:lnTo>
                  <a:pt x="614" y="774"/>
                </a:lnTo>
                <a:lnTo>
                  <a:pt x="620" y="754"/>
                </a:lnTo>
                <a:lnTo>
                  <a:pt x="622" y="730"/>
                </a:lnTo>
                <a:lnTo>
                  <a:pt x="622" y="646"/>
                </a:lnTo>
                <a:lnTo>
                  <a:pt x="622" y="646"/>
                </a:lnTo>
                <a:lnTo>
                  <a:pt x="620" y="614"/>
                </a:lnTo>
                <a:lnTo>
                  <a:pt x="616" y="580"/>
                </a:lnTo>
                <a:lnTo>
                  <a:pt x="606" y="548"/>
                </a:lnTo>
                <a:lnTo>
                  <a:pt x="594" y="518"/>
                </a:lnTo>
                <a:lnTo>
                  <a:pt x="580" y="490"/>
                </a:lnTo>
                <a:lnTo>
                  <a:pt x="562" y="464"/>
                </a:lnTo>
                <a:lnTo>
                  <a:pt x="542" y="438"/>
                </a:lnTo>
                <a:lnTo>
                  <a:pt x="520" y="416"/>
                </a:lnTo>
                <a:lnTo>
                  <a:pt x="520" y="416"/>
                </a:lnTo>
                <a:close/>
                <a:moveTo>
                  <a:pt x="84" y="646"/>
                </a:moveTo>
                <a:lnTo>
                  <a:pt x="84" y="646"/>
                </a:lnTo>
                <a:lnTo>
                  <a:pt x="84" y="624"/>
                </a:lnTo>
                <a:lnTo>
                  <a:pt x="88" y="602"/>
                </a:lnTo>
                <a:lnTo>
                  <a:pt x="94" y="580"/>
                </a:lnTo>
                <a:lnTo>
                  <a:pt x="102" y="558"/>
                </a:lnTo>
                <a:lnTo>
                  <a:pt x="110" y="538"/>
                </a:lnTo>
                <a:lnTo>
                  <a:pt x="122" y="520"/>
                </a:lnTo>
                <a:lnTo>
                  <a:pt x="136" y="502"/>
                </a:lnTo>
                <a:lnTo>
                  <a:pt x="150" y="486"/>
                </a:lnTo>
                <a:lnTo>
                  <a:pt x="166" y="472"/>
                </a:lnTo>
                <a:lnTo>
                  <a:pt x="184" y="458"/>
                </a:lnTo>
                <a:lnTo>
                  <a:pt x="202" y="448"/>
                </a:lnTo>
                <a:lnTo>
                  <a:pt x="222" y="438"/>
                </a:lnTo>
                <a:lnTo>
                  <a:pt x="244" y="430"/>
                </a:lnTo>
                <a:lnTo>
                  <a:pt x="266" y="424"/>
                </a:lnTo>
                <a:lnTo>
                  <a:pt x="288" y="420"/>
                </a:lnTo>
                <a:lnTo>
                  <a:pt x="310" y="420"/>
                </a:lnTo>
                <a:lnTo>
                  <a:pt x="310" y="420"/>
                </a:lnTo>
                <a:lnTo>
                  <a:pt x="326" y="418"/>
                </a:lnTo>
                <a:lnTo>
                  <a:pt x="342" y="418"/>
                </a:lnTo>
                <a:lnTo>
                  <a:pt x="372" y="410"/>
                </a:lnTo>
                <a:lnTo>
                  <a:pt x="400" y="398"/>
                </a:lnTo>
                <a:lnTo>
                  <a:pt x="426" y="384"/>
                </a:lnTo>
                <a:lnTo>
                  <a:pt x="450" y="366"/>
                </a:lnTo>
                <a:lnTo>
                  <a:pt x="472" y="344"/>
                </a:lnTo>
                <a:lnTo>
                  <a:pt x="490" y="318"/>
                </a:lnTo>
                <a:lnTo>
                  <a:pt x="504" y="290"/>
                </a:lnTo>
                <a:lnTo>
                  <a:pt x="504" y="290"/>
                </a:lnTo>
                <a:lnTo>
                  <a:pt x="510" y="276"/>
                </a:lnTo>
                <a:lnTo>
                  <a:pt x="514" y="260"/>
                </a:lnTo>
                <a:lnTo>
                  <a:pt x="518" y="244"/>
                </a:lnTo>
                <a:lnTo>
                  <a:pt x="520" y="228"/>
                </a:lnTo>
                <a:lnTo>
                  <a:pt x="520" y="198"/>
                </a:lnTo>
                <a:lnTo>
                  <a:pt x="516" y="166"/>
                </a:lnTo>
                <a:lnTo>
                  <a:pt x="506" y="136"/>
                </a:lnTo>
                <a:lnTo>
                  <a:pt x="494" y="106"/>
                </a:lnTo>
                <a:lnTo>
                  <a:pt x="486" y="94"/>
                </a:lnTo>
                <a:lnTo>
                  <a:pt x="476" y="80"/>
                </a:lnTo>
                <a:lnTo>
                  <a:pt x="466" y="68"/>
                </a:lnTo>
                <a:lnTo>
                  <a:pt x="454" y="56"/>
                </a:lnTo>
                <a:lnTo>
                  <a:pt x="454" y="56"/>
                </a:lnTo>
                <a:lnTo>
                  <a:pt x="440" y="44"/>
                </a:lnTo>
                <a:lnTo>
                  <a:pt x="424" y="32"/>
                </a:lnTo>
                <a:lnTo>
                  <a:pt x="406" y="22"/>
                </a:lnTo>
                <a:lnTo>
                  <a:pt x="388" y="14"/>
                </a:lnTo>
                <a:lnTo>
                  <a:pt x="370" y="8"/>
                </a:lnTo>
                <a:lnTo>
                  <a:pt x="350" y="4"/>
                </a:lnTo>
                <a:lnTo>
                  <a:pt x="330" y="0"/>
                </a:lnTo>
                <a:lnTo>
                  <a:pt x="310" y="0"/>
                </a:lnTo>
                <a:lnTo>
                  <a:pt x="310" y="0"/>
                </a:lnTo>
                <a:lnTo>
                  <a:pt x="286" y="0"/>
                </a:lnTo>
                <a:lnTo>
                  <a:pt x="264" y="4"/>
                </a:lnTo>
                <a:lnTo>
                  <a:pt x="240" y="12"/>
                </a:lnTo>
                <a:lnTo>
                  <a:pt x="220" y="22"/>
                </a:lnTo>
                <a:lnTo>
                  <a:pt x="198" y="32"/>
                </a:lnTo>
                <a:lnTo>
                  <a:pt x="180" y="46"/>
                </a:lnTo>
                <a:lnTo>
                  <a:pt x="162" y="62"/>
                </a:lnTo>
                <a:lnTo>
                  <a:pt x="146" y="80"/>
                </a:lnTo>
                <a:lnTo>
                  <a:pt x="146" y="80"/>
                </a:lnTo>
                <a:lnTo>
                  <a:pt x="132" y="100"/>
                </a:lnTo>
                <a:lnTo>
                  <a:pt x="122" y="122"/>
                </a:lnTo>
                <a:lnTo>
                  <a:pt x="112" y="142"/>
                </a:lnTo>
                <a:lnTo>
                  <a:pt x="106" y="166"/>
                </a:lnTo>
                <a:lnTo>
                  <a:pt x="102" y="188"/>
                </a:lnTo>
                <a:lnTo>
                  <a:pt x="100" y="212"/>
                </a:lnTo>
                <a:lnTo>
                  <a:pt x="102" y="236"/>
                </a:lnTo>
                <a:lnTo>
                  <a:pt x="106" y="260"/>
                </a:lnTo>
                <a:lnTo>
                  <a:pt x="106" y="260"/>
                </a:lnTo>
                <a:lnTo>
                  <a:pt x="112" y="276"/>
                </a:lnTo>
                <a:lnTo>
                  <a:pt x="116" y="290"/>
                </a:lnTo>
                <a:lnTo>
                  <a:pt x="124" y="304"/>
                </a:lnTo>
                <a:lnTo>
                  <a:pt x="132" y="318"/>
                </a:lnTo>
                <a:lnTo>
                  <a:pt x="140" y="332"/>
                </a:lnTo>
                <a:lnTo>
                  <a:pt x="150" y="344"/>
                </a:lnTo>
                <a:lnTo>
                  <a:pt x="162" y="356"/>
                </a:lnTo>
                <a:lnTo>
                  <a:pt x="172" y="368"/>
                </a:lnTo>
                <a:lnTo>
                  <a:pt x="172" y="368"/>
                </a:lnTo>
                <a:lnTo>
                  <a:pt x="144" y="384"/>
                </a:lnTo>
                <a:lnTo>
                  <a:pt x="116" y="404"/>
                </a:lnTo>
                <a:lnTo>
                  <a:pt x="92" y="426"/>
                </a:lnTo>
                <a:lnTo>
                  <a:pt x="68" y="450"/>
                </a:lnTo>
                <a:lnTo>
                  <a:pt x="50" y="478"/>
                </a:lnTo>
                <a:lnTo>
                  <a:pt x="32" y="506"/>
                </a:lnTo>
                <a:lnTo>
                  <a:pt x="18" y="538"/>
                </a:lnTo>
                <a:lnTo>
                  <a:pt x="8" y="570"/>
                </a:lnTo>
                <a:lnTo>
                  <a:pt x="8" y="570"/>
                </a:lnTo>
                <a:lnTo>
                  <a:pt x="4" y="588"/>
                </a:lnTo>
                <a:lnTo>
                  <a:pt x="2" y="608"/>
                </a:lnTo>
                <a:lnTo>
                  <a:pt x="0" y="628"/>
                </a:lnTo>
                <a:lnTo>
                  <a:pt x="0" y="646"/>
                </a:lnTo>
                <a:lnTo>
                  <a:pt x="0" y="676"/>
                </a:lnTo>
                <a:lnTo>
                  <a:pt x="84" y="676"/>
                </a:lnTo>
                <a:lnTo>
                  <a:pt x="84" y="646"/>
                </a:lnTo>
                <a:close/>
                <a:moveTo>
                  <a:pt x="188" y="178"/>
                </a:moveTo>
                <a:lnTo>
                  <a:pt x="188" y="178"/>
                </a:lnTo>
                <a:lnTo>
                  <a:pt x="196" y="158"/>
                </a:lnTo>
                <a:lnTo>
                  <a:pt x="206" y="140"/>
                </a:lnTo>
                <a:lnTo>
                  <a:pt x="218" y="124"/>
                </a:lnTo>
                <a:lnTo>
                  <a:pt x="234" y="110"/>
                </a:lnTo>
                <a:lnTo>
                  <a:pt x="252" y="100"/>
                </a:lnTo>
                <a:lnTo>
                  <a:pt x="270" y="90"/>
                </a:lnTo>
                <a:lnTo>
                  <a:pt x="290" y="86"/>
                </a:lnTo>
                <a:lnTo>
                  <a:pt x="310" y="84"/>
                </a:lnTo>
                <a:lnTo>
                  <a:pt x="310" y="84"/>
                </a:lnTo>
                <a:lnTo>
                  <a:pt x="330" y="86"/>
                </a:lnTo>
                <a:lnTo>
                  <a:pt x="348" y="90"/>
                </a:lnTo>
                <a:lnTo>
                  <a:pt x="366" y="96"/>
                </a:lnTo>
                <a:lnTo>
                  <a:pt x="382" y="106"/>
                </a:lnTo>
                <a:lnTo>
                  <a:pt x="396" y="118"/>
                </a:lnTo>
                <a:lnTo>
                  <a:pt x="410" y="132"/>
                </a:lnTo>
                <a:lnTo>
                  <a:pt x="420" y="148"/>
                </a:lnTo>
                <a:lnTo>
                  <a:pt x="428" y="164"/>
                </a:lnTo>
                <a:lnTo>
                  <a:pt x="428" y="164"/>
                </a:lnTo>
                <a:lnTo>
                  <a:pt x="434" y="184"/>
                </a:lnTo>
                <a:lnTo>
                  <a:pt x="436" y="202"/>
                </a:lnTo>
                <a:lnTo>
                  <a:pt x="436" y="222"/>
                </a:lnTo>
                <a:lnTo>
                  <a:pt x="432" y="240"/>
                </a:lnTo>
                <a:lnTo>
                  <a:pt x="426" y="258"/>
                </a:lnTo>
                <a:lnTo>
                  <a:pt x="418" y="276"/>
                </a:lnTo>
                <a:lnTo>
                  <a:pt x="406" y="292"/>
                </a:lnTo>
                <a:lnTo>
                  <a:pt x="392" y="306"/>
                </a:lnTo>
                <a:lnTo>
                  <a:pt x="392" y="306"/>
                </a:lnTo>
                <a:lnTo>
                  <a:pt x="376" y="318"/>
                </a:lnTo>
                <a:lnTo>
                  <a:pt x="358" y="326"/>
                </a:lnTo>
                <a:lnTo>
                  <a:pt x="338" y="332"/>
                </a:lnTo>
                <a:lnTo>
                  <a:pt x="318" y="334"/>
                </a:lnTo>
                <a:lnTo>
                  <a:pt x="298" y="334"/>
                </a:lnTo>
                <a:lnTo>
                  <a:pt x="280" y="330"/>
                </a:lnTo>
                <a:lnTo>
                  <a:pt x="260" y="324"/>
                </a:lnTo>
                <a:lnTo>
                  <a:pt x="242" y="314"/>
                </a:lnTo>
                <a:lnTo>
                  <a:pt x="242" y="314"/>
                </a:lnTo>
                <a:lnTo>
                  <a:pt x="226" y="302"/>
                </a:lnTo>
                <a:lnTo>
                  <a:pt x="214" y="288"/>
                </a:lnTo>
                <a:lnTo>
                  <a:pt x="202" y="272"/>
                </a:lnTo>
                <a:lnTo>
                  <a:pt x="194" y="254"/>
                </a:lnTo>
                <a:lnTo>
                  <a:pt x="188" y="236"/>
                </a:lnTo>
                <a:lnTo>
                  <a:pt x="186" y="218"/>
                </a:lnTo>
                <a:lnTo>
                  <a:pt x="186" y="198"/>
                </a:lnTo>
                <a:lnTo>
                  <a:pt x="188" y="178"/>
                </a:lnTo>
                <a:lnTo>
                  <a:pt x="188" y="178"/>
                </a:lnTo>
                <a:close/>
              </a:path>
            </a:pathLst>
          </a:custGeom>
          <a:solidFill>
            <a:schemeClr val="bg2"/>
          </a:solidFill>
          <a:ln>
            <a:noFill/>
          </a:ln>
          <a:extLst/>
        </p:spPr>
        <p:txBody>
          <a:bodyPr vert="horz" wrap="square" lIns="121867" tIns="60933" rIns="121867" bIns="60933" numCol="1" anchor="t" anchorCtr="0" compatLnSpc="1">
            <a:prstTxWarp prst="textNoShape">
              <a:avLst/>
            </a:prstTxWarp>
          </a:bodyPr>
          <a:lstStyle/>
          <a:p>
            <a:endParaRPr lang="en-US" sz="2399"/>
          </a:p>
        </p:txBody>
      </p:sp>
      <p:sp>
        <p:nvSpPr>
          <p:cNvPr id="9" name="Rectángulo 8"/>
          <p:cNvSpPr/>
          <p:nvPr/>
        </p:nvSpPr>
        <p:spPr>
          <a:xfrm>
            <a:off x="1286367" y="4780807"/>
            <a:ext cx="4104038" cy="1568739"/>
          </a:xfrm>
          <a:prstGeom prst="rect">
            <a:avLst/>
          </a:prstGeom>
        </p:spPr>
        <p:txBody>
          <a:bodyPr wrap="square">
            <a:spAutoFit/>
          </a:bodyPr>
          <a:lstStyle/>
          <a:p>
            <a:pPr algn="just">
              <a:spcBef>
                <a:spcPts val="400"/>
              </a:spcBef>
              <a:spcAft>
                <a:spcPts val="400"/>
              </a:spcAft>
            </a:pPr>
            <a:r>
              <a:rPr lang="es-CO" sz="2399" dirty="0"/>
              <a:t>Aumentar las tasas de aprobación manteniendo niveles de riesgo al contar con información adicional.</a:t>
            </a:r>
          </a:p>
        </p:txBody>
      </p:sp>
      <p:sp>
        <p:nvSpPr>
          <p:cNvPr id="10" name="Rectángulo 9"/>
          <p:cNvSpPr/>
          <p:nvPr/>
        </p:nvSpPr>
        <p:spPr>
          <a:xfrm>
            <a:off x="1285808" y="2443298"/>
            <a:ext cx="4104511" cy="1568739"/>
          </a:xfrm>
          <a:prstGeom prst="rect">
            <a:avLst/>
          </a:prstGeom>
        </p:spPr>
        <p:txBody>
          <a:bodyPr wrap="square">
            <a:spAutoFit/>
          </a:bodyPr>
          <a:lstStyle/>
          <a:p>
            <a:pPr algn="just">
              <a:spcBef>
                <a:spcPts val="400"/>
              </a:spcBef>
              <a:spcAft>
                <a:spcPts val="400"/>
              </a:spcAft>
            </a:pPr>
            <a:r>
              <a:rPr lang="es-CO" sz="2399" dirty="0"/>
              <a:t>Llegar a más de 8 millones de nuevos consumidores que scores tradicionales hoy no califican.</a:t>
            </a:r>
          </a:p>
        </p:txBody>
      </p:sp>
      <p:sp>
        <p:nvSpPr>
          <p:cNvPr id="24" name="Triángulo isósceles 23"/>
          <p:cNvSpPr/>
          <p:nvPr/>
        </p:nvSpPr>
        <p:spPr>
          <a:xfrm rot="5400000">
            <a:off x="5113127" y="2658386"/>
            <a:ext cx="1356328" cy="262429"/>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26" name="Triángulo isósceles 25"/>
          <p:cNvSpPr/>
          <p:nvPr/>
        </p:nvSpPr>
        <p:spPr>
          <a:xfrm rot="5400000">
            <a:off x="5109339" y="4858224"/>
            <a:ext cx="1356328" cy="262429"/>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Tree>
    <p:extLst>
      <p:ext uri="{BB962C8B-B14F-4D97-AF65-F5344CB8AC3E}">
        <p14:creationId xmlns:p14="http://schemas.microsoft.com/office/powerpoint/2010/main" val="527576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O" smtClean="0"/>
              <a:t>Atraer nuevos clientes</a:t>
            </a:r>
            <a:endParaRPr lang="es-CO"/>
          </a:p>
        </p:txBody>
      </p:sp>
      <p:pic>
        <p:nvPicPr>
          <p:cNvPr id="4" name="Imagen 3"/>
          <p:cNvPicPr>
            <a:picLocks noChangeAspect="1"/>
          </p:cNvPicPr>
          <p:nvPr/>
        </p:nvPicPr>
        <p:blipFill rotWithShape="1">
          <a:blip r:embed="rId3"/>
          <a:srcRect t="10953"/>
          <a:stretch/>
        </p:blipFill>
        <p:spPr>
          <a:xfrm>
            <a:off x="1670801" y="1261800"/>
            <a:ext cx="7586926" cy="5027895"/>
          </a:xfrm>
          <a:prstGeom prst="rect">
            <a:avLst/>
          </a:prstGeom>
        </p:spPr>
      </p:pic>
    </p:spTree>
    <p:extLst>
      <p:ext uri="{BB962C8B-B14F-4D97-AF65-F5344CB8AC3E}">
        <p14:creationId xmlns:p14="http://schemas.microsoft.com/office/powerpoint/2010/main" val="4226325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CO" dirty="0" smtClean="0"/>
              <a:t>Atraer nuevos clientes de forma relevante   </a:t>
            </a:r>
            <a:endParaRPr lang="es-CO" dirty="0"/>
          </a:p>
        </p:txBody>
      </p:sp>
      <p:sp>
        <p:nvSpPr>
          <p:cNvPr id="5" name="Rectangle 4"/>
          <p:cNvSpPr/>
          <p:nvPr/>
        </p:nvSpPr>
        <p:spPr>
          <a:xfrm>
            <a:off x="746694" y="1409741"/>
            <a:ext cx="3694677" cy="1361783"/>
          </a:xfrm>
          <a:prstGeom prst="rect">
            <a:avLst/>
          </a:prstGeom>
        </p:spPr>
        <p:txBody>
          <a:bodyPr wrap="square">
            <a:spAutoFit/>
          </a:bodyPr>
          <a:lstStyle/>
          <a:p>
            <a:pPr>
              <a:spcAft>
                <a:spcPts val="300"/>
              </a:spcAft>
            </a:pPr>
            <a:r>
              <a:rPr lang="es-CO" sz="2399" b="1" dirty="0">
                <a:solidFill>
                  <a:srgbClr val="000000"/>
                </a:solidFill>
              </a:rPr>
              <a:t>Para conectar y educar</a:t>
            </a:r>
          </a:p>
          <a:p>
            <a:pPr>
              <a:spcAft>
                <a:spcPts val="300"/>
              </a:spcAft>
            </a:pPr>
            <a:r>
              <a:rPr lang="es-CO" sz="1400" dirty="0">
                <a:solidFill>
                  <a:srgbClr val="000000"/>
                </a:solidFill>
              </a:rPr>
              <a:t>Brindarle a los consumidores acceso y un entendimiento de su información crediticia, para que puedan mejorar su comportamiento crediticio a futuro.</a:t>
            </a:r>
          </a:p>
        </p:txBody>
      </p:sp>
      <p:sp>
        <p:nvSpPr>
          <p:cNvPr id="6" name="Rectangle 5"/>
          <p:cNvSpPr/>
          <p:nvPr/>
        </p:nvSpPr>
        <p:spPr>
          <a:xfrm>
            <a:off x="4509499" y="1409742"/>
            <a:ext cx="3148601" cy="1361783"/>
          </a:xfrm>
          <a:prstGeom prst="rect">
            <a:avLst/>
          </a:prstGeom>
        </p:spPr>
        <p:txBody>
          <a:bodyPr wrap="square">
            <a:spAutoFit/>
          </a:bodyPr>
          <a:lstStyle/>
          <a:p>
            <a:pPr defTabSz="456926" fontAlgn="base">
              <a:spcAft>
                <a:spcPts val="300"/>
              </a:spcAft>
            </a:pPr>
            <a:r>
              <a:rPr lang="es-CO" sz="2399" b="1" dirty="0"/>
              <a:t>Para empoderar</a:t>
            </a:r>
          </a:p>
          <a:p>
            <a:pPr defTabSz="456926" fontAlgn="base">
              <a:spcAft>
                <a:spcPts val="300"/>
              </a:spcAft>
            </a:pPr>
            <a:r>
              <a:rPr lang="es-CO" sz="1400" dirty="0">
                <a:solidFill>
                  <a:srgbClr val="000000"/>
                </a:solidFill>
              </a:rPr>
              <a:t>Impulsar la participación ayudándolos a manejar activamente su crédito y tomar decisiones informadas para el uso frecuente del mismo. </a:t>
            </a:r>
          </a:p>
        </p:txBody>
      </p:sp>
      <p:sp>
        <p:nvSpPr>
          <p:cNvPr id="7" name="Rectangle 6"/>
          <p:cNvSpPr/>
          <p:nvPr/>
        </p:nvSpPr>
        <p:spPr>
          <a:xfrm>
            <a:off x="8002439" y="1356255"/>
            <a:ext cx="3378575" cy="1576816"/>
          </a:xfrm>
          <a:prstGeom prst="rect">
            <a:avLst/>
          </a:prstGeom>
        </p:spPr>
        <p:txBody>
          <a:bodyPr wrap="square">
            <a:spAutoFit/>
          </a:bodyPr>
          <a:lstStyle/>
          <a:p>
            <a:pPr defTabSz="456926" fontAlgn="base">
              <a:spcAft>
                <a:spcPts val="300"/>
              </a:spcAft>
            </a:pPr>
            <a:r>
              <a:rPr lang="es-CO" sz="2399" b="1" dirty="0">
                <a:solidFill>
                  <a:srgbClr val="000000"/>
                </a:solidFill>
              </a:rPr>
              <a:t>Para monetizar</a:t>
            </a:r>
          </a:p>
          <a:p>
            <a:pPr defTabSz="456926" fontAlgn="base">
              <a:spcAft>
                <a:spcPts val="300"/>
              </a:spcAft>
            </a:pPr>
            <a:r>
              <a:rPr lang="es-CO" sz="1400" dirty="0">
                <a:solidFill>
                  <a:srgbClr val="000000"/>
                </a:solidFill>
              </a:rPr>
              <a:t>Lograr una mayor participación de cartera presentándole ofertas relevantes a los consumidores en el momento adecuado, incrementando las ventas y nuevas adquisiciones de clientes</a:t>
            </a:r>
          </a:p>
        </p:txBody>
      </p:sp>
      <p:pic>
        <p:nvPicPr>
          <p:cNvPr id="9" name="Picture 8"/>
          <p:cNvPicPr/>
          <p:nvPr/>
        </p:nvPicPr>
        <p:blipFill rotWithShape="1">
          <a:blip r:embed="rId3">
            <a:extLst>
              <a:ext uri="{28A0092B-C50C-407E-A947-70E740481C1C}">
                <a14:useLocalDpi xmlns:a14="http://schemas.microsoft.com/office/drawing/2010/main" val="0"/>
              </a:ext>
            </a:extLst>
          </a:blip>
          <a:srcRect/>
          <a:stretch/>
        </p:blipFill>
        <p:spPr bwMode="auto">
          <a:xfrm>
            <a:off x="953400" y="2955476"/>
            <a:ext cx="2469434" cy="3172200"/>
          </a:xfrm>
          <a:prstGeom prst="rect">
            <a:avLst/>
          </a:prstGeom>
          <a:noFill/>
        </p:spPr>
      </p:pic>
      <p:pic>
        <p:nvPicPr>
          <p:cNvPr id="10" name="Picture 9"/>
          <p:cNvPicPr/>
          <p:nvPr/>
        </p:nvPicPr>
        <p:blipFill rotWithShape="1">
          <a:blip r:embed="rId4">
            <a:extLst>
              <a:ext uri="{28A0092B-C50C-407E-A947-70E740481C1C}">
                <a14:useLocalDpi xmlns:a14="http://schemas.microsoft.com/office/drawing/2010/main" val="0"/>
              </a:ext>
            </a:extLst>
          </a:blip>
          <a:srcRect/>
          <a:stretch/>
        </p:blipFill>
        <p:spPr bwMode="auto">
          <a:xfrm>
            <a:off x="8073517" y="2935833"/>
            <a:ext cx="2506002" cy="3163482"/>
          </a:xfrm>
          <a:prstGeom prst="rect">
            <a:avLst/>
          </a:prstGeom>
          <a:noFill/>
        </p:spPr>
      </p:pic>
      <p:pic>
        <p:nvPicPr>
          <p:cNvPr id="11" name="Picture 10"/>
          <p:cNvPicPr/>
          <p:nvPr/>
        </p:nvPicPr>
        <p:blipFill rotWithShape="1">
          <a:blip r:embed="rId5">
            <a:extLst>
              <a:ext uri="{28A0092B-C50C-407E-A947-70E740481C1C}">
                <a14:useLocalDpi xmlns:a14="http://schemas.microsoft.com/office/drawing/2010/main" val="0"/>
              </a:ext>
            </a:extLst>
          </a:blip>
          <a:srcRect/>
          <a:stretch/>
        </p:blipFill>
        <p:spPr bwMode="auto">
          <a:xfrm>
            <a:off x="4612181" y="2947864"/>
            <a:ext cx="2489111" cy="3175510"/>
          </a:xfrm>
          <a:prstGeom prst="rect">
            <a:avLst/>
          </a:prstGeom>
          <a:noFill/>
        </p:spPr>
      </p:pic>
    </p:spTree>
    <p:extLst>
      <p:ext uri="{BB962C8B-B14F-4D97-AF65-F5344CB8AC3E}">
        <p14:creationId xmlns:p14="http://schemas.microsoft.com/office/powerpoint/2010/main" val="101172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441" y="1600201"/>
            <a:ext cx="10957719" cy="3837214"/>
          </a:xfrm>
        </p:spPr>
        <p:txBody>
          <a:bodyPr>
            <a:normAutofit/>
          </a:bodyPr>
          <a:lstStyle/>
          <a:p>
            <a:pPr>
              <a:spcAft>
                <a:spcPts val="1000"/>
              </a:spcAft>
            </a:pPr>
            <a:r>
              <a:rPr lang="es-CO" altLang="en-US" dirty="0">
                <a:latin typeface="Arial" panose="020B0604020202020204" pitchFamily="34" charset="0"/>
                <a:ea typeface="ＭＳ Ｐゴシック" panose="020B0600070205080204" pitchFamily="34" charset="-128"/>
                <a:cs typeface="Arial" panose="020B0604020202020204" pitchFamily="34" charset="0"/>
              </a:rPr>
              <a:t>Importancia de los consumidores nuevos al crédito</a:t>
            </a:r>
          </a:p>
          <a:p>
            <a:pPr marL="285750" indent="-285750"/>
            <a:endParaRPr lang="en-US" dirty="0" smtClean="0"/>
          </a:p>
          <a:p>
            <a:pPr>
              <a:spcAft>
                <a:spcPct val="20000"/>
              </a:spcAft>
            </a:pPr>
            <a:r>
              <a:rPr lang="es-CO" altLang="en-US" dirty="0">
                <a:latin typeface="Arial" panose="020B0604020202020204" pitchFamily="34" charset="0"/>
                <a:ea typeface="ＭＳ Ｐゴシック" panose="020B0600070205080204" pitchFamily="34" charset="-128"/>
                <a:cs typeface="Arial" panose="020B0604020202020204" pitchFamily="34" charset="0"/>
              </a:rPr>
              <a:t>Hipótesis alrededor de estos consumidores</a:t>
            </a:r>
          </a:p>
          <a:p>
            <a:pPr marL="285750" indent="-285750"/>
            <a:endParaRPr lang="en-US" dirty="0" smtClean="0"/>
          </a:p>
          <a:p>
            <a:pPr marL="285750" indent="-285750"/>
            <a:r>
              <a:rPr lang="es-CO" altLang="en-US" dirty="0">
                <a:latin typeface="Arial" panose="020B0604020202020204" pitchFamily="34" charset="0"/>
                <a:ea typeface="ＭＳ Ｐゴシック" panose="020B0600070205080204" pitchFamily="34" charset="-128"/>
                <a:cs typeface="Arial" panose="020B0604020202020204" pitchFamily="34" charset="0"/>
              </a:rPr>
              <a:t>Primeros años en la vida crediticia de un consumidor</a:t>
            </a:r>
          </a:p>
          <a:p>
            <a:pPr marL="285750" indent="-285750"/>
            <a:endParaRPr lang="en-US" dirty="0" smtClean="0"/>
          </a:p>
          <a:p>
            <a:pPr marL="285750" indent="-285750"/>
            <a:r>
              <a:rPr lang="es-CO" altLang="en-US" dirty="0">
                <a:latin typeface="Arial" panose="020B0604020202020204" pitchFamily="34" charset="0"/>
                <a:ea typeface="ＭＳ Ｐゴシック" panose="020B0600070205080204" pitchFamily="34" charset="-128"/>
                <a:cs typeface="Arial" panose="020B0604020202020204" pitchFamily="34" charset="0"/>
              </a:rPr>
              <a:t>Implicaciones a considerar para las entidades de crédito en torno a los </a:t>
            </a:r>
            <a:r>
              <a:rPr lang="es-CO" altLang="en-US" dirty="0" smtClean="0">
                <a:latin typeface="Arial" panose="020B0604020202020204" pitchFamily="34" charset="0"/>
                <a:ea typeface="ＭＳ Ｐゴシック" panose="020B0600070205080204" pitchFamily="34" charset="-128"/>
                <a:cs typeface="Arial" panose="020B0604020202020204" pitchFamily="34" charset="0"/>
              </a:rPr>
              <a:t>nuevos </a:t>
            </a:r>
            <a:r>
              <a:rPr lang="es-CO" altLang="en-US" dirty="0">
                <a:latin typeface="Arial" panose="020B0604020202020204" pitchFamily="34" charset="0"/>
                <a:ea typeface="ＭＳ Ｐゴシック" panose="020B0600070205080204" pitchFamily="34" charset="-128"/>
                <a:cs typeface="Arial" panose="020B0604020202020204" pitchFamily="34" charset="0"/>
              </a:rPr>
              <a:t>consumidores de </a:t>
            </a:r>
            <a:r>
              <a:rPr lang="es-CO" altLang="en-US" dirty="0" smtClean="0">
                <a:latin typeface="Arial" panose="020B0604020202020204" pitchFamily="34" charset="0"/>
                <a:ea typeface="ＭＳ Ｐゴシック" panose="020B0600070205080204" pitchFamily="34" charset="-128"/>
                <a:cs typeface="Arial" panose="020B0604020202020204" pitchFamily="34" charset="0"/>
              </a:rPr>
              <a:t>crédito</a:t>
            </a:r>
            <a:endParaRPr lang="es-CO"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Title 2"/>
          <p:cNvSpPr>
            <a:spLocks noGrp="1"/>
          </p:cNvSpPr>
          <p:nvPr>
            <p:ph type="title"/>
          </p:nvPr>
        </p:nvSpPr>
        <p:spPr/>
        <p:txBody>
          <a:bodyPr/>
          <a:lstStyle/>
          <a:p>
            <a:r>
              <a:rPr lang="es-CO" sz="2800" dirty="0"/>
              <a:t>Agenda de la sesión</a:t>
            </a:r>
            <a:endParaRPr lang="en-US" dirty="0"/>
          </a:p>
        </p:txBody>
      </p:sp>
    </p:spTree>
    <p:extLst>
      <p:ext uri="{BB962C8B-B14F-4D97-AF65-F5344CB8AC3E}">
        <p14:creationId xmlns:p14="http://schemas.microsoft.com/office/powerpoint/2010/main" val="3307074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ext uri="{D42A27DB-BD31-4B8C-83A1-F6EECF244321}">
                <p14:modId xmlns:p14="http://schemas.microsoft.com/office/powerpoint/2010/main" val="3926607399"/>
              </p:ext>
            </p:extLst>
          </p:nvPr>
        </p:nvGraphicFramePr>
        <p:xfrm>
          <a:off x="3175" y="3375"/>
          <a:ext cx="1587" cy="1587"/>
        </p:xfrm>
        <a:graphic>
          <a:graphicData uri="http://schemas.openxmlformats.org/presentationml/2006/ole">
            <mc:AlternateContent xmlns:mc="http://schemas.openxmlformats.org/markup-compatibility/2006">
              <mc:Choice xmlns:v="urn:schemas-microsoft-com:vml" Requires="v">
                <p:oleObj spid="_x0000_s83984"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3175" y="3375"/>
                        <a:ext cx="1587" cy="1587"/>
                      </a:xfrm>
                      <a:prstGeom prst="rect">
                        <a:avLst/>
                      </a:prstGeom>
                    </p:spPr>
                  </p:pic>
                </p:oleObj>
              </mc:Fallback>
            </mc:AlternateContent>
          </a:graphicData>
        </a:graphic>
      </p:graphicFrame>
      <p:sp>
        <p:nvSpPr>
          <p:cNvPr id="2" name="Rectangle 1" hidden="1"/>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spcBef>
                <a:spcPct val="0"/>
              </a:spcBef>
              <a:spcAft>
                <a:spcPct val="0"/>
              </a:spcAft>
            </a:pPr>
            <a:endParaRPr lang="es-CO" sz="3200" b="1" dirty="0">
              <a:latin typeface="Arial" panose="020B0604020202020204" pitchFamily="34" charset="0"/>
              <a:ea typeface="ＭＳ Ｐゴシック" panose="020B0600070205080204" pitchFamily="34" charset="-128"/>
              <a:cs typeface="+mj-cs"/>
              <a:sym typeface="Arial" panose="020B0604020202020204" pitchFamily="34" charset="0"/>
            </a:endParaRPr>
          </a:p>
        </p:txBody>
      </p:sp>
      <p:sp>
        <p:nvSpPr>
          <p:cNvPr id="3" name="Title 2"/>
          <p:cNvSpPr>
            <a:spLocks noGrp="1"/>
          </p:cNvSpPr>
          <p:nvPr>
            <p:ph type="title"/>
          </p:nvPr>
        </p:nvSpPr>
        <p:spPr>
          <a:xfrm>
            <a:off x="609600" y="275460"/>
            <a:ext cx="10391864" cy="1142702"/>
          </a:xfrm>
        </p:spPr>
        <p:txBody>
          <a:bodyPr>
            <a:normAutofit/>
          </a:bodyPr>
          <a:lstStyle/>
          <a:p>
            <a:r>
              <a:rPr lang="es-CO" smtClean="0"/>
              <a:t>Los bancos usan la educación crediticia para contar con clientes más digitales y de mejor perfil de riesgo</a:t>
            </a:r>
            <a:endParaRPr lang="es-CO" dirty="0"/>
          </a:p>
        </p:txBody>
      </p:sp>
      <p:sp>
        <p:nvSpPr>
          <p:cNvPr id="11" name="TextBox 10"/>
          <p:cNvSpPr txBox="1"/>
          <p:nvPr/>
        </p:nvSpPr>
        <p:spPr>
          <a:xfrm>
            <a:off x="610869" y="1686455"/>
            <a:ext cx="5132743" cy="5458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799" b="1" spc="3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CO" sz="1798" dirty="0">
                <a:solidFill>
                  <a:srgbClr val="FFFFFF"/>
                </a:solidFill>
              </a:rPr>
              <a:t>Mitos populares...</a:t>
            </a:r>
          </a:p>
        </p:txBody>
      </p:sp>
      <p:sp>
        <p:nvSpPr>
          <p:cNvPr id="12" name="TextBox 11"/>
          <p:cNvSpPr txBox="1"/>
          <p:nvPr/>
        </p:nvSpPr>
        <p:spPr>
          <a:xfrm>
            <a:off x="6445215" y="1686455"/>
            <a:ext cx="5132743" cy="545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799" b="1" spc="3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CO" sz="1798" dirty="0">
                <a:solidFill>
                  <a:srgbClr val="FFFFFF"/>
                </a:solidFill>
              </a:rPr>
              <a:t>...</a:t>
            </a:r>
            <a:r>
              <a:rPr lang="es-CO" sz="1798">
                <a:solidFill>
                  <a:srgbClr val="FFFFFF"/>
                </a:solidFill>
              </a:rPr>
              <a:t>Experiencia real</a:t>
            </a:r>
            <a:endParaRPr lang="es-CO" sz="1798" dirty="0">
              <a:solidFill>
                <a:srgbClr val="FFFFFF"/>
              </a:solidFill>
            </a:endParaRPr>
          </a:p>
        </p:txBody>
      </p:sp>
      <p:sp>
        <p:nvSpPr>
          <p:cNvPr id="15" name="TextBox 14"/>
          <p:cNvSpPr txBox="1"/>
          <p:nvPr/>
        </p:nvSpPr>
        <p:spPr>
          <a:xfrm>
            <a:off x="534689" y="2388229"/>
            <a:ext cx="5132743" cy="984532"/>
          </a:xfrm>
          <a:prstGeom prst="rect">
            <a:avLst/>
          </a:prstGeom>
          <a:noFill/>
        </p:spPr>
        <p:txBody>
          <a:bodyPr wrap="square" lIns="182784" tIns="182784" rIns="182784" bIns="182784" rtlCol="0" anchor="ctr" anchorCtr="0">
            <a:spAutoFit/>
          </a:bodyPr>
          <a:lstStyle/>
          <a:p>
            <a:r>
              <a:rPr lang="es-CO" sz="1999" dirty="0">
                <a:solidFill>
                  <a:srgbClr val="000000"/>
                </a:solidFill>
              </a:rPr>
              <a:t>Principalmente utilizada por consumidores de alto riesgo.</a:t>
            </a:r>
          </a:p>
        </p:txBody>
      </p:sp>
      <p:sp>
        <p:nvSpPr>
          <p:cNvPr id="16" name="TextBox 15"/>
          <p:cNvSpPr txBox="1"/>
          <p:nvPr/>
        </p:nvSpPr>
        <p:spPr>
          <a:xfrm>
            <a:off x="6445215" y="2415243"/>
            <a:ext cx="5156389" cy="923090"/>
          </a:xfrm>
          <a:prstGeom prst="rect">
            <a:avLst/>
          </a:prstGeom>
          <a:noFill/>
        </p:spPr>
        <p:txBody>
          <a:bodyPr wrap="square" lIns="182784" tIns="0" rIns="182784" bIns="0" rtlCol="0" anchor="ctr" anchorCtr="0">
            <a:spAutoFit/>
          </a:bodyPr>
          <a:lstStyle/>
          <a:p>
            <a:r>
              <a:rPr lang="es-CO" sz="1999" b="1" dirty="0">
                <a:solidFill>
                  <a:srgbClr val="00B0F0"/>
                </a:solidFill>
              </a:rPr>
              <a:t>~40% </a:t>
            </a:r>
            <a:r>
              <a:rPr lang="es-CO" sz="1999" dirty="0">
                <a:solidFill>
                  <a:srgbClr val="000000"/>
                </a:solidFill>
              </a:rPr>
              <a:t>de los usuarios activos en los EE.UU tienen calificación de crédito  Prime o mejor.</a:t>
            </a:r>
          </a:p>
        </p:txBody>
      </p:sp>
      <p:sp>
        <p:nvSpPr>
          <p:cNvPr id="19" name="TextBox 18"/>
          <p:cNvSpPr txBox="1"/>
          <p:nvPr/>
        </p:nvSpPr>
        <p:spPr>
          <a:xfrm>
            <a:off x="534689" y="3658562"/>
            <a:ext cx="5132743" cy="984532"/>
          </a:xfrm>
          <a:prstGeom prst="rect">
            <a:avLst/>
          </a:prstGeom>
          <a:noFill/>
        </p:spPr>
        <p:txBody>
          <a:bodyPr wrap="square" lIns="182784" tIns="182784" rIns="182784" bIns="182784" rtlCol="0" anchor="ctr" anchorCtr="0">
            <a:spAutoFit/>
          </a:bodyPr>
          <a:lstStyle/>
          <a:p>
            <a:r>
              <a:rPr lang="es-CO" sz="1999" dirty="0">
                <a:solidFill>
                  <a:srgbClr val="000000"/>
                </a:solidFill>
              </a:rPr>
              <a:t>Potencial limitado </a:t>
            </a:r>
            <a:r>
              <a:rPr lang="es-CO" sz="1999">
                <a:solidFill>
                  <a:srgbClr val="000000"/>
                </a:solidFill>
              </a:rPr>
              <a:t>para vincular y generar lealtad </a:t>
            </a:r>
            <a:r>
              <a:rPr lang="es-CO" sz="1999" dirty="0">
                <a:solidFill>
                  <a:srgbClr val="000000"/>
                </a:solidFill>
              </a:rPr>
              <a:t>del consumidor.</a:t>
            </a:r>
          </a:p>
        </p:txBody>
      </p:sp>
      <p:sp>
        <p:nvSpPr>
          <p:cNvPr id="20" name="TextBox 19"/>
          <p:cNvSpPr txBox="1"/>
          <p:nvPr/>
        </p:nvSpPr>
        <p:spPr>
          <a:xfrm>
            <a:off x="6445215" y="3689281"/>
            <a:ext cx="5132743" cy="923090"/>
          </a:xfrm>
          <a:prstGeom prst="rect">
            <a:avLst/>
          </a:prstGeom>
          <a:noFill/>
        </p:spPr>
        <p:txBody>
          <a:bodyPr wrap="square" lIns="182784" tIns="0" rIns="182784" bIns="0" rtlCol="0" anchor="ctr" anchorCtr="0">
            <a:spAutoFit/>
          </a:bodyPr>
          <a:lstStyle/>
          <a:p>
            <a:r>
              <a:rPr lang="es-CO" sz="1999" b="1" dirty="0">
                <a:solidFill>
                  <a:srgbClr val="00B0F0"/>
                </a:solidFill>
              </a:rPr>
              <a:t>~75% </a:t>
            </a:r>
            <a:r>
              <a:rPr lang="es-CO" sz="1999" dirty="0">
                <a:solidFill>
                  <a:srgbClr val="000000"/>
                </a:solidFill>
              </a:rPr>
              <a:t>de los suscriptores refresca </a:t>
            </a:r>
            <a:r>
              <a:rPr lang="es-CO" sz="1999">
                <a:solidFill>
                  <a:srgbClr val="000000"/>
                </a:solidFill>
              </a:rPr>
              <a:t>el portal </a:t>
            </a:r>
            <a:r>
              <a:rPr lang="es-CO" sz="1999" dirty="0">
                <a:solidFill>
                  <a:srgbClr val="000000"/>
                </a:solidFill>
              </a:rPr>
              <a:t>crediticio mensualmente. </a:t>
            </a:r>
            <a:r>
              <a:rPr lang="es-CO" sz="1999" b="1" dirty="0">
                <a:solidFill>
                  <a:srgbClr val="00B0F0"/>
                </a:solidFill>
              </a:rPr>
              <a:t>~95% </a:t>
            </a:r>
            <a:r>
              <a:rPr lang="es-CO" sz="1999" dirty="0">
                <a:solidFill>
                  <a:srgbClr val="000000"/>
                </a:solidFill>
              </a:rPr>
              <a:t>al menos una vez por trimestre.</a:t>
            </a:r>
          </a:p>
        </p:txBody>
      </p:sp>
      <p:sp>
        <p:nvSpPr>
          <p:cNvPr id="23" name="TextBox 22"/>
          <p:cNvSpPr txBox="1"/>
          <p:nvPr/>
        </p:nvSpPr>
        <p:spPr>
          <a:xfrm>
            <a:off x="534689" y="4932598"/>
            <a:ext cx="5132743" cy="984532"/>
          </a:xfrm>
          <a:prstGeom prst="rect">
            <a:avLst/>
          </a:prstGeom>
          <a:noFill/>
        </p:spPr>
        <p:txBody>
          <a:bodyPr wrap="square" lIns="182784" tIns="182784" rIns="182784" bIns="182784" rtlCol="0" anchor="ctr" anchorCtr="0">
            <a:spAutoFit/>
          </a:bodyPr>
          <a:lstStyle/>
          <a:p>
            <a:r>
              <a:rPr lang="es-CO" sz="1999" dirty="0">
                <a:solidFill>
                  <a:srgbClr val="000000"/>
                </a:solidFill>
              </a:rPr>
              <a:t>La información no se traduce en adquisiciones.</a:t>
            </a:r>
          </a:p>
        </p:txBody>
      </p:sp>
      <p:sp>
        <p:nvSpPr>
          <p:cNvPr id="24" name="TextBox 23"/>
          <p:cNvSpPr txBox="1"/>
          <p:nvPr/>
        </p:nvSpPr>
        <p:spPr>
          <a:xfrm>
            <a:off x="6445215" y="4963321"/>
            <a:ext cx="5132743" cy="923090"/>
          </a:xfrm>
          <a:prstGeom prst="rect">
            <a:avLst/>
          </a:prstGeom>
          <a:noFill/>
        </p:spPr>
        <p:txBody>
          <a:bodyPr wrap="square" lIns="182784" tIns="0" rIns="182784" bIns="0" rtlCol="0" anchor="ctr" anchorCtr="0">
            <a:spAutoFit/>
          </a:bodyPr>
          <a:lstStyle/>
          <a:p>
            <a:r>
              <a:rPr lang="es-CO" sz="1999" b="1" dirty="0">
                <a:solidFill>
                  <a:srgbClr val="00B0F0"/>
                </a:solidFill>
              </a:rPr>
              <a:t>~50% </a:t>
            </a:r>
            <a:r>
              <a:rPr lang="es-CO" sz="1999" dirty="0">
                <a:solidFill>
                  <a:srgbClr val="000000"/>
                </a:solidFill>
              </a:rPr>
              <a:t>de los consumidores que usan simuladores abre nuevos productos crediticios.</a:t>
            </a:r>
          </a:p>
        </p:txBody>
      </p:sp>
      <p:cxnSp>
        <p:nvCxnSpPr>
          <p:cNvPr id="25" name="Straight Connector 24"/>
          <p:cNvCxnSpPr/>
          <p:nvPr/>
        </p:nvCxnSpPr>
        <p:spPr>
          <a:xfrm>
            <a:off x="610871" y="3524899"/>
            <a:ext cx="109670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10871" y="4776755"/>
            <a:ext cx="10967086"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Freeform 69"/>
          <p:cNvSpPr>
            <a:spLocks noEditPoints="1"/>
          </p:cNvSpPr>
          <p:nvPr/>
        </p:nvSpPr>
        <p:spPr bwMode="gray">
          <a:xfrm flipH="1" flipV="1">
            <a:off x="5711850" y="2680707"/>
            <a:ext cx="611908" cy="546833"/>
          </a:xfrm>
          <a:custGeom>
            <a:avLst/>
            <a:gdLst>
              <a:gd name="T0" fmla="*/ 742 w 844"/>
              <a:gd name="T1" fmla="*/ 322 h 792"/>
              <a:gd name="T2" fmla="*/ 750 w 844"/>
              <a:gd name="T3" fmla="*/ 324 h 792"/>
              <a:gd name="T4" fmla="*/ 760 w 844"/>
              <a:gd name="T5" fmla="*/ 334 h 792"/>
              <a:gd name="T6" fmla="*/ 762 w 844"/>
              <a:gd name="T7" fmla="*/ 450 h 792"/>
              <a:gd name="T8" fmla="*/ 760 w 844"/>
              <a:gd name="T9" fmla="*/ 458 h 792"/>
              <a:gd name="T10" fmla="*/ 750 w 844"/>
              <a:gd name="T11" fmla="*/ 468 h 792"/>
              <a:gd name="T12" fmla="*/ 492 w 844"/>
              <a:gd name="T13" fmla="*/ 470 h 792"/>
              <a:gd name="T14" fmla="*/ 742 w 844"/>
              <a:gd name="T15" fmla="*/ 554 h 792"/>
              <a:gd name="T16" fmla="*/ 762 w 844"/>
              <a:gd name="T17" fmla="*/ 552 h 792"/>
              <a:gd name="T18" fmla="*/ 800 w 844"/>
              <a:gd name="T19" fmla="*/ 536 h 792"/>
              <a:gd name="T20" fmla="*/ 828 w 844"/>
              <a:gd name="T21" fmla="*/ 508 h 792"/>
              <a:gd name="T22" fmla="*/ 842 w 844"/>
              <a:gd name="T23" fmla="*/ 472 h 792"/>
              <a:gd name="T24" fmla="*/ 844 w 844"/>
              <a:gd name="T25" fmla="*/ 342 h 792"/>
              <a:gd name="T26" fmla="*/ 842 w 844"/>
              <a:gd name="T27" fmla="*/ 320 h 792"/>
              <a:gd name="T28" fmla="*/ 828 w 844"/>
              <a:gd name="T29" fmla="*/ 284 h 792"/>
              <a:gd name="T30" fmla="*/ 800 w 844"/>
              <a:gd name="T31" fmla="*/ 256 h 792"/>
              <a:gd name="T32" fmla="*/ 762 w 844"/>
              <a:gd name="T33" fmla="*/ 240 h 792"/>
              <a:gd name="T34" fmla="*/ 324 w 844"/>
              <a:gd name="T35" fmla="*/ 238 h 792"/>
              <a:gd name="T36" fmla="*/ 324 w 844"/>
              <a:gd name="T37" fmla="*/ 280 h 792"/>
              <a:gd name="T38" fmla="*/ 328 w 844"/>
              <a:gd name="T39" fmla="*/ 296 h 792"/>
              <a:gd name="T40" fmla="*/ 336 w 844"/>
              <a:gd name="T41" fmla="*/ 310 h 792"/>
              <a:gd name="T42" fmla="*/ 350 w 844"/>
              <a:gd name="T43" fmla="*/ 318 h 792"/>
              <a:gd name="T44" fmla="*/ 366 w 844"/>
              <a:gd name="T45" fmla="*/ 322 h 792"/>
              <a:gd name="T46" fmla="*/ 36 w 844"/>
              <a:gd name="T47" fmla="*/ 480 h 792"/>
              <a:gd name="T48" fmla="*/ 336 w 844"/>
              <a:gd name="T49" fmla="*/ 782 h 792"/>
              <a:gd name="T50" fmla="*/ 358 w 844"/>
              <a:gd name="T51" fmla="*/ 792 h 792"/>
              <a:gd name="T52" fmla="*/ 382 w 844"/>
              <a:gd name="T53" fmla="*/ 790 h 792"/>
              <a:gd name="T54" fmla="*/ 400 w 844"/>
              <a:gd name="T55" fmla="*/ 776 h 792"/>
              <a:gd name="T56" fmla="*/ 408 w 844"/>
              <a:gd name="T57" fmla="*/ 752 h 792"/>
              <a:gd name="T58" fmla="*/ 366 w 844"/>
              <a:gd name="T59" fmla="*/ 470 h 792"/>
              <a:gd name="T60" fmla="*/ 358 w 844"/>
              <a:gd name="T61" fmla="*/ 470 h 792"/>
              <a:gd name="T62" fmla="*/ 342 w 844"/>
              <a:gd name="T63" fmla="*/ 476 h 792"/>
              <a:gd name="T64" fmla="*/ 332 w 844"/>
              <a:gd name="T65" fmla="*/ 488 h 792"/>
              <a:gd name="T66" fmla="*/ 326 w 844"/>
              <a:gd name="T67" fmla="*/ 504 h 792"/>
              <a:gd name="T68" fmla="*/ 324 w 844"/>
              <a:gd name="T69" fmla="*/ 650 h 792"/>
              <a:gd name="T70" fmla="*/ 94 w 844"/>
              <a:gd name="T71" fmla="*/ 420 h 792"/>
              <a:gd name="T72" fmla="*/ 88 w 844"/>
              <a:gd name="T73" fmla="*/ 410 h 792"/>
              <a:gd name="T74" fmla="*/ 84 w 844"/>
              <a:gd name="T75" fmla="*/ 396 h 792"/>
              <a:gd name="T76" fmla="*/ 88 w 844"/>
              <a:gd name="T77" fmla="*/ 382 h 792"/>
              <a:gd name="T78" fmla="*/ 94 w 844"/>
              <a:gd name="T79" fmla="*/ 372 h 792"/>
              <a:gd name="T80" fmla="*/ 348 w 844"/>
              <a:gd name="T81" fmla="*/ 0 h 792"/>
              <a:gd name="T82" fmla="*/ 36 w 844"/>
              <a:gd name="T83" fmla="*/ 312 h 792"/>
              <a:gd name="T84" fmla="*/ 20 w 844"/>
              <a:gd name="T85" fmla="*/ 330 h 792"/>
              <a:gd name="T86" fmla="*/ 2 w 844"/>
              <a:gd name="T87" fmla="*/ 374 h 792"/>
              <a:gd name="T88" fmla="*/ 2 w 844"/>
              <a:gd name="T89" fmla="*/ 418 h 792"/>
              <a:gd name="T90" fmla="*/ 20 w 844"/>
              <a:gd name="T91" fmla="*/ 462 h 792"/>
              <a:gd name="T92" fmla="*/ 36 w 844"/>
              <a:gd name="T93" fmla="*/ 48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44" h="792">
                <a:moveTo>
                  <a:pt x="366" y="322"/>
                </a:moveTo>
                <a:lnTo>
                  <a:pt x="742" y="322"/>
                </a:lnTo>
                <a:lnTo>
                  <a:pt x="742" y="322"/>
                </a:lnTo>
                <a:lnTo>
                  <a:pt x="750" y="324"/>
                </a:lnTo>
                <a:lnTo>
                  <a:pt x="756" y="328"/>
                </a:lnTo>
                <a:lnTo>
                  <a:pt x="760" y="334"/>
                </a:lnTo>
                <a:lnTo>
                  <a:pt x="762" y="342"/>
                </a:lnTo>
                <a:lnTo>
                  <a:pt x="762" y="450"/>
                </a:lnTo>
                <a:lnTo>
                  <a:pt x="762" y="450"/>
                </a:lnTo>
                <a:lnTo>
                  <a:pt x="760" y="458"/>
                </a:lnTo>
                <a:lnTo>
                  <a:pt x="756" y="464"/>
                </a:lnTo>
                <a:lnTo>
                  <a:pt x="750" y="468"/>
                </a:lnTo>
                <a:lnTo>
                  <a:pt x="742" y="470"/>
                </a:lnTo>
                <a:lnTo>
                  <a:pt x="492" y="470"/>
                </a:lnTo>
                <a:lnTo>
                  <a:pt x="492" y="554"/>
                </a:lnTo>
                <a:lnTo>
                  <a:pt x="742" y="554"/>
                </a:lnTo>
                <a:lnTo>
                  <a:pt x="742" y="554"/>
                </a:lnTo>
                <a:lnTo>
                  <a:pt x="762" y="552"/>
                </a:lnTo>
                <a:lnTo>
                  <a:pt x="782" y="546"/>
                </a:lnTo>
                <a:lnTo>
                  <a:pt x="800" y="536"/>
                </a:lnTo>
                <a:lnTo>
                  <a:pt x="814" y="524"/>
                </a:lnTo>
                <a:lnTo>
                  <a:pt x="828" y="508"/>
                </a:lnTo>
                <a:lnTo>
                  <a:pt x="836" y="490"/>
                </a:lnTo>
                <a:lnTo>
                  <a:pt x="842" y="472"/>
                </a:lnTo>
                <a:lnTo>
                  <a:pt x="844" y="450"/>
                </a:lnTo>
                <a:lnTo>
                  <a:pt x="844" y="342"/>
                </a:lnTo>
                <a:lnTo>
                  <a:pt x="844" y="342"/>
                </a:lnTo>
                <a:lnTo>
                  <a:pt x="842" y="320"/>
                </a:lnTo>
                <a:lnTo>
                  <a:pt x="836" y="302"/>
                </a:lnTo>
                <a:lnTo>
                  <a:pt x="828" y="284"/>
                </a:lnTo>
                <a:lnTo>
                  <a:pt x="814" y="268"/>
                </a:lnTo>
                <a:lnTo>
                  <a:pt x="800" y="256"/>
                </a:lnTo>
                <a:lnTo>
                  <a:pt x="782" y="246"/>
                </a:lnTo>
                <a:lnTo>
                  <a:pt x="762" y="240"/>
                </a:lnTo>
                <a:lnTo>
                  <a:pt x="742" y="238"/>
                </a:lnTo>
                <a:lnTo>
                  <a:pt x="324" y="238"/>
                </a:lnTo>
                <a:lnTo>
                  <a:pt x="324" y="280"/>
                </a:lnTo>
                <a:lnTo>
                  <a:pt x="324" y="280"/>
                </a:lnTo>
                <a:lnTo>
                  <a:pt x="326" y="288"/>
                </a:lnTo>
                <a:lnTo>
                  <a:pt x="328" y="296"/>
                </a:lnTo>
                <a:lnTo>
                  <a:pt x="332" y="304"/>
                </a:lnTo>
                <a:lnTo>
                  <a:pt x="336" y="310"/>
                </a:lnTo>
                <a:lnTo>
                  <a:pt x="342" y="314"/>
                </a:lnTo>
                <a:lnTo>
                  <a:pt x="350" y="318"/>
                </a:lnTo>
                <a:lnTo>
                  <a:pt x="358" y="322"/>
                </a:lnTo>
                <a:lnTo>
                  <a:pt x="366" y="322"/>
                </a:lnTo>
                <a:lnTo>
                  <a:pt x="366" y="322"/>
                </a:lnTo>
                <a:close/>
                <a:moveTo>
                  <a:pt x="36" y="480"/>
                </a:moveTo>
                <a:lnTo>
                  <a:pt x="336" y="782"/>
                </a:lnTo>
                <a:lnTo>
                  <a:pt x="336" y="782"/>
                </a:lnTo>
                <a:lnTo>
                  <a:pt x="348" y="788"/>
                </a:lnTo>
                <a:lnTo>
                  <a:pt x="358" y="792"/>
                </a:lnTo>
                <a:lnTo>
                  <a:pt x="370" y="792"/>
                </a:lnTo>
                <a:lnTo>
                  <a:pt x="382" y="790"/>
                </a:lnTo>
                <a:lnTo>
                  <a:pt x="392" y="784"/>
                </a:lnTo>
                <a:lnTo>
                  <a:pt x="400" y="776"/>
                </a:lnTo>
                <a:lnTo>
                  <a:pt x="406" y="764"/>
                </a:lnTo>
                <a:lnTo>
                  <a:pt x="408" y="752"/>
                </a:lnTo>
                <a:lnTo>
                  <a:pt x="408" y="470"/>
                </a:lnTo>
                <a:lnTo>
                  <a:pt x="366" y="470"/>
                </a:lnTo>
                <a:lnTo>
                  <a:pt x="366" y="470"/>
                </a:lnTo>
                <a:lnTo>
                  <a:pt x="358" y="470"/>
                </a:lnTo>
                <a:lnTo>
                  <a:pt x="350" y="474"/>
                </a:lnTo>
                <a:lnTo>
                  <a:pt x="342" y="476"/>
                </a:lnTo>
                <a:lnTo>
                  <a:pt x="336" y="482"/>
                </a:lnTo>
                <a:lnTo>
                  <a:pt x="332" y="488"/>
                </a:lnTo>
                <a:lnTo>
                  <a:pt x="328" y="496"/>
                </a:lnTo>
                <a:lnTo>
                  <a:pt x="326" y="504"/>
                </a:lnTo>
                <a:lnTo>
                  <a:pt x="324" y="512"/>
                </a:lnTo>
                <a:lnTo>
                  <a:pt x="324" y="650"/>
                </a:lnTo>
                <a:lnTo>
                  <a:pt x="94" y="420"/>
                </a:lnTo>
                <a:lnTo>
                  <a:pt x="94" y="420"/>
                </a:lnTo>
                <a:lnTo>
                  <a:pt x="90" y="416"/>
                </a:lnTo>
                <a:lnTo>
                  <a:pt x="88" y="410"/>
                </a:lnTo>
                <a:lnTo>
                  <a:pt x="86" y="402"/>
                </a:lnTo>
                <a:lnTo>
                  <a:pt x="84" y="396"/>
                </a:lnTo>
                <a:lnTo>
                  <a:pt x="86" y="390"/>
                </a:lnTo>
                <a:lnTo>
                  <a:pt x="88" y="382"/>
                </a:lnTo>
                <a:lnTo>
                  <a:pt x="90" y="376"/>
                </a:lnTo>
                <a:lnTo>
                  <a:pt x="94" y="372"/>
                </a:lnTo>
                <a:lnTo>
                  <a:pt x="408" y="58"/>
                </a:lnTo>
                <a:lnTo>
                  <a:pt x="348" y="0"/>
                </a:lnTo>
                <a:lnTo>
                  <a:pt x="36" y="312"/>
                </a:lnTo>
                <a:lnTo>
                  <a:pt x="36" y="312"/>
                </a:lnTo>
                <a:lnTo>
                  <a:pt x="28" y="320"/>
                </a:lnTo>
                <a:lnTo>
                  <a:pt x="20" y="330"/>
                </a:lnTo>
                <a:lnTo>
                  <a:pt x="10" y="352"/>
                </a:lnTo>
                <a:lnTo>
                  <a:pt x="2" y="374"/>
                </a:lnTo>
                <a:lnTo>
                  <a:pt x="0" y="396"/>
                </a:lnTo>
                <a:lnTo>
                  <a:pt x="2" y="418"/>
                </a:lnTo>
                <a:lnTo>
                  <a:pt x="10" y="440"/>
                </a:lnTo>
                <a:lnTo>
                  <a:pt x="20" y="462"/>
                </a:lnTo>
                <a:lnTo>
                  <a:pt x="28" y="470"/>
                </a:lnTo>
                <a:lnTo>
                  <a:pt x="36" y="480"/>
                </a:lnTo>
                <a:lnTo>
                  <a:pt x="36" y="480"/>
                </a:lnTo>
                <a:close/>
              </a:path>
            </a:pathLst>
          </a:custGeom>
          <a:solidFill>
            <a:srgbClr val="00A6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67" tIns="60933" rIns="121867" bIns="60933" numCol="1" anchor="t" anchorCtr="0" compatLnSpc="1">
            <a:prstTxWarp prst="textNoShape">
              <a:avLst/>
            </a:prstTxWarp>
          </a:bodyPr>
          <a:lstStyle/>
          <a:p>
            <a:endParaRPr lang="en-US" sz="1600">
              <a:solidFill>
                <a:srgbClr val="000000"/>
              </a:solidFill>
            </a:endParaRPr>
          </a:p>
        </p:txBody>
      </p:sp>
      <p:sp>
        <p:nvSpPr>
          <p:cNvPr id="17" name="Freeform 69"/>
          <p:cNvSpPr>
            <a:spLocks noEditPoints="1"/>
          </p:cNvSpPr>
          <p:nvPr/>
        </p:nvSpPr>
        <p:spPr bwMode="gray">
          <a:xfrm flipH="1" flipV="1">
            <a:off x="5680536" y="3702219"/>
            <a:ext cx="611908" cy="546833"/>
          </a:xfrm>
          <a:custGeom>
            <a:avLst/>
            <a:gdLst>
              <a:gd name="T0" fmla="*/ 742 w 844"/>
              <a:gd name="T1" fmla="*/ 322 h 792"/>
              <a:gd name="T2" fmla="*/ 750 w 844"/>
              <a:gd name="T3" fmla="*/ 324 h 792"/>
              <a:gd name="T4" fmla="*/ 760 w 844"/>
              <a:gd name="T5" fmla="*/ 334 h 792"/>
              <a:gd name="T6" fmla="*/ 762 w 844"/>
              <a:gd name="T7" fmla="*/ 450 h 792"/>
              <a:gd name="T8" fmla="*/ 760 w 844"/>
              <a:gd name="T9" fmla="*/ 458 h 792"/>
              <a:gd name="T10" fmla="*/ 750 w 844"/>
              <a:gd name="T11" fmla="*/ 468 h 792"/>
              <a:gd name="T12" fmla="*/ 492 w 844"/>
              <a:gd name="T13" fmla="*/ 470 h 792"/>
              <a:gd name="T14" fmla="*/ 742 w 844"/>
              <a:gd name="T15" fmla="*/ 554 h 792"/>
              <a:gd name="T16" fmla="*/ 762 w 844"/>
              <a:gd name="T17" fmla="*/ 552 h 792"/>
              <a:gd name="T18" fmla="*/ 800 w 844"/>
              <a:gd name="T19" fmla="*/ 536 h 792"/>
              <a:gd name="T20" fmla="*/ 828 w 844"/>
              <a:gd name="T21" fmla="*/ 508 h 792"/>
              <a:gd name="T22" fmla="*/ 842 w 844"/>
              <a:gd name="T23" fmla="*/ 472 h 792"/>
              <a:gd name="T24" fmla="*/ 844 w 844"/>
              <a:gd name="T25" fmla="*/ 342 h 792"/>
              <a:gd name="T26" fmla="*/ 842 w 844"/>
              <a:gd name="T27" fmla="*/ 320 h 792"/>
              <a:gd name="T28" fmla="*/ 828 w 844"/>
              <a:gd name="T29" fmla="*/ 284 h 792"/>
              <a:gd name="T30" fmla="*/ 800 w 844"/>
              <a:gd name="T31" fmla="*/ 256 h 792"/>
              <a:gd name="T32" fmla="*/ 762 w 844"/>
              <a:gd name="T33" fmla="*/ 240 h 792"/>
              <a:gd name="T34" fmla="*/ 324 w 844"/>
              <a:gd name="T35" fmla="*/ 238 h 792"/>
              <a:gd name="T36" fmla="*/ 324 w 844"/>
              <a:gd name="T37" fmla="*/ 280 h 792"/>
              <a:gd name="T38" fmla="*/ 328 w 844"/>
              <a:gd name="T39" fmla="*/ 296 h 792"/>
              <a:gd name="T40" fmla="*/ 336 w 844"/>
              <a:gd name="T41" fmla="*/ 310 h 792"/>
              <a:gd name="T42" fmla="*/ 350 w 844"/>
              <a:gd name="T43" fmla="*/ 318 h 792"/>
              <a:gd name="T44" fmla="*/ 366 w 844"/>
              <a:gd name="T45" fmla="*/ 322 h 792"/>
              <a:gd name="T46" fmla="*/ 36 w 844"/>
              <a:gd name="T47" fmla="*/ 480 h 792"/>
              <a:gd name="T48" fmla="*/ 336 w 844"/>
              <a:gd name="T49" fmla="*/ 782 h 792"/>
              <a:gd name="T50" fmla="*/ 358 w 844"/>
              <a:gd name="T51" fmla="*/ 792 h 792"/>
              <a:gd name="T52" fmla="*/ 382 w 844"/>
              <a:gd name="T53" fmla="*/ 790 h 792"/>
              <a:gd name="T54" fmla="*/ 400 w 844"/>
              <a:gd name="T55" fmla="*/ 776 h 792"/>
              <a:gd name="T56" fmla="*/ 408 w 844"/>
              <a:gd name="T57" fmla="*/ 752 h 792"/>
              <a:gd name="T58" fmla="*/ 366 w 844"/>
              <a:gd name="T59" fmla="*/ 470 h 792"/>
              <a:gd name="T60" fmla="*/ 358 w 844"/>
              <a:gd name="T61" fmla="*/ 470 h 792"/>
              <a:gd name="T62" fmla="*/ 342 w 844"/>
              <a:gd name="T63" fmla="*/ 476 h 792"/>
              <a:gd name="T64" fmla="*/ 332 w 844"/>
              <a:gd name="T65" fmla="*/ 488 h 792"/>
              <a:gd name="T66" fmla="*/ 326 w 844"/>
              <a:gd name="T67" fmla="*/ 504 h 792"/>
              <a:gd name="T68" fmla="*/ 324 w 844"/>
              <a:gd name="T69" fmla="*/ 650 h 792"/>
              <a:gd name="T70" fmla="*/ 94 w 844"/>
              <a:gd name="T71" fmla="*/ 420 h 792"/>
              <a:gd name="T72" fmla="*/ 88 w 844"/>
              <a:gd name="T73" fmla="*/ 410 h 792"/>
              <a:gd name="T74" fmla="*/ 84 w 844"/>
              <a:gd name="T75" fmla="*/ 396 h 792"/>
              <a:gd name="T76" fmla="*/ 88 w 844"/>
              <a:gd name="T77" fmla="*/ 382 h 792"/>
              <a:gd name="T78" fmla="*/ 94 w 844"/>
              <a:gd name="T79" fmla="*/ 372 h 792"/>
              <a:gd name="T80" fmla="*/ 348 w 844"/>
              <a:gd name="T81" fmla="*/ 0 h 792"/>
              <a:gd name="T82" fmla="*/ 36 w 844"/>
              <a:gd name="T83" fmla="*/ 312 h 792"/>
              <a:gd name="T84" fmla="*/ 20 w 844"/>
              <a:gd name="T85" fmla="*/ 330 h 792"/>
              <a:gd name="T86" fmla="*/ 2 w 844"/>
              <a:gd name="T87" fmla="*/ 374 h 792"/>
              <a:gd name="T88" fmla="*/ 2 w 844"/>
              <a:gd name="T89" fmla="*/ 418 h 792"/>
              <a:gd name="T90" fmla="*/ 20 w 844"/>
              <a:gd name="T91" fmla="*/ 462 h 792"/>
              <a:gd name="T92" fmla="*/ 36 w 844"/>
              <a:gd name="T93" fmla="*/ 48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44" h="792">
                <a:moveTo>
                  <a:pt x="366" y="322"/>
                </a:moveTo>
                <a:lnTo>
                  <a:pt x="742" y="322"/>
                </a:lnTo>
                <a:lnTo>
                  <a:pt x="742" y="322"/>
                </a:lnTo>
                <a:lnTo>
                  <a:pt x="750" y="324"/>
                </a:lnTo>
                <a:lnTo>
                  <a:pt x="756" y="328"/>
                </a:lnTo>
                <a:lnTo>
                  <a:pt x="760" y="334"/>
                </a:lnTo>
                <a:lnTo>
                  <a:pt x="762" y="342"/>
                </a:lnTo>
                <a:lnTo>
                  <a:pt x="762" y="450"/>
                </a:lnTo>
                <a:lnTo>
                  <a:pt x="762" y="450"/>
                </a:lnTo>
                <a:lnTo>
                  <a:pt x="760" y="458"/>
                </a:lnTo>
                <a:lnTo>
                  <a:pt x="756" y="464"/>
                </a:lnTo>
                <a:lnTo>
                  <a:pt x="750" y="468"/>
                </a:lnTo>
                <a:lnTo>
                  <a:pt x="742" y="470"/>
                </a:lnTo>
                <a:lnTo>
                  <a:pt x="492" y="470"/>
                </a:lnTo>
                <a:lnTo>
                  <a:pt x="492" y="554"/>
                </a:lnTo>
                <a:lnTo>
                  <a:pt x="742" y="554"/>
                </a:lnTo>
                <a:lnTo>
                  <a:pt x="742" y="554"/>
                </a:lnTo>
                <a:lnTo>
                  <a:pt x="762" y="552"/>
                </a:lnTo>
                <a:lnTo>
                  <a:pt x="782" y="546"/>
                </a:lnTo>
                <a:lnTo>
                  <a:pt x="800" y="536"/>
                </a:lnTo>
                <a:lnTo>
                  <a:pt x="814" y="524"/>
                </a:lnTo>
                <a:lnTo>
                  <a:pt x="828" y="508"/>
                </a:lnTo>
                <a:lnTo>
                  <a:pt x="836" y="490"/>
                </a:lnTo>
                <a:lnTo>
                  <a:pt x="842" y="472"/>
                </a:lnTo>
                <a:lnTo>
                  <a:pt x="844" y="450"/>
                </a:lnTo>
                <a:lnTo>
                  <a:pt x="844" y="342"/>
                </a:lnTo>
                <a:lnTo>
                  <a:pt x="844" y="342"/>
                </a:lnTo>
                <a:lnTo>
                  <a:pt x="842" y="320"/>
                </a:lnTo>
                <a:lnTo>
                  <a:pt x="836" y="302"/>
                </a:lnTo>
                <a:lnTo>
                  <a:pt x="828" y="284"/>
                </a:lnTo>
                <a:lnTo>
                  <a:pt x="814" y="268"/>
                </a:lnTo>
                <a:lnTo>
                  <a:pt x="800" y="256"/>
                </a:lnTo>
                <a:lnTo>
                  <a:pt x="782" y="246"/>
                </a:lnTo>
                <a:lnTo>
                  <a:pt x="762" y="240"/>
                </a:lnTo>
                <a:lnTo>
                  <a:pt x="742" y="238"/>
                </a:lnTo>
                <a:lnTo>
                  <a:pt x="324" y="238"/>
                </a:lnTo>
                <a:lnTo>
                  <a:pt x="324" y="280"/>
                </a:lnTo>
                <a:lnTo>
                  <a:pt x="324" y="280"/>
                </a:lnTo>
                <a:lnTo>
                  <a:pt x="326" y="288"/>
                </a:lnTo>
                <a:lnTo>
                  <a:pt x="328" y="296"/>
                </a:lnTo>
                <a:lnTo>
                  <a:pt x="332" y="304"/>
                </a:lnTo>
                <a:lnTo>
                  <a:pt x="336" y="310"/>
                </a:lnTo>
                <a:lnTo>
                  <a:pt x="342" y="314"/>
                </a:lnTo>
                <a:lnTo>
                  <a:pt x="350" y="318"/>
                </a:lnTo>
                <a:lnTo>
                  <a:pt x="358" y="322"/>
                </a:lnTo>
                <a:lnTo>
                  <a:pt x="366" y="322"/>
                </a:lnTo>
                <a:lnTo>
                  <a:pt x="366" y="322"/>
                </a:lnTo>
                <a:close/>
                <a:moveTo>
                  <a:pt x="36" y="480"/>
                </a:moveTo>
                <a:lnTo>
                  <a:pt x="336" y="782"/>
                </a:lnTo>
                <a:lnTo>
                  <a:pt x="336" y="782"/>
                </a:lnTo>
                <a:lnTo>
                  <a:pt x="348" y="788"/>
                </a:lnTo>
                <a:lnTo>
                  <a:pt x="358" y="792"/>
                </a:lnTo>
                <a:lnTo>
                  <a:pt x="370" y="792"/>
                </a:lnTo>
                <a:lnTo>
                  <a:pt x="382" y="790"/>
                </a:lnTo>
                <a:lnTo>
                  <a:pt x="392" y="784"/>
                </a:lnTo>
                <a:lnTo>
                  <a:pt x="400" y="776"/>
                </a:lnTo>
                <a:lnTo>
                  <a:pt x="406" y="764"/>
                </a:lnTo>
                <a:lnTo>
                  <a:pt x="408" y="752"/>
                </a:lnTo>
                <a:lnTo>
                  <a:pt x="408" y="470"/>
                </a:lnTo>
                <a:lnTo>
                  <a:pt x="366" y="470"/>
                </a:lnTo>
                <a:lnTo>
                  <a:pt x="366" y="470"/>
                </a:lnTo>
                <a:lnTo>
                  <a:pt x="358" y="470"/>
                </a:lnTo>
                <a:lnTo>
                  <a:pt x="350" y="474"/>
                </a:lnTo>
                <a:lnTo>
                  <a:pt x="342" y="476"/>
                </a:lnTo>
                <a:lnTo>
                  <a:pt x="336" y="482"/>
                </a:lnTo>
                <a:lnTo>
                  <a:pt x="332" y="488"/>
                </a:lnTo>
                <a:lnTo>
                  <a:pt x="328" y="496"/>
                </a:lnTo>
                <a:lnTo>
                  <a:pt x="326" y="504"/>
                </a:lnTo>
                <a:lnTo>
                  <a:pt x="324" y="512"/>
                </a:lnTo>
                <a:lnTo>
                  <a:pt x="324" y="650"/>
                </a:lnTo>
                <a:lnTo>
                  <a:pt x="94" y="420"/>
                </a:lnTo>
                <a:lnTo>
                  <a:pt x="94" y="420"/>
                </a:lnTo>
                <a:lnTo>
                  <a:pt x="90" y="416"/>
                </a:lnTo>
                <a:lnTo>
                  <a:pt x="88" y="410"/>
                </a:lnTo>
                <a:lnTo>
                  <a:pt x="86" y="402"/>
                </a:lnTo>
                <a:lnTo>
                  <a:pt x="84" y="396"/>
                </a:lnTo>
                <a:lnTo>
                  <a:pt x="86" y="390"/>
                </a:lnTo>
                <a:lnTo>
                  <a:pt x="88" y="382"/>
                </a:lnTo>
                <a:lnTo>
                  <a:pt x="90" y="376"/>
                </a:lnTo>
                <a:lnTo>
                  <a:pt x="94" y="372"/>
                </a:lnTo>
                <a:lnTo>
                  <a:pt x="408" y="58"/>
                </a:lnTo>
                <a:lnTo>
                  <a:pt x="348" y="0"/>
                </a:lnTo>
                <a:lnTo>
                  <a:pt x="36" y="312"/>
                </a:lnTo>
                <a:lnTo>
                  <a:pt x="36" y="312"/>
                </a:lnTo>
                <a:lnTo>
                  <a:pt x="28" y="320"/>
                </a:lnTo>
                <a:lnTo>
                  <a:pt x="20" y="330"/>
                </a:lnTo>
                <a:lnTo>
                  <a:pt x="10" y="352"/>
                </a:lnTo>
                <a:lnTo>
                  <a:pt x="2" y="374"/>
                </a:lnTo>
                <a:lnTo>
                  <a:pt x="0" y="396"/>
                </a:lnTo>
                <a:lnTo>
                  <a:pt x="2" y="418"/>
                </a:lnTo>
                <a:lnTo>
                  <a:pt x="10" y="440"/>
                </a:lnTo>
                <a:lnTo>
                  <a:pt x="20" y="462"/>
                </a:lnTo>
                <a:lnTo>
                  <a:pt x="28" y="470"/>
                </a:lnTo>
                <a:lnTo>
                  <a:pt x="36" y="480"/>
                </a:lnTo>
                <a:lnTo>
                  <a:pt x="36" y="480"/>
                </a:lnTo>
                <a:close/>
              </a:path>
            </a:pathLst>
          </a:custGeom>
          <a:solidFill>
            <a:srgbClr val="00A6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67" tIns="60933" rIns="121867" bIns="60933" numCol="1" anchor="t" anchorCtr="0" compatLnSpc="1">
            <a:prstTxWarp prst="textNoShape">
              <a:avLst/>
            </a:prstTxWarp>
          </a:bodyPr>
          <a:lstStyle/>
          <a:p>
            <a:endParaRPr lang="en-US" sz="1600">
              <a:solidFill>
                <a:srgbClr val="000000"/>
              </a:solidFill>
            </a:endParaRPr>
          </a:p>
        </p:txBody>
      </p:sp>
      <p:sp>
        <p:nvSpPr>
          <p:cNvPr id="18" name="Freeform 69"/>
          <p:cNvSpPr>
            <a:spLocks noEditPoints="1"/>
          </p:cNvSpPr>
          <p:nvPr/>
        </p:nvSpPr>
        <p:spPr bwMode="gray">
          <a:xfrm flipH="1" flipV="1">
            <a:off x="5680536" y="5060336"/>
            <a:ext cx="611908" cy="546833"/>
          </a:xfrm>
          <a:custGeom>
            <a:avLst/>
            <a:gdLst>
              <a:gd name="T0" fmla="*/ 742 w 844"/>
              <a:gd name="T1" fmla="*/ 322 h 792"/>
              <a:gd name="T2" fmla="*/ 750 w 844"/>
              <a:gd name="T3" fmla="*/ 324 h 792"/>
              <a:gd name="T4" fmla="*/ 760 w 844"/>
              <a:gd name="T5" fmla="*/ 334 h 792"/>
              <a:gd name="T6" fmla="*/ 762 w 844"/>
              <a:gd name="T7" fmla="*/ 450 h 792"/>
              <a:gd name="T8" fmla="*/ 760 w 844"/>
              <a:gd name="T9" fmla="*/ 458 h 792"/>
              <a:gd name="T10" fmla="*/ 750 w 844"/>
              <a:gd name="T11" fmla="*/ 468 h 792"/>
              <a:gd name="T12" fmla="*/ 492 w 844"/>
              <a:gd name="T13" fmla="*/ 470 h 792"/>
              <a:gd name="T14" fmla="*/ 742 w 844"/>
              <a:gd name="T15" fmla="*/ 554 h 792"/>
              <a:gd name="T16" fmla="*/ 762 w 844"/>
              <a:gd name="T17" fmla="*/ 552 h 792"/>
              <a:gd name="T18" fmla="*/ 800 w 844"/>
              <a:gd name="T19" fmla="*/ 536 h 792"/>
              <a:gd name="T20" fmla="*/ 828 w 844"/>
              <a:gd name="T21" fmla="*/ 508 h 792"/>
              <a:gd name="T22" fmla="*/ 842 w 844"/>
              <a:gd name="T23" fmla="*/ 472 h 792"/>
              <a:gd name="T24" fmla="*/ 844 w 844"/>
              <a:gd name="T25" fmla="*/ 342 h 792"/>
              <a:gd name="T26" fmla="*/ 842 w 844"/>
              <a:gd name="T27" fmla="*/ 320 h 792"/>
              <a:gd name="T28" fmla="*/ 828 w 844"/>
              <a:gd name="T29" fmla="*/ 284 h 792"/>
              <a:gd name="T30" fmla="*/ 800 w 844"/>
              <a:gd name="T31" fmla="*/ 256 h 792"/>
              <a:gd name="T32" fmla="*/ 762 w 844"/>
              <a:gd name="T33" fmla="*/ 240 h 792"/>
              <a:gd name="T34" fmla="*/ 324 w 844"/>
              <a:gd name="T35" fmla="*/ 238 h 792"/>
              <a:gd name="T36" fmla="*/ 324 w 844"/>
              <a:gd name="T37" fmla="*/ 280 h 792"/>
              <a:gd name="T38" fmla="*/ 328 w 844"/>
              <a:gd name="T39" fmla="*/ 296 h 792"/>
              <a:gd name="T40" fmla="*/ 336 w 844"/>
              <a:gd name="T41" fmla="*/ 310 h 792"/>
              <a:gd name="T42" fmla="*/ 350 w 844"/>
              <a:gd name="T43" fmla="*/ 318 h 792"/>
              <a:gd name="T44" fmla="*/ 366 w 844"/>
              <a:gd name="T45" fmla="*/ 322 h 792"/>
              <a:gd name="T46" fmla="*/ 36 w 844"/>
              <a:gd name="T47" fmla="*/ 480 h 792"/>
              <a:gd name="T48" fmla="*/ 336 w 844"/>
              <a:gd name="T49" fmla="*/ 782 h 792"/>
              <a:gd name="T50" fmla="*/ 358 w 844"/>
              <a:gd name="T51" fmla="*/ 792 h 792"/>
              <a:gd name="T52" fmla="*/ 382 w 844"/>
              <a:gd name="T53" fmla="*/ 790 h 792"/>
              <a:gd name="T54" fmla="*/ 400 w 844"/>
              <a:gd name="T55" fmla="*/ 776 h 792"/>
              <a:gd name="T56" fmla="*/ 408 w 844"/>
              <a:gd name="T57" fmla="*/ 752 h 792"/>
              <a:gd name="T58" fmla="*/ 366 w 844"/>
              <a:gd name="T59" fmla="*/ 470 h 792"/>
              <a:gd name="T60" fmla="*/ 358 w 844"/>
              <a:gd name="T61" fmla="*/ 470 h 792"/>
              <a:gd name="T62" fmla="*/ 342 w 844"/>
              <a:gd name="T63" fmla="*/ 476 h 792"/>
              <a:gd name="T64" fmla="*/ 332 w 844"/>
              <a:gd name="T65" fmla="*/ 488 h 792"/>
              <a:gd name="T66" fmla="*/ 326 w 844"/>
              <a:gd name="T67" fmla="*/ 504 h 792"/>
              <a:gd name="T68" fmla="*/ 324 w 844"/>
              <a:gd name="T69" fmla="*/ 650 h 792"/>
              <a:gd name="T70" fmla="*/ 94 w 844"/>
              <a:gd name="T71" fmla="*/ 420 h 792"/>
              <a:gd name="T72" fmla="*/ 88 w 844"/>
              <a:gd name="T73" fmla="*/ 410 h 792"/>
              <a:gd name="T74" fmla="*/ 84 w 844"/>
              <a:gd name="T75" fmla="*/ 396 h 792"/>
              <a:gd name="T76" fmla="*/ 88 w 844"/>
              <a:gd name="T77" fmla="*/ 382 h 792"/>
              <a:gd name="T78" fmla="*/ 94 w 844"/>
              <a:gd name="T79" fmla="*/ 372 h 792"/>
              <a:gd name="T80" fmla="*/ 348 w 844"/>
              <a:gd name="T81" fmla="*/ 0 h 792"/>
              <a:gd name="T82" fmla="*/ 36 w 844"/>
              <a:gd name="T83" fmla="*/ 312 h 792"/>
              <a:gd name="T84" fmla="*/ 20 w 844"/>
              <a:gd name="T85" fmla="*/ 330 h 792"/>
              <a:gd name="T86" fmla="*/ 2 w 844"/>
              <a:gd name="T87" fmla="*/ 374 h 792"/>
              <a:gd name="T88" fmla="*/ 2 w 844"/>
              <a:gd name="T89" fmla="*/ 418 h 792"/>
              <a:gd name="T90" fmla="*/ 20 w 844"/>
              <a:gd name="T91" fmla="*/ 462 h 792"/>
              <a:gd name="T92" fmla="*/ 36 w 844"/>
              <a:gd name="T93" fmla="*/ 48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44" h="792">
                <a:moveTo>
                  <a:pt x="366" y="322"/>
                </a:moveTo>
                <a:lnTo>
                  <a:pt x="742" y="322"/>
                </a:lnTo>
                <a:lnTo>
                  <a:pt x="742" y="322"/>
                </a:lnTo>
                <a:lnTo>
                  <a:pt x="750" y="324"/>
                </a:lnTo>
                <a:lnTo>
                  <a:pt x="756" y="328"/>
                </a:lnTo>
                <a:lnTo>
                  <a:pt x="760" y="334"/>
                </a:lnTo>
                <a:lnTo>
                  <a:pt x="762" y="342"/>
                </a:lnTo>
                <a:lnTo>
                  <a:pt x="762" y="450"/>
                </a:lnTo>
                <a:lnTo>
                  <a:pt x="762" y="450"/>
                </a:lnTo>
                <a:lnTo>
                  <a:pt x="760" y="458"/>
                </a:lnTo>
                <a:lnTo>
                  <a:pt x="756" y="464"/>
                </a:lnTo>
                <a:lnTo>
                  <a:pt x="750" y="468"/>
                </a:lnTo>
                <a:lnTo>
                  <a:pt x="742" y="470"/>
                </a:lnTo>
                <a:lnTo>
                  <a:pt x="492" y="470"/>
                </a:lnTo>
                <a:lnTo>
                  <a:pt x="492" y="554"/>
                </a:lnTo>
                <a:lnTo>
                  <a:pt x="742" y="554"/>
                </a:lnTo>
                <a:lnTo>
                  <a:pt x="742" y="554"/>
                </a:lnTo>
                <a:lnTo>
                  <a:pt x="762" y="552"/>
                </a:lnTo>
                <a:lnTo>
                  <a:pt x="782" y="546"/>
                </a:lnTo>
                <a:lnTo>
                  <a:pt x="800" y="536"/>
                </a:lnTo>
                <a:lnTo>
                  <a:pt x="814" y="524"/>
                </a:lnTo>
                <a:lnTo>
                  <a:pt x="828" y="508"/>
                </a:lnTo>
                <a:lnTo>
                  <a:pt x="836" y="490"/>
                </a:lnTo>
                <a:lnTo>
                  <a:pt x="842" y="472"/>
                </a:lnTo>
                <a:lnTo>
                  <a:pt x="844" y="450"/>
                </a:lnTo>
                <a:lnTo>
                  <a:pt x="844" y="342"/>
                </a:lnTo>
                <a:lnTo>
                  <a:pt x="844" y="342"/>
                </a:lnTo>
                <a:lnTo>
                  <a:pt x="842" y="320"/>
                </a:lnTo>
                <a:lnTo>
                  <a:pt x="836" y="302"/>
                </a:lnTo>
                <a:lnTo>
                  <a:pt x="828" y="284"/>
                </a:lnTo>
                <a:lnTo>
                  <a:pt x="814" y="268"/>
                </a:lnTo>
                <a:lnTo>
                  <a:pt x="800" y="256"/>
                </a:lnTo>
                <a:lnTo>
                  <a:pt x="782" y="246"/>
                </a:lnTo>
                <a:lnTo>
                  <a:pt x="762" y="240"/>
                </a:lnTo>
                <a:lnTo>
                  <a:pt x="742" y="238"/>
                </a:lnTo>
                <a:lnTo>
                  <a:pt x="324" y="238"/>
                </a:lnTo>
                <a:lnTo>
                  <a:pt x="324" y="280"/>
                </a:lnTo>
                <a:lnTo>
                  <a:pt x="324" y="280"/>
                </a:lnTo>
                <a:lnTo>
                  <a:pt x="326" y="288"/>
                </a:lnTo>
                <a:lnTo>
                  <a:pt x="328" y="296"/>
                </a:lnTo>
                <a:lnTo>
                  <a:pt x="332" y="304"/>
                </a:lnTo>
                <a:lnTo>
                  <a:pt x="336" y="310"/>
                </a:lnTo>
                <a:lnTo>
                  <a:pt x="342" y="314"/>
                </a:lnTo>
                <a:lnTo>
                  <a:pt x="350" y="318"/>
                </a:lnTo>
                <a:lnTo>
                  <a:pt x="358" y="322"/>
                </a:lnTo>
                <a:lnTo>
                  <a:pt x="366" y="322"/>
                </a:lnTo>
                <a:lnTo>
                  <a:pt x="366" y="322"/>
                </a:lnTo>
                <a:close/>
                <a:moveTo>
                  <a:pt x="36" y="480"/>
                </a:moveTo>
                <a:lnTo>
                  <a:pt x="336" y="782"/>
                </a:lnTo>
                <a:lnTo>
                  <a:pt x="336" y="782"/>
                </a:lnTo>
                <a:lnTo>
                  <a:pt x="348" y="788"/>
                </a:lnTo>
                <a:lnTo>
                  <a:pt x="358" y="792"/>
                </a:lnTo>
                <a:lnTo>
                  <a:pt x="370" y="792"/>
                </a:lnTo>
                <a:lnTo>
                  <a:pt x="382" y="790"/>
                </a:lnTo>
                <a:lnTo>
                  <a:pt x="392" y="784"/>
                </a:lnTo>
                <a:lnTo>
                  <a:pt x="400" y="776"/>
                </a:lnTo>
                <a:lnTo>
                  <a:pt x="406" y="764"/>
                </a:lnTo>
                <a:lnTo>
                  <a:pt x="408" y="752"/>
                </a:lnTo>
                <a:lnTo>
                  <a:pt x="408" y="470"/>
                </a:lnTo>
                <a:lnTo>
                  <a:pt x="366" y="470"/>
                </a:lnTo>
                <a:lnTo>
                  <a:pt x="366" y="470"/>
                </a:lnTo>
                <a:lnTo>
                  <a:pt x="358" y="470"/>
                </a:lnTo>
                <a:lnTo>
                  <a:pt x="350" y="474"/>
                </a:lnTo>
                <a:lnTo>
                  <a:pt x="342" y="476"/>
                </a:lnTo>
                <a:lnTo>
                  <a:pt x="336" y="482"/>
                </a:lnTo>
                <a:lnTo>
                  <a:pt x="332" y="488"/>
                </a:lnTo>
                <a:lnTo>
                  <a:pt x="328" y="496"/>
                </a:lnTo>
                <a:lnTo>
                  <a:pt x="326" y="504"/>
                </a:lnTo>
                <a:lnTo>
                  <a:pt x="324" y="512"/>
                </a:lnTo>
                <a:lnTo>
                  <a:pt x="324" y="650"/>
                </a:lnTo>
                <a:lnTo>
                  <a:pt x="94" y="420"/>
                </a:lnTo>
                <a:lnTo>
                  <a:pt x="94" y="420"/>
                </a:lnTo>
                <a:lnTo>
                  <a:pt x="90" y="416"/>
                </a:lnTo>
                <a:lnTo>
                  <a:pt x="88" y="410"/>
                </a:lnTo>
                <a:lnTo>
                  <a:pt x="86" y="402"/>
                </a:lnTo>
                <a:lnTo>
                  <a:pt x="84" y="396"/>
                </a:lnTo>
                <a:lnTo>
                  <a:pt x="86" y="390"/>
                </a:lnTo>
                <a:lnTo>
                  <a:pt x="88" y="382"/>
                </a:lnTo>
                <a:lnTo>
                  <a:pt x="90" y="376"/>
                </a:lnTo>
                <a:lnTo>
                  <a:pt x="94" y="372"/>
                </a:lnTo>
                <a:lnTo>
                  <a:pt x="408" y="58"/>
                </a:lnTo>
                <a:lnTo>
                  <a:pt x="348" y="0"/>
                </a:lnTo>
                <a:lnTo>
                  <a:pt x="36" y="312"/>
                </a:lnTo>
                <a:lnTo>
                  <a:pt x="36" y="312"/>
                </a:lnTo>
                <a:lnTo>
                  <a:pt x="28" y="320"/>
                </a:lnTo>
                <a:lnTo>
                  <a:pt x="20" y="330"/>
                </a:lnTo>
                <a:lnTo>
                  <a:pt x="10" y="352"/>
                </a:lnTo>
                <a:lnTo>
                  <a:pt x="2" y="374"/>
                </a:lnTo>
                <a:lnTo>
                  <a:pt x="0" y="396"/>
                </a:lnTo>
                <a:lnTo>
                  <a:pt x="2" y="418"/>
                </a:lnTo>
                <a:lnTo>
                  <a:pt x="10" y="440"/>
                </a:lnTo>
                <a:lnTo>
                  <a:pt x="20" y="462"/>
                </a:lnTo>
                <a:lnTo>
                  <a:pt x="28" y="470"/>
                </a:lnTo>
                <a:lnTo>
                  <a:pt x="36" y="480"/>
                </a:lnTo>
                <a:lnTo>
                  <a:pt x="36" y="480"/>
                </a:lnTo>
                <a:close/>
              </a:path>
            </a:pathLst>
          </a:custGeom>
          <a:solidFill>
            <a:srgbClr val="00A6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67" tIns="60933" rIns="121867" bIns="60933" numCol="1" anchor="t" anchorCtr="0" compatLnSpc="1">
            <a:prstTxWarp prst="textNoShape">
              <a:avLst/>
            </a:prstTxWarp>
          </a:bodyPr>
          <a:lstStyle/>
          <a:p>
            <a:endParaRPr lang="en-US" sz="1600">
              <a:solidFill>
                <a:srgbClr val="000000"/>
              </a:solidFill>
            </a:endParaRPr>
          </a:p>
        </p:txBody>
      </p:sp>
    </p:spTree>
    <p:extLst>
      <p:ext uri="{BB962C8B-B14F-4D97-AF65-F5344CB8AC3E}">
        <p14:creationId xmlns:p14="http://schemas.microsoft.com/office/powerpoint/2010/main" val="5808759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La vinculación de cliente digital debe ser ágil bajo la premisa de una buena experiencia</a:t>
            </a:r>
            <a:endParaRPr lang="es-CO" dirty="0"/>
          </a:p>
        </p:txBody>
      </p:sp>
      <p:sp>
        <p:nvSpPr>
          <p:cNvPr id="61" name="Freeform 642"/>
          <p:cNvSpPr>
            <a:spLocks noEditPoints="1"/>
          </p:cNvSpPr>
          <p:nvPr/>
        </p:nvSpPr>
        <p:spPr bwMode="gray">
          <a:xfrm>
            <a:off x="818333" y="2133040"/>
            <a:ext cx="811074" cy="602981"/>
          </a:xfrm>
          <a:custGeom>
            <a:avLst/>
            <a:gdLst>
              <a:gd name="T0" fmla="*/ 836 w 922"/>
              <a:gd name="T1" fmla="*/ 664 h 760"/>
              <a:gd name="T2" fmla="*/ 102 w 922"/>
              <a:gd name="T3" fmla="*/ 676 h 760"/>
              <a:gd name="T4" fmla="*/ 86 w 922"/>
              <a:gd name="T5" fmla="*/ 664 h 760"/>
              <a:gd name="T6" fmla="*/ 86 w 922"/>
              <a:gd name="T7" fmla="*/ 96 h 760"/>
              <a:gd name="T8" fmla="*/ 920 w 922"/>
              <a:gd name="T9" fmla="*/ 84 h 760"/>
              <a:gd name="T10" fmla="*/ 898 w 922"/>
              <a:gd name="T11" fmla="*/ 36 h 760"/>
              <a:gd name="T12" fmla="*/ 838 w 922"/>
              <a:gd name="T13" fmla="*/ 0 h 760"/>
              <a:gd name="T14" fmla="*/ 82 w 922"/>
              <a:gd name="T15" fmla="*/ 2 h 760"/>
              <a:gd name="T16" fmla="*/ 16 w 922"/>
              <a:gd name="T17" fmla="*/ 44 h 760"/>
              <a:gd name="T18" fmla="*/ 0 w 922"/>
              <a:gd name="T19" fmla="*/ 658 h 760"/>
              <a:gd name="T20" fmla="*/ 16 w 922"/>
              <a:gd name="T21" fmla="*/ 716 h 760"/>
              <a:gd name="T22" fmla="*/ 82 w 922"/>
              <a:gd name="T23" fmla="*/ 758 h 760"/>
              <a:gd name="T24" fmla="*/ 840 w 922"/>
              <a:gd name="T25" fmla="*/ 758 h 760"/>
              <a:gd name="T26" fmla="*/ 904 w 922"/>
              <a:gd name="T27" fmla="*/ 716 h 760"/>
              <a:gd name="T28" fmla="*/ 922 w 922"/>
              <a:gd name="T29" fmla="*/ 168 h 760"/>
              <a:gd name="T30" fmla="*/ 616 w 922"/>
              <a:gd name="T31" fmla="*/ 424 h 760"/>
              <a:gd name="T32" fmla="*/ 168 w 922"/>
              <a:gd name="T33" fmla="*/ 522 h 760"/>
              <a:gd name="T34" fmla="*/ 190 w 922"/>
              <a:gd name="T35" fmla="*/ 572 h 760"/>
              <a:gd name="T36" fmla="*/ 240 w 922"/>
              <a:gd name="T37" fmla="*/ 594 h 760"/>
              <a:gd name="T38" fmla="*/ 488 w 922"/>
              <a:gd name="T39" fmla="*/ 588 h 760"/>
              <a:gd name="T40" fmla="*/ 528 w 922"/>
              <a:gd name="T41" fmla="*/ 550 h 760"/>
              <a:gd name="T42" fmla="*/ 532 w 922"/>
              <a:gd name="T43" fmla="*/ 498 h 760"/>
              <a:gd name="T44" fmla="*/ 500 w 922"/>
              <a:gd name="T45" fmla="*/ 416 h 760"/>
              <a:gd name="T46" fmla="*/ 454 w 922"/>
              <a:gd name="T47" fmla="*/ 370 h 760"/>
              <a:gd name="T48" fmla="*/ 478 w 922"/>
              <a:gd name="T49" fmla="*/ 294 h 760"/>
              <a:gd name="T50" fmla="*/ 472 w 922"/>
              <a:gd name="T51" fmla="*/ 256 h 760"/>
              <a:gd name="T52" fmla="*/ 440 w 922"/>
              <a:gd name="T53" fmla="*/ 204 h 760"/>
              <a:gd name="T54" fmla="*/ 388 w 922"/>
              <a:gd name="T55" fmla="*/ 172 h 760"/>
              <a:gd name="T56" fmla="*/ 350 w 922"/>
              <a:gd name="T57" fmla="*/ 166 h 760"/>
              <a:gd name="T58" fmla="*/ 300 w 922"/>
              <a:gd name="T59" fmla="*/ 176 h 760"/>
              <a:gd name="T60" fmla="*/ 244 w 922"/>
              <a:gd name="T61" fmla="*/ 222 h 760"/>
              <a:gd name="T62" fmla="*/ 224 w 922"/>
              <a:gd name="T63" fmla="*/ 268 h 760"/>
              <a:gd name="T64" fmla="*/ 224 w 922"/>
              <a:gd name="T65" fmla="*/ 316 h 760"/>
              <a:gd name="T66" fmla="*/ 248 w 922"/>
              <a:gd name="T67" fmla="*/ 370 h 760"/>
              <a:gd name="T68" fmla="*/ 190 w 922"/>
              <a:gd name="T69" fmla="*/ 434 h 760"/>
              <a:gd name="T70" fmla="*/ 168 w 922"/>
              <a:gd name="T71" fmla="*/ 522 h 760"/>
              <a:gd name="T72" fmla="*/ 360 w 922"/>
              <a:gd name="T73" fmla="*/ 252 h 760"/>
              <a:gd name="T74" fmla="*/ 386 w 922"/>
              <a:gd name="T75" fmla="*/ 270 h 760"/>
              <a:gd name="T76" fmla="*/ 394 w 922"/>
              <a:gd name="T77" fmla="*/ 294 h 760"/>
              <a:gd name="T78" fmla="*/ 382 w 922"/>
              <a:gd name="T79" fmla="*/ 326 h 760"/>
              <a:gd name="T80" fmla="*/ 350 w 922"/>
              <a:gd name="T81" fmla="*/ 338 h 760"/>
              <a:gd name="T82" fmla="*/ 326 w 922"/>
              <a:gd name="T83" fmla="*/ 330 h 760"/>
              <a:gd name="T84" fmla="*/ 308 w 922"/>
              <a:gd name="T85" fmla="*/ 304 h 760"/>
              <a:gd name="T86" fmla="*/ 310 w 922"/>
              <a:gd name="T87" fmla="*/ 278 h 760"/>
              <a:gd name="T88" fmla="*/ 334 w 922"/>
              <a:gd name="T89" fmla="*/ 254 h 760"/>
              <a:gd name="T90" fmla="*/ 350 w 922"/>
              <a:gd name="T91" fmla="*/ 422 h 760"/>
              <a:gd name="T92" fmla="*/ 350 w 922"/>
              <a:gd name="T93" fmla="*/ 422 h 760"/>
              <a:gd name="T94" fmla="*/ 402 w 922"/>
              <a:gd name="T95" fmla="*/ 438 h 760"/>
              <a:gd name="T96" fmla="*/ 444 w 922"/>
              <a:gd name="T97" fmla="*/ 492 h 760"/>
              <a:gd name="T98" fmla="*/ 256 w 922"/>
              <a:gd name="T99" fmla="*/ 492 h 760"/>
              <a:gd name="T100" fmla="*/ 300 w 922"/>
              <a:gd name="T101" fmla="*/ 438 h 760"/>
              <a:gd name="T102" fmla="*/ 350 w 922"/>
              <a:gd name="T103" fmla="*/ 422 h 760"/>
              <a:gd name="T104" fmla="*/ 616 w 922"/>
              <a:gd name="T105" fmla="*/ 51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2" h="760">
                <a:moveTo>
                  <a:pt x="838" y="168"/>
                </a:moveTo>
                <a:lnTo>
                  <a:pt x="838" y="658"/>
                </a:lnTo>
                <a:lnTo>
                  <a:pt x="838" y="658"/>
                </a:lnTo>
                <a:lnTo>
                  <a:pt x="836" y="664"/>
                </a:lnTo>
                <a:lnTo>
                  <a:pt x="832" y="670"/>
                </a:lnTo>
                <a:lnTo>
                  <a:pt x="826" y="674"/>
                </a:lnTo>
                <a:lnTo>
                  <a:pt x="818" y="676"/>
                </a:lnTo>
                <a:lnTo>
                  <a:pt x="102" y="676"/>
                </a:lnTo>
                <a:lnTo>
                  <a:pt x="102" y="676"/>
                </a:lnTo>
                <a:lnTo>
                  <a:pt x="96" y="674"/>
                </a:lnTo>
                <a:lnTo>
                  <a:pt x="90" y="670"/>
                </a:lnTo>
                <a:lnTo>
                  <a:pt x="86" y="664"/>
                </a:lnTo>
                <a:lnTo>
                  <a:pt x="84" y="658"/>
                </a:lnTo>
                <a:lnTo>
                  <a:pt x="84" y="102"/>
                </a:lnTo>
                <a:lnTo>
                  <a:pt x="84" y="102"/>
                </a:lnTo>
                <a:lnTo>
                  <a:pt x="86" y="96"/>
                </a:lnTo>
                <a:lnTo>
                  <a:pt x="90" y="90"/>
                </a:lnTo>
                <a:lnTo>
                  <a:pt x="96" y="86"/>
                </a:lnTo>
                <a:lnTo>
                  <a:pt x="102" y="84"/>
                </a:lnTo>
                <a:lnTo>
                  <a:pt x="920" y="84"/>
                </a:lnTo>
                <a:lnTo>
                  <a:pt x="920" y="84"/>
                </a:lnTo>
                <a:lnTo>
                  <a:pt x="916" y="66"/>
                </a:lnTo>
                <a:lnTo>
                  <a:pt x="908" y="50"/>
                </a:lnTo>
                <a:lnTo>
                  <a:pt x="898" y="36"/>
                </a:lnTo>
                <a:lnTo>
                  <a:pt x="886" y="24"/>
                </a:lnTo>
                <a:lnTo>
                  <a:pt x="870" y="14"/>
                </a:lnTo>
                <a:lnTo>
                  <a:pt x="854" y="6"/>
                </a:lnTo>
                <a:lnTo>
                  <a:pt x="838" y="0"/>
                </a:lnTo>
                <a:lnTo>
                  <a:pt x="818" y="0"/>
                </a:lnTo>
                <a:lnTo>
                  <a:pt x="102" y="0"/>
                </a:lnTo>
                <a:lnTo>
                  <a:pt x="102" y="0"/>
                </a:lnTo>
                <a:lnTo>
                  <a:pt x="82" y="2"/>
                </a:lnTo>
                <a:lnTo>
                  <a:pt x="62" y="8"/>
                </a:lnTo>
                <a:lnTo>
                  <a:pt x="44" y="16"/>
                </a:lnTo>
                <a:lnTo>
                  <a:pt x="30" y="30"/>
                </a:lnTo>
                <a:lnTo>
                  <a:pt x="16" y="44"/>
                </a:lnTo>
                <a:lnTo>
                  <a:pt x="8" y="62"/>
                </a:lnTo>
                <a:lnTo>
                  <a:pt x="2" y="82"/>
                </a:lnTo>
                <a:lnTo>
                  <a:pt x="0" y="102"/>
                </a:lnTo>
                <a:lnTo>
                  <a:pt x="0" y="658"/>
                </a:lnTo>
                <a:lnTo>
                  <a:pt x="0" y="658"/>
                </a:lnTo>
                <a:lnTo>
                  <a:pt x="2" y="678"/>
                </a:lnTo>
                <a:lnTo>
                  <a:pt x="8" y="698"/>
                </a:lnTo>
                <a:lnTo>
                  <a:pt x="16" y="716"/>
                </a:lnTo>
                <a:lnTo>
                  <a:pt x="30" y="730"/>
                </a:lnTo>
                <a:lnTo>
                  <a:pt x="44" y="744"/>
                </a:lnTo>
                <a:lnTo>
                  <a:pt x="62" y="752"/>
                </a:lnTo>
                <a:lnTo>
                  <a:pt x="82" y="758"/>
                </a:lnTo>
                <a:lnTo>
                  <a:pt x="102" y="760"/>
                </a:lnTo>
                <a:lnTo>
                  <a:pt x="818" y="760"/>
                </a:lnTo>
                <a:lnTo>
                  <a:pt x="818" y="760"/>
                </a:lnTo>
                <a:lnTo>
                  <a:pt x="840" y="758"/>
                </a:lnTo>
                <a:lnTo>
                  <a:pt x="860" y="752"/>
                </a:lnTo>
                <a:lnTo>
                  <a:pt x="876" y="744"/>
                </a:lnTo>
                <a:lnTo>
                  <a:pt x="892" y="730"/>
                </a:lnTo>
                <a:lnTo>
                  <a:pt x="904" y="716"/>
                </a:lnTo>
                <a:lnTo>
                  <a:pt x="914" y="698"/>
                </a:lnTo>
                <a:lnTo>
                  <a:pt x="920" y="678"/>
                </a:lnTo>
                <a:lnTo>
                  <a:pt x="922" y="658"/>
                </a:lnTo>
                <a:lnTo>
                  <a:pt x="922" y="168"/>
                </a:lnTo>
                <a:lnTo>
                  <a:pt x="838" y="168"/>
                </a:lnTo>
                <a:close/>
                <a:moveTo>
                  <a:pt x="754" y="340"/>
                </a:moveTo>
                <a:lnTo>
                  <a:pt x="616" y="340"/>
                </a:lnTo>
                <a:lnTo>
                  <a:pt x="616" y="424"/>
                </a:lnTo>
                <a:lnTo>
                  <a:pt x="754" y="424"/>
                </a:lnTo>
                <a:lnTo>
                  <a:pt x="754" y="340"/>
                </a:lnTo>
                <a:close/>
                <a:moveTo>
                  <a:pt x="168" y="522"/>
                </a:moveTo>
                <a:lnTo>
                  <a:pt x="168" y="522"/>
                </a:lnTo>
                <a:lnTo>
                  <a:pt x="170" y="536"/>
                </a:lnTo>
                <a:lnTo>
                  <a:pt x="174" y="550"/>
                </a:lnTo>
                <a:lnTo>
                  <a:pt x="180" y="562"/>
                </a:lnTo>
                <a:lnTo>
                  <a:pt x="190" y="572"/>
                </a:lnTo>
                <a:lnTo>
                  <a:pt x="200" y="582"/>
                </a:lnTo>
                <a:lnTo>
                  <a:pt x="212" y="588"/>
                </a:lnTo>
                <a:lnTo>
                  <a:pt x="226" y="592"/>
                </a:lnTo>
                <a:lnTo>
                  <a:pt x="240" y="594"/>
                </a:lnTo>
                <a:lnTo>
                  <a:pt x="460" y="594"/>
                </a:lnTo>
                <a:lnTo>
                  <a:pt x="460" y="594"/>
                </a:lnTo>
                <a:lnTo>
                  <a:pt x="474" y="592"/>
                </a:lnTo>
                <a:lnTo>
                  <a:pt x="488" y="588"/>
                </a:lnTo>
                <a:lnTo>
                  <a:pt x="500" y="582"/>
                </a:lnTo>
                <a:lnTo>
                  <a:pt x="512" y="572"/>
                </a:lnTo>
                <a:lnTo>
                  <a:pt x="520" y="562"/>
                </a:lnTo>
                <a:lnTo>
                  <a:pt x="528" y="550"/>
                </a:lnTo>
                <a:lnTo>
                  <a:pt x="532" y="536"/>
                </a:lnTo>
                <a:lnTo>
                  <a:pt x="532" y="522"/>
                </a:lnTo>
                <a:lnTo>
                  <a:pt x="532" y="522"/>
                </a:lnTo>
                <a:lnTo>
                  <a:pt x="532" y="498"/>
                </a:lnTo>
                <a:lnTo>
                  <a:pt x="528" y="476"/>
                </a:lnTo>
                <a:lnTo>
                  <a:pt x="520" y="454"/>
                </a:lnTo>
                <a:lnTo>
                  <a:pt x="512" y="434"/>
                </a:lnTo>
                <a:lnTo>
                  <a:pt x="500" y="416"/>
                </a:lnTo>
                <a:lnTo>
                  <a:pt x="486" y="400"/>
                </a:lnTo>
                <a:lnTo>
                  <a:pt x="470" y="384"/>
                </a:lnTo>
                <a:lnTo>
                  <a:pt x="454" y="370"/>
                </a:lnTo>
                <a:lnTo>
                  <a:pt x="454" y="370"/>
                </a:lnTo>
                <a:lnTo>
                  <a:pt x="464" y="354"/>
                </a:lnTo>
                <a:lnTo>
                  <a:pt x="472" y="336"/>
                </a:lnTo>
                <a:lnTo>
                  <a:pt x="476" y="316"/>
                </a:lnTo>
                <a:lnTo>
                  <a:pt x="478" y="294"/>
                </a:lnTo>
                <a:lnTo>
                  <a:pt x="478" y="294"/>
                </a:lnTo>
                <a:lnTo>
                  <a:pt x="478" y="282"/>
                </a:lnTo>
                <a:lnTo>
                  <a:pt x="476" y="268"/>
                </a:lnTo>
                <a:lnTo>
                  <a:pt x="472" y="256"/>
                </a:lnTo>
                <a:lnTo>
                  <a:pt x="468" y="244"/>
                </a:lnTo>
                <a:lnTo>
                  <a:pt x="464" y="234"/>
                </a:lnTo>
                <a:lnTo>
                  <a:pt x="456" y="222"/>
                </a:lnTo>
                <a:lnTo>
                  <a:pt x="440" y="204"/>
                </a:lnTo>
                <a:lnTo>
                  <a:pt x="422" y="188"/>
                </a:lnTo>
                <a:lnTo>
                  <a:pt x="412" y="182"/>
                </a:lnTo>
                <a:lnTo>
                  <a:pt x="400" y="176"/>
                </a:lnTo>
                <a:lnTo>
                  <a:pt x="388" y="172"/>
                </a:lnTo>
                <a:lnTo>
                  <a:pt x="376" y="170"/>
                </a:lnTo>
                <a:lnTo>
                  <a:pt x="364" y="168"/>
                </a:lnTo>
                <a:lnTo>
                  <a:pt x="350" y="166"/>
                </a:lnTo>
                <a:lnTo>
                  <a:pt x="350" y="166"/>
                </a:lnTo>
                <a:lnTo>
                  <a:pt x="338" y="168"/>
                </a:lnTo>
                <a:lnTo>
                  <a:pt x="324" y="170"/>
                </a:lnTo>
                <a:lnTo>
                  <a:pt x="312" y="172"/>
                </a:lnTo>
                <a:lnTo>
                  <a:pt x="300" y="176"/>
                </a:lnTo>
                <a:lnTo>
                  <a:pt x="290" y="182"/>
                </a:lnTo>
                <a:lnTo>
                  <a:pt x="278" y="188"/>
                </a:lnTo>
                <a:lnTo>
                  <a:pt x="260" y="204"/>
                </a:lnTo>
                <a:lnTo>
                  <a:pt x="244" y="222"/>
                </a:lnTo>
                <a:lnTo>
                  <a:pt x="238" y="234"/>
                </a:lnTo>
                <a:lnTo>
                  <a:pt x="232" y="244"/>
                </a:lnTo>
                <a:lnTo>
                  <a:pt x="228" y="256"/>
                </a:lnTo>
                <a:lnTo>
                  <a:pt x="224" y="268"/>
                </a:lnTo>
                <a:lnTo>
                  <a:pt x="222" y="282"/>
                </a:lnTo>
                <a:lnTo>
                  <a:pt x="222" y="294"/>
                </a:lnTo>
                <a:lnTo>
                  <a:pt x="222" y="294"/>
                </a:lnTo>
                <a:lnTo>
                  <a:pt x="224" y="316"/>
                </a:lnTo>
                <a:lnTo>
                  <a:pt x="228" y="336"/>
                </a:lnTo>
                <a:lnTo>
                  <a:pt x="236" y="354"/>
                </a:lnTo>
                <a:lnTo>
                  <a:pt x="248" y="370"/>
                </a:lnTo>
                <a:lnTo>
                  <a:pt x="248" y="370"/>
                </a:lnTo>
                <a:lnTo>
                  <a:pt x="230" y="384"/>
                </a:lnTo>
                <a:lnTo>
                  <a:pt x="214" y="400"/>
                </a:lnTo>
                <a:lnTo>
                  <a:pt x="202" y="416"/>
                </a:lnTo>
                <a:lnTo>
                  <a:pt x="190" y="434"/>
                </a:lnTo>
                <a:lnTo>
                  <a:pt x="180" y="454"/>
                </a:lnTo>
                <a:lnTo>
                  <a:pt x="174" y="476"/>
                </a:lnTo>
                <a:lnTo>
                  <a:pt x="170" y="498"/>
                </a:lnTo>
                <a:lnTo>
                  <a:pt x="168" y="522"/>
                </a:lnTo>
                <a:lnTo>
                  <a:pt x="168" y="522"/>
                </a:lnTo>
                <a:close/>
                <a:moveTo>
                  <a:pt x="350" y="250"/>
                </a:moveTo>
                <a:lnTo>
                  <a:pt x="350" y="250"/>
                </a:lnTo>
                <a:lnTo>
                  <a:pt x="360" y="252"/>
                </a:lnTo>
                <a:lnTo>
                  <a:pt x="368" y="254"/>
                </a:lnTo>
                <a:lnTo>
                  <a:pt x="374" y="258"/>
                </a:lnTo>
                <a:lnTo>
                  <a:pt x="382" y="264"/>
                </a:lnTo>
                <a:lnTo>
                  <a:pt x="386" y="270"/>
                </a:lnTo>
                <a:lnTo>
                  <a:pt x="390" y="278"/>
                </a:lnTo>
                <a:lnTo>
                  <a:pt x="394" y="286"/>
                </a:lnTo>
                <a:lnTo>
                  <a:pt x="394" y="294"/>
                </a:lnTo>
                <a:lnTo>
                  <a:pt x="394" y="294"/>
                </a:lnTo>
                <a:lnTo>
                  <a:pt x="394" y="304"/>
                </a:lnTo>
                <a:lnTo>
                  <a:pt x="390" y="312"/>
                </a:lnTo>
                <a:lnTo>
                  <a:pt x="386" y="320"/>
                </a:lnTo>
                <a:lnTo>
                  <a:pt x="382" y="326"/>
                </a:lnTo>
                <a:lnTo>
                  <a:pt x="374" y="330"/>
                </a:lnTo>
                <a:lnTo>
                  <a:pt x="368" y="334"/>
                </a:lnTo>
                <a:lnTo>
                  <a:pt x="360" y="338"/>
                </a:lnTo>
                <a:lnTo>
                  <a:pt x="350" y="338"/>
                </a:lnTo>
                <a:lnTo>
                  <a:pt x="350" y="338"/>
                </a:lnTo>
                <a:lnTo>
                  <a:pt x="342" y="338"/>
                </a:lnTo>
                <a:lnTo>
                  <a:pt x="334" y="334"/>
                </a:lnTo>
                <a:lnTo>
                  <a:pt x="326" y="330"/>
                </a:lnTo>
                <a:lnTo>
                  <a:pt x="320" y="326"/>
                </a:lnTo>
                <a:lnTo>
                  <a:pt x="314" y="320"/>
                </a:lnTo>
                <a:lnTo>
                  <a:pt x="310" y="312"/>
                </a:lnTo>
                <a:lnTo>
                  <a:pt x="308" y="304"/>
                </a:lnTo>
                <a:lnTo>
                  <a:pt x="306" y="294"/>
                </a:lnTo>
                <a:lnTo>
                  <a:pt x="306" y="294"/>
                </a:lnTo>
                <a:lnTo>
                  <a:pt x="308" y="286"/>
                </a:lnTo>
                <a:lnTo>
                  <a:pt x="310" y="278"/>
                </a:lnTo>
                <a:lnTo>
                  <a:pt x="314" y="270"/>
                </a:lnTo>
                <a:lnTo>
                  <a:pt x="320" y="264"/>
                </a:lnTo>
                <a:lnTo>
                  <a:pt x="326" y="258"/>
                </a:lnTo>
                <a:lnTo>
                  <a:pt x="334" y="254"/>
                </a:lnTo>
                <a:lnTo>
                  <a:pt x="342" y="252"/>
                </a:lnTo>
                <a:lnTo>
                  <a:pt x="350" y="250"/>
                </a:lnTo>
                <a:lnTo>
                  <a:pt x="350" y="250"/>
                </a:lnTo>
                <a:close/>
                <a:moveTo>
                  <a:pt x="350" y="422"/>
                </a:moveTo>
                <a:lnTo>
                  <a:pt x="350" y="422"/>
                </a:lnTo>
                <a:lnTo>
                  <a:pt x="350" y="422"/>
                </a:lnTo>
                <a:lnTo>
                  <a:pt x="350" y="422"/>
                </a:lnTo>
                <a:lnTo>
                  <a:pt x="350" y="422"/>
                </a:lnTo>
                <a:lnTo>
                  <a:pt x="350" y="422"/>
                </a:lnTo>
                <a:lnTo>
                  <a:pt x="368" y="424"/>
                </a:lnTo>
                <a:lnTo>
                  <a:pt x="386" y="430"/>
                </a:lnTo>
                <a:lnTo>
                  <a:pt x="402" y="438"/>
                </a:lnTo>
                <a:lnTo>
                  <a:pt x="416" y="448"/>
                </a:lnTo>
                <a:lnTo>
                  <a:pt x="428" y="460"/>
                </a:lnTo>
                <a:lnTo>
                  <a:pt x="438" y="476"/>
                </a:lnTo>
                <a:lnTo>
                  <a:pt x="444" y="492"/>
                </a:lnTo>
                <a:lnTo>
                  <a:pt x="448" y="510"/>
                </a:lnTo>
                <a:lnTo>
                  <a:pt x="254" y="510"/>
                </a:lnTo>
                <a:lnTo>
                  <a:pt x="254" y="510"/>
                </a:lnTo>
                <a:lnTo>
                  <a:pt x="256" y="492"/>
                </a:lnTo>
                <a:lnTo>
                  <a:pt x="264" y="476"/>
                </a:lnTo>
                <a:lnTo>
                  <a:pt x="274" y="460"/>
                </a:lnTo>
                <a:lnTo>
                  <a:pt x="286" y="448"/>
                </a:lnTo>
                <a:lnTo>
                  <a:pt x="300" y="438"/>
                </a:lnTo>
                <a:lnTo>
                  <a:pt x="314" y="430"/>
                </a:lnTo>
                <a:lnTo>
                  <a:pt x="332" y="424"/>
                </a:lnTo>
                <a:lnTo>
                  <a:pt x="350" y="422"/>
                </a:lnTo>
                <a:lnTo>
                  <a:pt x="350" y="422"/>
                </a:lnTo>
                <a:close/>
                <a:moveTo>
                  <a:pt x="616" y="594"/>
                </a:moveTo>
                <a:lnTo>
                  <a:pt x="754" y="594"/>
                </a:lnTo>
                <a:lnTo>
                  <a:pt x="754" y="510"/>
                </a:lnTo>
                <a:lnTo>
                  <a:pt x="616" y="510"/>
                </a:lnTo>
                <a:lnTo>
                  <a:pt x="616" y="594"/>
                </a:lnTo>
                <a:close/>
              </a:path>
            </a:pathLst>
          </a:custGeom>
          <a:solidFill>
            <a:srgbClr val="00A6CA"/>
          </a:solidFill>
          <a:ln>
            <a:noFill/>
          </a:ln>
          <a:extLst/>
        </p:spPr>
        <p:txBody>
          <a:bodyPr vert="horz" wrap="square" lIns="121867" tIns="60933" rIns="121867" bIns="60933" numCol="1" anchor="t" anchorCtr="0" compatLnSpc="1">
            <a:prstTxWarp prst="textNoShape">
              <a:avLst/>
            </a:prstTxWarp>
          </a:bodyPr>
          <a:lstStyle/>
          <a:p>
            <a:endParaRPr lang="en-US" sz="1999"/>
          </a:p>
        </p:txBody>
      </p:sp>
      <p:sp>
        <p:nvSpPr>
          <p:cNvPr id="62" name="CuadroTexto 61"/>
          <p:cNvSpPr txBox="1"/>
          <p:nvPr/>
        </p:nvSpPr>
        <p:spPr>
          <a:xfrm>
            <a:off x="630456" y="2907723"/>
            <a:ext cx="1096609" cy="492443"/>
          </a:xfrm>
          <a:prstGeom prst="rect">
            <a:avLst/>
          </a:prstGeom>
          <a:noFill/>
          <a:ln>
            <a:noFill/>
          </a:ln>
        </p:spPr>
        <p:txBody>
          <a:bodyPr wrap="square" rtlCol="0">
            <a:spAutoFit/>
          </a:bodyPr>
          <a:lstStyle/>
          <a:p>
            <a:pPr algn="ctr"/>
            <a:r>
              <a:rPr lang="es-CO" sz="1300" b="1" dirty="0"/>
              <a:t>Ingreso de </a:t>
            </a:r>
          </a:p>
          <a:p>
            <a:pPr algn="ctr"/>
            <a:r>
              <a:rPr lang="es-CO" sz="1300" b="1" dirty="0"/>
              <a:t>Documento</a:t>
            </a:r>
          </a:p>
        </p:txBody>
      </p:sp>
      <p:sp>
        <p:nvSpPr>
          <p:cNvPr id="63" name="Freeform 647"/>
          <p:cNvSpPr>
            <a:spLocks noEditPoints="1"/>
          </p:cNvSpPr>
          <p:nvPr/>
        </p:nvSpPr>
        <p:spPr bwMode="gray">
          <a:xfrm>
            <a:off x="2473110" y="2094313"/>
            <a:ext cx="670658" cy="604861"/>
          </a:xfrm>
          <a:custGeom>
            <a:avLst/>
            <a:gdLst>
              <a:gd name="T0" fmla="*/ 916 w 1002"/>
              <a:gd name="T1" fmla="*/ 84 h 924"/>
              <a:gd name="T2" fmla="*/ 896 w 1002"/>
              <a:gd name="T3" fmla="*/ 272 h 924"/>
              <a:gd name="T4" fmla="*/ 824 w 1002"/>
              <a:gd name="T5" fmla="*/ 478 h 924"/>
              <a:gd name="T6" fmla="*/ 706 w 1002"/>
              <a:gd name="T7" fmla="*/ 646 h 924"/>
              <a:gd name="T8" fmla="*/ 546 w 1002"/>
              <a:gd name="T9" fmla="*/ 794 h 924"/>
              <a:gd name="T10" fmla="*/ 414 w 1002"/>
              <a:gd name="T11" fmla="*/ 760 h 924"/>
              <a:gd name="T12" fmla="*/ 264 w 1002"/>
              <a:gd name="T13" fmla="*/ 604 h 924"/>
              <a:gd name="T14" fmla="*/ 154 w 1002"/>
              <a:gd name="T15" fmla="*/ 410 h 924"/>
              <a:gd name="T16" fmla="*/ 94 w 1002"/>
              <a:gd name="T17" fmla="*/ 156 h 924"/>
              <a:gd name="T18" fmla="*/ 0 w 1002"/>
              <a:gd name="T19" fmla="*/ 42 h 924"/>
              <a:gd name="T20" fmla="*/ 24 w 1002"/>
              <a:gd name="T21" fmla="*/ 258 h 924"/>
              <a:gd name="T22" fmla="*/ 108 w 1002"/>
              <a:gd name="T23" fmla="*/ 504 h 924"/>
              <a:gd name="T24" fmla="*/ 244 w 1002"/>
              <a:gd name="T25" fmla="*/ 706 h 924"/>
              <a:gd name="T26" fmla="*/ 424 w 1002"/>
              <a:gd name="T27" fmla="*/ 876 h 924"/>
              <a:gd name="T28" fmla="*/ 500 w 1002"/>
              <a:gd name="T29" fmla="*/ 924 h 924"/>
              <a:gd name="T30" fmla="*/ 526 w 1002"/>
              <a:gd name="T31" fmla="*/ 916 h 924"/>
              <a:gd name="T32" fmla="*/ 720 w 1002"/>
              <a:gd name="T33" fmla="*/ 752 h 924"/>
              <a:gd name="T34" fmla="*/ 870 w 1002"/>
              <a:gd name="T35" fmla="*/ 564 h 924"/>
              <a:gd name="T36" fmla="*/ 968 w 1002"/>
              <a:gd name="T37" fmla="*/ 334 h 924"/>
              <a:gd name="T38" fmla="*/ 1002 w 1002"/>
              <a:gd name="T39" fmla="*/ 42 h 924"/>
              <a:gd name="T40" fmla="*/ 994 w 1002"/>
              <a:gd name="T41" fmla="*/ 18 h 924"/>
              <a:gd name="T42" fmla="*/ 968 w 1002"/>
              <a:gd name="T43" fmla="*/ 2 h 924"/>
              <a:gd name="T44" fmla="*/ 318 w 1002"/>
              <a:gd name="T45" fmla="*/ 522 h 924"/>
              <a:gd name="T46" fmla="*/ 340 w 1002"/>
              <a:gd name="T47" fmla="*/ 572 h 924"/>
              <a:gd name="T48" fmla="*/ 390 w 1002"/>
              <a:gd name="T49" fmla="*/ 594 h 924"/>
              <a:gd name="T50" fmla="*/ 638 w 1002"/>
              <a:gd name="T51" fmla="*/ 588 h 924"/>
              <a:gd name="T52" fmla="*/ 678 w 1002"/>
              <a:gd name="T53" fmla="*/ 550 h 924"/>
              <a:gd name="T54" fmla="*/ 682 w 1002"/>
              <a:gd name="T55" fmla="*/ 498 h 924"/>
              <a:gd name="T56" fmla="*/ 650 w 1002"/>
              <a:gd name="T57" fmla="*/ 416 h 924"/>
              <a:gd name="T58" fmla="*/ 604 w 1002"/>
              <a:gd name="T59" fmla="*/ 370 h 924"/>
              <a:gd name="T60" fmla="*/ 630 w 1002"/>
              <a:gd name="T61" fmla="*/ 294 h 924"/>
              <a:gd name="T62" fmla="*/ 624 w 1002"/>
              <a:gd name="T63" fmla="*/ 256 h 924"/>
              <a:gd name="T64" fmla="*/ 592 w 1002"/>
              <a:gd name="T65" fmla="*/ 204 h 924"/>
              <a:gd name="T66" fmla="*/ 538 w 1002"/>
              <a:gd name="T67" fmla="*/ 172 h 924"/>
              <a:gd name="T68" fmla="*/ 500 w 1002"/>
              <a:gd name="T69" fmla="*/ 166 h 924"/>
              <a:gd name="T70" fmla="*/ 450 w 1002"/>
              <a:gd name="T71" fmla="*/ 176 h 924"/>
              <a:gd name="T72" fmla="*/ 394 w 1002"/>
              <a:gd name="T73" fmla="*/ 224 h 924"/>
              <a:gd name="T74" fmla="*/ 376 w 1002"/>
              <a:gd name="T75" fmla="*/ 270 h 924"/>
              <a:gd name="T76" fmla="*/ 374 w 1002"/>
              <a:gd name="T77" fmla="*/ 316 h 924"/>
              <a:gd name="T78" fmla="*/ 398 w 1002"/>
              <a:gd name="T79" fmla="*/ 370 h 924"/>
              <a:gd name="T80" fmla="*/ 340 w 1002"/>
              <a:gd name="T81" fmla="*/ 434 h 924"/>
              <a:gd name="T82" fmla="*/ 318 w 1002"/>
              <a:gd name="T83" fmla="*/ 522 h 924"/>
              <a:gd name="T84" fmla="*/ 510 w 1002"/>
              <a:gd name="T85" fmla="*/ 252 h 924"/>
              <a:gd name="T86" fmla="*/ 538 w 1002"/>
              <a:gd name="T87" fmla="*/ 270 h 924"/>
              <a:gd name="T88" fmla="*/ 544 w 1002"/>
              <a:gd name="T89" fmla="*/ 294 h 924"/>
              <a:gd name="T90" fmla="*/ 532 w 1002"/>
              <a:gd name="T91" fmla="*/ 326 h 924"/>
              <a:gd name="T92" fmla="*/ 500 w 1002"/>
              <a:gd name="T93" fmla="*/ 338 h 924"/>
              <a:gd name="T94" fmla="*/ 476 w 1002"/>
              <a:gd name="T95" fmla="*/ 332 h 924"/>
              <a:gd name="T96" fmla="*/ 458 w 1002"/>
              <a:gd name="T97" fmla="*/ 304 h 924"/>
              <a:gd name="T98" fmla="*/ 460 w 1002"/>
              <a:gd name="T99" fmla="*/ 278 h 924"/>
              <a:gd name="T100" fmla="*/ 484 w 1002"/>
              <a:gd name="T101" fmla="*/ 254 h 924"/>
              <a:gd name="T102" fmla="*/ 500 w 1002"/>
              <a:gd name="T103" fmla="*/ 424 h 924"/>
              <a:gd name="T104" fmla="*/ 500 w 1002"/>
              <a:gd name="T105" fmla="*/ 424 h 924"/>
              <a:gd name="T106" fmla="*/ 552 w 1002"/>
              <a:gd name="T107" fmla="*/ 438 h 924"/>
              <a:gd name="T108" fmla="*/ 594 w 1002"/>
              <a:gd name="T109" fmla="*/ 492 h 924"/>
              <a:gd name="T110" fmla="*/ 408 w 1002"/>
              <a:gd name="T111" fmla="*/ 492 h 924"/>
              <a:gd name="T112" fmla="*/ 450 w 1002"/>
              <a:gd name="T113" fmla="*/ 438 h 924"/>
              <a:gd name="T114" fmla="*/ 500 w 1002"/>
              <a:gd name="T115" fmla="*/ 424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02" h="924">
                <a:moveTo>
                  <a:pt x="960" y="0"/>
                </a:moveTo>
                <a:lnTo>
                  <a:pt x="170" y="0"/>
                </a:lnTo>
                <a:lnTo>
                  <a:pt x="170" y="84"/>
                </a:lnTo>
                <a:lnTo>
                  <a:pt x="916" y="84"/>
                </a:lnTo>
                <a:lnTo>
                  <a:pt x="916" y="84"/>
                </a:lnTo>
                <a:lnTo>
                  <a:pt x="912" y="150"/>
                </a:lnTo>
                <a:lnTo>
                  <a:pt x="906" y="212"/>
                </a:lnTo>
                <a:lnTo>
                  <a:pt x="896" y="272"/>
                </a:lnTo>
                <a:lnTo>
                  <a:pt x="882" y="328"/>
                </a:lnTo>
                <a:lnTo>
                  <a:pt x="866" y="380"/>
                </a:lnTo>
                <a:lnTo>
                  <a:pt x="846" y="430"/>
                </a:lnTo>
                <a:lnTo>
                  <a:pt x="824" y="478"/>
                </a:lnTo>
                <a:lnTo>
                  <a:pt x="798" y="522"/>
                </a:lnTo>
                <a:lnTo>
                  <a:pt x="770" y="566"/>
                </a:lnTo>
                <a:lnTo>
                  <a:pt x="738" y="608"/>
                </a:lnTo>
                <a:lnTo>
                  <a:pt x="706" y="646"/>
                </a:lnTo>
                <a:lnTo>
                  <a:pt x="668" y="686"/>
                </a:lnTo>
                <a:lnTo>
                  <a:pt x="630" y="722"/>
                </a:lnTo>
                <a:lnTo>
                  <a:pt x="590" y="758"/>
                </a:lnTo>
                <a:lnTo>
                  <a:pt x="546" y="794"/>
                </a:lnTo>
                <a:lnTo>
                  <a:pt x="500" y="830"/>
                </a:lnTo>
                <a:lnTo>
                  <a:pt x="500" y="830"/>
                </a:lnTo>
                <a:lnTo>
                  <a:pt x="456" y="794"/>
                </a:lnTo>
                <a:lnTo>
                  <a:pt x="414" y="760"/>
                </a:lnTo>
                <a:lnTo>
                  <a:pt x="374" y="724"/>
                </a:lnTo>
                <a:lnTo>
                  <a:pt x="334" y="686"/>
                </a:lnTo>
                <a:lnTo>
                  <a:pt x="298" y="646"/>
                </a:lnTo>
                <a:lnTo>
                  <a:pt x="264" y="604"/>
                </a:lnTo>
                <a:lnTo>
                  <a:pt x="232" y="560"/>
                </a:lnTo>
                <a:lnTo>
                  <a:pt x="202" y="514"/>
                </a:lnTo>
                <a:lnTo>
                  <a:pt x="176" y="464"/>
                </a:lnTo>
                <a:lnTo>
                  <a:pt x="154" y="410"/>
                </a:lnTo>
                <a:lnTo>
                  <a:pt x="134" y="352"/>
                </a:lnTo>
                <a:lnTo>
                  <a:pt x="116" y="292"/>
                </a:lnTo>
                <a:lnTo>
                  <a:pt x="104" y="226"/>
                </a:lnTo>
                <a:lnTo>
                  <a:pt x="94" y="156"/>
                </a:lnTo>
                <a:lnTo>
                  <a:pt x="88" y="80"/>
                </a:lnTo>
                <a:lnTo>
                  <a:pt x="86" y="0"/>
                </a:lnTo>
                <a:lnTo>
                  <a:pt x="0" y="0"/>
                </a:lnTo>
                <a:lnTo>
                  <a:pt x="0" y="42"/>
                </a:lnTo>
                <a:lnTo>
                  <a:pt x="0" y="42"/>
                </a:lnTo>
                <a:lnTo>
                  <a:pt x="4" y="118"/>
                </a:lnTo>
                <a:lnTo>
                  <a:pt x="12" y="190"/>
                </a:lnTo>
                <a:lnTo>
                  <a:pt x="24" y="258"/>
                </a:lnTo>
                <a:lnTo>
                  <a:pt x="40" y="324"/>
                </a:lnTo>
                <a:lnTo>
                  <a:pt x="60" y="386"/>
                </a:lnTo>
                <a:lnTo>
                  <a:pt x="82" y="446"/>
                </a:lnTo>
                <a:lnTo>
                  <a:pt x="108" y="504"/>
                </a:lnTo>
                <a:lnTo>
                  <a:pt x="138" y="558"/>
                </a:lnTo>
                <a:lnTo>
                  <a:pt x="170" y="610"/>
                </a:lnTo>
                <a:lnTo>
                  <a:pt x="206" y="658"/>
                </a:lnTo>
                <a:lnTo>
                  <a:pt x="244" y="706"/>
                </a:lnTo>
                <a:lnTo>
                  <a:pt x="286" y="752"/>
                </a:lnTo>
                <a:lnTo>
                  <a:pt x="330" y="796"/>
                </a:lnTo>
                <a:lnTo>
                  <a:pt x="376" y="836"/>
                </a:lnTo>
                <a:lnTo>
                  <a:pt x="424" y="876"/>
                </a:lnTo>
                <a:lnTo>
                  <a:pt x="476" y="916"/>
                </a:lnTo>
                <a:lnTo>
                  <a:pt x="476" y="916"/>
                </a:lnTo>
                <a:lnTo>
                  <a:pt x="488" y="922"/>
                </a:lnTo>
                <a:lnTo>
                  <a:pt x="500" y="924"/>
                </a:lnTo>
                <a:lnTo>
                  <a:pt x="500" y="924"/>
                </a:lnTo>
                <a:lnTo>
                  <a:pt x="514" y="922"/>
                </a:lnTo>
                <a:lnTo>
                  <a:pt x="526" y="916"/>
                </a:lnTo>
                <a:lnTo>
                  <a:pt x="526" y="916"/>
                </a:lnTo>
                <a:lnTo>
                  <a:pt x="578" y="876"/>
                </a:lnTo>
                <a:lnTo>
                  <a:pt x="628" y="836"/>
                </a:lnTo>
                <a:lnTo>
                  <a:pt x="676" y="794"/>
                </a:lnTo>
                <a:lnTo>
                  <a:pt x="720" y="752"/>
                </a:lnTo>
                <a:lnTo>
                  <a:pt x="762" y="708"/>
                </a:lnTo>
                <a:lnTo>
                  <a:pt x="802" y="662"/>
                </a:lnTo>
                <a:lnTo>
                  <a:pt x="838" y="614"/>
                </a:lnTo>
                <a:lnTo>
                  <a:pt x="870" y="564"/>
                </a:lnTo>
                <a:lnTo>
                  <a:pt x="900" y="512"/>
                </a:lnTo>
                <a:lnTo>
                  <a:pt x="926" y="456"/>
                </a:lnTo>
                <a:lnTo>
                  <a:pt x="948" y="396"/>
                </a:lnTo>
                <a:lnTo>
                  <a:pt x="968" y="334"/>
                </a:lnTo>
                <a:lnTo>
                  <a:pt x="982" y="268"/>
                </a:lnTo>
                <a:lnTo>
                  <a:pt x="992" y="196"/>
                </a:lnTo>
                <a:lnTo>
                  <a:pt x="1000" y="122"/>
                </a:lnTo>
                <a:lnTo>
                  <a:pt x="1002" y="42"/>
                </a:lnTo>
                <a:lnTo>
                  <a:pt x="1002" y="42"/>
                </a:lnTo>
                <a:lnTo>
                  <a:pt x="1000" y="34"/>
                </a:lnTo>
                <a:lnTo>
                  <a:pt x="998" y="26"/>
                </a:lnTo>
                <a:lnTo>
                  <a:pt x="994" y="18"/>
                </a:lnTo>
                <a:lnTo>
                  <a:pt x="990" y="12"/>
                </a:lnTo>
                <a:lnTo>
                  <a:pt x="984" y="8"/>
                </a:lnTo>
                <a:lnTo>
                  <a:pt x="976" y="4"/>
                </a:lnTo>
                <a:lnTo>
                  <a:pt x="968" y="2"/>
                </a:lnTo>
                <a:lnTo>
                  <a:pt x="960" y="0"/>
                </a:lnTo>
                <a:lnTo>
                  <a:pt x="960" y="0"/>
                </a:lnTo>
                <a:close/>
                <a:moveTo>
                  <a:pt x="318" y="522"/>
                </a:moveTo>
                <a:lnTo>
                  <a:pt x="318" y="522"/>
                </a:lnTo>
                <a:lnTo>
                  <a:pt x="320" y="536"/>
                </a:lnTo>
                <a:lnTo>
                  <a:pt x="324" y="550"/>
                </a:lnTo>
                <a:lnTo>
                  <a:pt x="330" y="562"/>
                </a:lnTo>
                <a:lnTo>
                  <a:pt x="340" y="572"/>
                </a:lnTo>
                <a:lnTo>
                  <a:pt x="350" y="582"/>
                </a:lnTo>
                <a:lnTo>
                  <a:pt x="362" y="588"/>
                </a:lnTo>
                <a:lnTo>
                  <a:pt x="376" y="592"/>
                </a:lnTo>
                <a:lnTo>
                  <a:pt x="390" y="594"/>
                </a:lnTo>
                <a:lnTo>
                  <a:pt x="610" y="594"/>
                </a:lnTo>
                <a:lnTo>
                  <a:pt x="610" y="594"/>
                </a:lnTo>
                <a:lnTo>
                  <a:pt x="626" y="592"/>
                </a:lnTo>
                <a:lnTo>
                  <a:pt x="638" y="588"/>
                </a:lnTo>
                <a:lnTo>
                  <a:pt x="652" y="582"/>
                </a:lnTo>
                <a:lnTo>
                  <a:pt x="662" y="572"/>
                </a:lnTo>
                <a:lnTo>
                  <a:pt x="670" y="562"/>
                </a:lnTo>
                <a:lnTo>
                  <a:pt x="678" y="550"/>
                </a:lnTo>
                <a:lnTo>
                  <a:pt x="682" y="536"/>
                </a:lnTo>
                <a:lnTo>
                  <a:pt x="684" y="522"/>
                </a:lnTo>
                <a:lnTo>
                  <a:pt x="684" y="522"/>
                </a:lnTo>
                <a:lnTo>
                  <a:pt x="682" y="498"/>
                </a:lnTo>
                <a:lnTo>
                  <a:pt x="678" y="476"/>
                </a:lnTo>
                <a:lnTo>
                  <a:pt x="670" y="454"/>
                </a:lnTo>
                <a:lnTo>
                  <a:pt x="662" y="434"/>
                </a:lnTo>
                <a:lnTo>
                  <a:pt x="650" y="416"/>
                </a:lnTo>
                <a:lnTo>
                  <a:pt x="636" y="400"/>
                </a:lnTo>
                <a:lnTo>
                  <a:pt x="622" y="384"/>
                </a:lnTo>
                <a:lnTo>
                  <a:pt x="604" y="370"/>
                </a:lnTo>
                <a:lnTo>
                  <a:pt x="604" y="370"/>
                </a:lnTo>
                <a:lnTo>
                  <a:pt x="614" y="354"/>
                </a:lnTo>
                <a:lnTo>
                  <a:pt x="622" y="336"/>
                </a:lnTo>
                <a:lnTo>
                  <a:pt x="628" y="316"/>
                </a:lnTo>
                <a:lnTo>
                  <a:pt x="630" y="294"/>
                </a:lnTo>
                <a:lnTo>
                  <a:pt x="630" y="294"/>
                </a:lnTo>
                <a:lnTo>
                  <a:pt x="628" y="282"/>
                </a:lnTo>
                <a:lnTo>
                  <a:pt x="626" y="270"/>
                </a:lnTo>
                <a:lnTo>
                  <a:pt x="624" y="256"/>
                </a:lnTo>
                <a:lnTo>
                  <a:pt x="618" y="246"/>
                </a:lnTo>
                <a:lnTo>
                  <a:pt x="614" y="234"/>
                </a:lnTo>
                <a:lnTo>
                  <a:pt x="608" y="224"/>
                </a:lnTo>
                <a:lnTo>
                  <a:pt x="592" y="204"/>
                </a:lnTo>
                <a:lnTo>
                  <a:pt x="572" y="188"/>
                </a:lnTo>
                <a:lnTo>
                  <a:pt x="562" y="182"/>
                </a:lnTo>
                <a:lnTo>
                  <a:pt x="550" y="176"/>
                </a:lnTo>
                <a:lnTo>
                  <a:pt x="538" y="172"/>
                </a:lnTo>
                <a:lnTo>
                  <a:pt x="526" y="170"/>
                </a:lnTo>
                <a:lnTo>
                  <a:pt x="514" y="168"/>
                </a:lnTo>
                <a:lnTo>
                  <a:pt x="500" y="166"/>
                </a:lnTo>
                <a:lnTo>
                  <a:pt x="500" y="166"/>
                </a:lnTo>
                <a:lnTo>
                  <a:pt x="488" y="168"/>
                </a:lnTo>
                <a:lnTo>
                  <a:pt x="474" y="170"/>
                </a:lnTo>
                <a:lnTo>
                  <a:pt x="462" y="172"/>
                </a:lnTo>
                <a:lnTo>
                  <a:pt x="450" y="176"/>
                </a:lnTo>
                <a:lnTo>
                  <a:pt x="440" y="182"/>
                </a:lnTo>
                <a:lnTo>
                  <a:pt x="430" y="188"/>
                </a:lnTo>
                <a:lnTo>
                  <a:pt x="410" y="204"/>
                </a:lnTo>
                <a:lnTo>
                  <a:pt x="394" y="224"/>
                </a:lnTo>
                <a:lnTo>
                  <a:pt x="388" y="234"/>
                </a:lnTo>
                <a:lnTo>
                  <a:pt x="382" y="246"/>
                </a:lnTo>
                <a:lnTo>
                  <a:pt x="378" y="256"/>
                </a:lnTo>
                <a:lnTo>
                  <a:pt x="376" y="270"/>
                </a:lnTo>
                <a:lnTo>
                  <a:pt x="374" y="282"/>
                </a:lnTo>
                <a:lnTo>
                  <a:pt x="372" y="294"/>
                </a:lnTo>
                <a:lnTo>
                  <a:pt x="372" y="294"/>
                </a:lnTo>
                <a:lnTo>
                  <a:pt x="374" y="316"/>
                </a:lnTo>
                <a:lnTo>
                  <a:pt x="380" y="336"/>
                </a:lnTo>
                <a:lnTo>
                  <a:pt x="388" y="354"/>
                </a:lnTo>
                <a:lnTo>
                  <a:pt x="398" y="370"/>
                </a:lnTo>
                <a:lnTo>
                  <a:pt x="398" y="370"/>
                </a:lnTo>
                <a:lnTo>
                  <a:pt x="380" y="384"/>
                </a:lnTo>
                <a:lnTo>
                  <a:pt x="366" y="400"/>
                </a:lnTo>
                <a:lnTo>
                  <a:pt x="352" y="416"/>
                </a:lnTo>
                <a:lnTo>
                  <a:pt x="340" y="434"/>
                </a:lnTo>
                <a:lnTo>
                  <a:pt x="330" y="454"/>
                </a:lnTo>
                <a:lnTo>
                  <a:pt x="324" y="476"/>
                </a:lnTo>
                <a:lnTo>
                  <a:pt x="320" y="498"/>
                </a:lnTo>
                <a:lnTo>
                  <a:pt x="318" y="522"/>
                </a:lnTo>
                <a:lnTo>
                  <a:pt x="318" y="522"/>
                </a:lnTo>
                <a:close/>
                <a:moveTo>
                  <a:pt x="500" y="252"/>
                </a:moveTo>
                <a:lnTo>
                  <a:pt x="500" y="252"/>
                </a:lnTo>
                <a:lnTo>
                  <a:pt x="510" y="252"/>
                </a:lnTo>
                <a:lnTo>
                  <a:pt x="518" y="254"/>
                </a:lnTo>
                <a:lnTo>
                  <a:pt x="526" y="258"/>
                </a:lnTo>
                <a:lnTo>
                  <a:pt x="532" y="264"/>
                </a:lnTo>
                <a:lnTo>
                  <a:pt x="538" y="270"/>
                </a:lnTo>
                <a:lnTo>
                  <a:pt x="542" y="278"/>
                </a:lnTo>
                <a:lnTo>
                  <a:pt x="544" y="286"/>
                </a:lnTo>
                <a:lnTo>
                  <a:pt x="544" y="294"/>
                </a:lnTo>
                <a:lnTo>
                  <a:pt x="544" y="294"/>
                </a:lnTo>
                <a:lnTo>
                  <a:pt x="544" y="304"/>
                </a:lnTo>
                <a:lnTo>
                  <a:pt x="542" y="312"/>
                </a:lnTo>
                <a:lnTo>
                  <a:pt x="538" y="320"/>
                </a:lnTo>
                <a:lnTo>
                  <a:pt x="532" y="326"/>
                </a:lnTo>
                <a:lnTo>
                  <a:pt x="526" y="332"/>
                </a:lnTo>
                <a:lnTo>
                  <a:pt x="518" y="336"/>
                </a:lnTo>
                <a:lnTo>
                  <a:pt x="510" y="338"/>
                </a:lnTo>
                <a:lnTo>
                  <a:pt x="500" y="338"/>
                </a:lnTo>
                <a:lnTo>
                  <a:pt x="500" y="338"/>
                </a:lnTo>
                <a:lnTo>
                  <a:pt x="492" y="338"/>
                </a:lnTo>
                <a:lnTo>
                  <a:pt x="484" y="336"/>
                </a:lnTo>
                <a:lnTo>
                  <a:pt x="476" y="332"/>
                </a:lnTo>
                <a:lnTo>
                  <a:pt x="470" y="326"/>
                </a:lnTo>
                <a:lnTo>
                  <a:pt x="464" y="320"/>
                </a:lnTo>
                <a:lnTo>
                  <a:pt x="460" y="312"/>
                </a:lnTo>
                <a:lnTo>
                  <a:pt x="458" y="304"/>
                </a:lnTo>
                <a:lnTo>
                  <a:pt x="458" y="294"/>
                </a:lnTo>
                <a:lnTo>
                  <a:pt x="458" y="294"/>
                </a:lnTo>
                <a:lnTo>
                  <a:pt x="458" y="286"/>
                </a:lnTo>
                <a:lnTo>
                  <a:pt x="460" y="278"/>
                </a:lnTo>
                <a:lnTo>
                  <a:pt x="464" y="270"/>
                </a:lnTo>
                <a:lnTo>
                  <a:pt x="470" y="264"/>
                </a:lnTo>
                <a:lnTo>
                  <a:pt x="476" y="258"/>
                </a:lnTo>
                <a:lnTo>
                  <a:pt x="484" y="254"/>
                </a:lnTo>
                <a:lnTo>
                  <a:pt x="492" y="252"/>
                </a:lnTo>
                <a:lnTo>
                  <a:pt x="500" y="252"/>
                </a:lnTo>
                <a:lnTo>
                  <a:pt x="500" y="252"/>
                </a:lnTo>
                <a:close/>
                <a:moveTo>
                  <a:pt x="500" y="424"/>
                </a:moveTo>
                <a:lnTo>
                  <a:pt x="500" y="424"/>
                </a:lnTo>
                <a:lnTo>
                  <a:pt x="500" y="424"/>
                </a:lnTo>
                <a:lnTo>
                  <a:pt x="500" y="424"/>
                </a:lnTo>
                <a:lnTo>
                  <a:pt x="500" y="424"/>
                </a:lnTo>
                <a:lnTo>
                  <a:pt x="500" y="424"/>
                </a:lnTo>
                <a:lnTo>
                  <a:pt x="520" y="424"/>
                </a:lnTo>
                <a:lnTo>
                  <a:pt x="536" y="430"/>
                </a:lnTo>
                <a:lnTo>
                  <a:pt x="552" y="438"/>
                </a:lnTo>
                <a:lnTo>
                  <a:pt x="566" y="448"/>
                </a:lnTo>
                <a:lnTo>
                  <a:pt x="578" y="460"/>
                </a:lnTo>
                <a:lnTo>
                  <a:pt x="588" y="476"/>
                </a:lnTo>
                <a:lnTo>
                  <a:pt x="594" y="492"/>
                </a:lnTo>
                <a:lnTo>
                  <a:pt x="598" y="510"/>
                </a:lnTo>
                <a:lnTo>
                  <a:pt x="404" y="510"/>
                </a:lnTo>
                <a:lnTo>
                  <a:pt x="404" y="510"/>
                </a:lnTo>
                <a:lnTo>
                  <a:pt x="408" y="492"/>
                </a:lnTo>
                <a:lnTo>
                  <a:pt x="414" y="476"/>
                </a:lnTo>
                <a:lnTo>
                  <a:pt x="424" y="460"/>
                </a:lnTo>
                <a:lnTo>
                  <a:pt x="436" y="448"/>
                </a:lnTo>
                <a:lnTo>
                  <a:pt x="450" y="438"/>
                </a:lnTo>
                <a:lnTo>
                  <a:pt x="466" y="430"/>
                </a:lnTo>
                <a:lnTo>
                  <a:pt x="482" y="424"/>
                </a:lnTo>
                <a:lnTo>
                  <a:pt x="500" y="424"/>
                </a:lnTo>
                <a:lnTo>
                  <a:pt x="500" y="424"/>
                </a:lnTo>
                <a:close/>
              </a:path>
            </a:pathLst>
          </a:custGeom>
          <a:solidFill>
            <a:srgbClr val="00A6CA"/>
          </a:solidFill>
          <a:ln>
            <a:noFill/>
          </a:ln>
          <a:extLst/>
        </p:spPr>
        <p:txBody>
          <a:bodyPr vert="horz" wrap="square" lIns="121867" tIns="60933" rIns="121867" bIns="60933" numCol="1" anchor="t" anchorCtr="0" compatLnSpc="1">
            <a:prstTxWarp prst="textNoShape">
              <a:avLst/>
            </a:prstTxWarp>
          </a:bodyPr>
          <a:lstStyle/>
          <a:p>
            <a:r>
              <a:rPr lang="en-US" sz="1999" dirty="0"/>
              <a:t> </a:t>
            </a:r>
          </a:p>
        </p:txBody>
      </p:sp>
      <p:sp>
        <p:nvSpPr>
          <p:cNvPr id="64" name="CuadroTexto 63"/>
          <p:cNvSpPr txBox="1"/>
          <p:nvPr/>
        </p:nvSpPr>
        <p:spPr>
          <a:xfrm>
            <a:off x="2211148" y="3018056"/>
            <a:ext cx="1217851" cy="692497"/>
          </a:xfrm>
          <a:prstGeom prst="rect">
            <a:avLst/>
          </a:prstGeom>
          <a:noFill/>
          <a:ln>
            <a:noFill/>
          </a:ln>
        </p:spPr>
        <p:txBody>
          <a:bodyPr wrap="square" rtlCol="0">
            <a:spAutoFit/>
          </a:bodyPr>
          <a:lstStyle/>
          <a:p>
            <a:pPr algn="ctr"/>
            <a:r>
              <a:rPr lang="es-CO" sz="1300" b="1" dirty="0"/>
              <a:t>Validación de </a:t>
            </a:r>
            <a:r>
              <a:rPr lang="es-CO" sz="1300" b="1" dirty="0" smtClean="0"/>
              <a:t>Identidad</a:t>
            </a:r>
            <a:endParaRPr lang="es-CO" sz="1300" b="1" dirty="0"/>
          </a:p>
          <a:p>
            <a:pPr algn="ctr"/>
            <a:endParaRPr lang="es-CO" sz="1300" b="1" dirty="0">
              <a:solidFill>
                <a:schemeClr val="bg1"/>
              </a:solidFill>
            </a:endParaRPr>
          </a:p>
        </p:txBody>
      </p:sp>
      <p:sp>
        <p:nvSpPr>
          <p:cNvPr id="65" name="Freeform 981"/>
          <p:cNvSpPr>
            <a:spLocks noEditPoints="1"/>
          </p:cNvSpPr>
          <p:nvPr/>
        </p:nvSpPr>
        <p:spPr bwMode="gray">
          <a:xfrm>
            <a:off x="4011135" y="2094198"/>
            <a:ext cx="672799" cy="630352"/>
          </a:xfrm>
          <a:custGeom>
            <a:avLst/>
            <a:gdLst>
              <a:gd name="T0" fmla="*/ 594 w 906"/>
              <a:gd name="T1" fmla="*/ 86 h 836"/>
              <a:gd name="T2" fmla="*/ 42 w 906"/>
              <a:gd name="T3" fmla="*/ 0 h 836"/>
              <a:gd name="T4" fmla="*/ 34 w 906"/>
              <a:gd name="T5" fmla="*/ 2 h 836"/>
              <a:gd name="T6" fmla="*/ 20 w 906"/>
              <a:gd name="T7" fmla="*/ 8 h 836"/>
              <a:gd name="T8" fmla="*/ 8 w 906"/>
              <a:gd name="T9" fmla="*/ 20 h 836"/>
              <a:gd name="T10" fmla="*/ 2 w 906"/>
              <a:gd name="T11" fmla="*/ 34 h 836"/>
              <a:gd name="T12" fmla="*/ 0 w 906"/>
              <a:gd name="T13" fmla="*/ 42 h 836"/>
              <a:gd name="T14" fmla="*/ 6 w 906"/>
              <a:gd name="T15" fmla="*/ 162 h 836"/>
              <a:gd name="T16" fmla="*/ 22 w 906"/>
              <a:gd name="T17" fmla="*/ 268 h 836"/>
              <a:gd name="T18" fmla="*/ 50 w 906"/>
              <a:gd name="T19" fmla="*/ 364 h 836"/>
              <a:gd name="T20" fmla="*/ 86 w 906"/>
              <a:gd name="T21" fmla="*/ 452 h 836"/>
              <a:gd name="T22" fmla="*/ 132 w 906"/>
              <a:gd name="T23" fmla="*/ 532 h 836"/>
              <a:gd name="T24" fmla="*/ 186 w 906"/>
              <a:gd name="T25" fmla="*/ 606 h 836"/>
              <a:gd name="T26" fmla="*/ 248 w 906"/>
              <a:gd name="T27" fmla="*/ 674 h 836"/>
              <a:gd name="T28" fmla="*/ 316 w 906"/>
              <a:gd name="T29" fmla="*/ 740 h 836"/>
              <a:gd name="T30" fmla="*/ 354 w 906"/>
              <a:gd name="T31" fmla="*/ 712 h 836"/>
              <a:gd name="T32" fmla="*/ 386 w 906"/>
              <a:gd name="T33" fmla="*/ 688 h 836"/>
              <a:gd name="T34" fmla="*/ 322 w 906"/>
              <a:gd name="T35" fmla="*/ 630 h 836"/>
              <a:gd name="T36" fmla="*/ 264 w 906"/>
              <a:gd name="T37" fmla="*/ 570 h 836"/>
              <a:gd name="T38" fmla="*/ 214 w 906"/>
              <a:gd name="T39" fmla="*/ 506 h 836"/>
              <a:gd name="T40" fmla="*/ 172 w 906"/>
              <a:gd name="T41" fmla="*/ 436 h 836"/>
              <a:gd name="T42" fmla="*/ 138 w 906"/>
              <a:gd name="T43" fmla="*/ 360 h 836"/>
              <a:gd name="T44" fmla="*/ 112 w 906"/>
              <a:gd name="T45" fmla="*/ 278 h 836"/>
              <a:gd name="T46" fmla="*/ 94 w 906"/>
              <a:gd name="T47" fmla="*/ 186 h 836"/>
              <a:gd name="T48" fmla="*/ 86 w 906"/>
              <a:gd name="T49" fmla="*/ 86 h 836"/>
              <a:gd name="T50" fmla="*/ 862 w 906"/>
              <a:gd name="T51" fmla="*/ 0 h 836"/>
              <a:gd name="T52" fmla="*/ 452 w 906"/>
              <a:gd name="T53" fmla="*/ 346 h 836"/>
              <a:gd name="T54" fmla="*/ 318 w 906"/>
              <a:gd name="T55" fmla="*/ 332 h 836"/>
              <a:gd name="T56" fmla="*/ 422 w 906"/>
              <a:gd name="T57" fmla="*/ 436 h 836"/>
              <a:gd name="T58" fmla="*/ 436 w 906"/>
              <a:gd name="T59" fmla="*/ 446 h 836"/>
              <a:gd name="T60" fmla="*/ 452 w 906"/>
              <a:gd name="T61" fmla="*/ 448 h 836"/>
              <a:gd name="T62" fmla="*/ 460 w 906"/>
              <a:gd name="T63" fmla="*/ 448 h 836"/>
              <a:gd name="T64" fmla="*/ 474 w 906"/>
              <a:gd name="T65" fmla="*/ 442 h 836"/>
              <a:gd name="T66" fmla="*/ 820 w 906"/>
              <a:gd name="T67" fmla="*/ 98 h 836"/>
              <a:gd name="T68" fmla="*/ 818 w 906"/>
              <a:gd name="T69" fmla="*/ 132 h 836"/>
              <a:gd name="T70" fmla="*/ 810 w 906"/>
              <a:gd name="T71" fmla="*/ 196 h 836"/>
              <a:gd name="T72" fmla="*/ 800 w 906"/>
              <a:gd name="T73" fmla="*/ 258 h 836"/>
              <a:gd name="T74" fmla="*/ 784 w 906"/>
              <a:gd name="T75" fmla="*/ 314 h 836"/>
              <a:gd name="T76" fmla="*/ 752 w 906"/>
              <a:gd name="T77" fmla="*/ 392 h 836"/>
              <a:gd name="T78" fmla="*/ 700 w 906"/>
              <a:gd name="T79" fmla="*/ 486 h 836"/>
              <a:gd name="T80" fmla="*/ 638 w 906"/>
              <a:gd name="T81" fmla="*/ 568 h 836"/>
              <a:gd name="T82" fmla="*/ 570 w 906"/>
              <a:gd name="T83" fmla="*/ 642 h 836"/>
              <a:gd name="T84" fmla="*/ 496 w 906"/>
              <a:gd name="T85" fmla="*/ 706 h 836"/>
              <a:gd name="T86" fmla="*/ 384 w 906"/>
              <a:gd name="T87" fmla="*/ 794 h 836"/>
              <a:gd name="T88" fmla="*/ 428 w 906"/>
              <a:gd name="T89" fmla="*/ 828 h 836"/>
              <a:gd name="T90" fmla="*/ 440 w 906"/>
              <a:gd name="T91" fmla="*/ 834 h 836"/>
              <a:gd name="T92" fmla="*/ 452 w 906"/>
              <a:gd name="T93" fmla="*/ 836 h 836"/>
              <a:gd name="T94" fmla="*/ 478 w 906"/>
              <a:gd name="T95" fmla="*/ 828 h 836"/>
              <a:gd name="T96" fmla="*/ 524 w 906"/>
              <a:gd name="T97" fmla="*/ 792 h 836"/>
              <a:gd name="T98" fmla="*/ 612 w 906"/>
              <a:gd name="T99" fmla="*/ 718 h 836"/>
              <a:gd name="T100" fmla="*/ 690 w 906"/>
              <a:gd name="T101" fmla="*/ 642 h 836"/>
              <a:gd name="T102" fmla="*/ 758 w 906"/>
              <a:gd name="T103" fmla="*/ 556 h 836"/>
              <a:gd name="T104" fmla="*/ 814 w 906"/>
              <a:gd name="T105" fmla="*/ 464 h 836"/>
              <a:gd name="T106" fmla="*/ 858 w 906"/>
              <a:gd name="T107" fmla="*/ 360 h 836"/>
              <a:gd name="T108" fmla="*/ 888 w 906"/>
              <a:gd name="T109" fmla="*/ 244 h 836"/>
              <a:gd name="T110" fmla="*/ 904 w 906"/>
              <a:gd name="T111" fmla="*/ 114 h 836"/>
              <a:gd name="T112" fmla="*/ 906 w 906"/>
              <a:gd name="T113" fmla="*/ 42 h 836"/>
              <a:gd name="T114" fmla="*/ 902 w 906"/>
              <a:gd name="T115" fmla="*/ 26 h 836"/>
              <a:gd name="T116" fmla="*/ 892 w 906"/>
              <a:gd name="T117" fmla="*/ 12 h 836"/>
              <a:gd name="T118" fmla="*/ 880 w 906"/>
              <a:gd name="T119" fmla="*/ 4 h 836"/>
              <a:gd name="T120" fmla="*/ 862 w 906"/>
              <a:gd name="T121" fmla="*/ 0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6" h="836">
                <a:moveTo>
                  <a:pt x="86" y="86"/>
                </a:moveTo>
                <a:lnTo>
                  <a:pt x="594" y="86"/>
                </a:lnTo>
                <a:lnTo>
                  <a:pt x="678" y="0"/>
                </a:lnTo>
                <a:lnTo>
                  <a:pt x="42" y="0"/>
                </a:lnTo>
                <a:lnTo>
                  <a:pt x="42" y="0"/>
                </a:lnTo>
                <a:lnTo>
                  <a:pt x="34" y="2"/>
                </a:lnTo>
                <a:lnTo>
                  <a:pt x="26" y="4"/>
                </a:lnTo>
                <a:lnTo>
                  <a:pt x="20" y="8"/>
                </a:lnTo>
                <a:lnTo>
                  <a:pt x="12" y="12"/>
                </a:lnTo>
                <a:lnTo>
                  <a:pt x="8" y="20"/>
                </a:lnTo>
                <a:lnTo>
                  <a:pt x="4" y="26"/>
                </a:lnTo>
                <a:lnTo>
                  <a:pt x="2" y="34"/>
                </a:lnTo>
                <a:lnTo>
                  <a:pt x="0" y="42"/>
                </a:lnTo>
                <a:lnTo>
                  <a:pt x="0" y="42"/>
                </a:lnTo>
                <a:lnTo>
                  <a:pt x="2" y="104"/>
                </a:lnTo>
                <a:lnTo>
                  <a:pt x="6" y="162"/>
                </a:lnTo>
                <a:lnTo>
                  <a:pt x="14" y="216"/>
                </a:lnTo>
                <a:lnTo>
                  <a:pt x="22" y="268"/>
                </a:lnTo>
                <a:lnTo>
                  <a:pt x="34" y="318"/>
                </a:lnTo>
                <a:lnTo>
                  <a:pt x="50" y="364"/>
                </a:lnTo>
                <a:lnTo>
                  <a:pt x="66" y="410"/>
                </a:lnTo>
                <a:lnTo>
                  <a:pt x="86" y="452"/>
                </a:lnTo>
                <a:lnTo>
                  <a:pt x="108" y="494"/>
                </a:lnTo>
                <a:lnTo>
                  <a:pt x="132" y="532"/>
                </a:lnTo>
                <a:lnTo>
                  <a:pt x="158" y="570"/>
                </a:lnTo>
                <a:lnTo>
                  <a:pt x="186" y="606"/>
                </a:lnTo>
                <a:lnTo>
                  <a:pt x="216" y="642"/>
                </a:lnTo>
                <a:lnTo>
                  <a:pt x="248" y="674"/>
                </a:lnTo>
                <a:lnTo>
                  <a:pt x="280" y="708"/>
                </a:lnTo>
                <a:lnTo>
                  <a:pt x="316" y="740"/>
                </a:lnTo>
                <a:lnTo>
                  <a:pt x="316" y="740"/>
                </a:lnTo>
                <a:lnTo>
                  <a:pt x="354" y="712"/>
                </a:lnTo>
                <a:lnTo>
                  <a:pt x="386" y="688"/>
                </a:lnTo>
                <a:lnTo>
                  <a:pt x="386" y="688"/>
                </a:lnTo>
                <a:lnTo>
                  <a:pt x="352" y="658"/>
                </a:lnTo>
                <a:lnTo>
                  <a:pt x="322" y="630"/>
                </a:lnTo>
                <a:lnTo>
                  <a:pt x="292" y="600"/>
                </a:lnTo>
                <a:lnTo>
                  <a:pt x="264" y="570"/>
                </a:lnTo>
                <a:lnTo>
                  <a:pt x="238" y="538"/>
                </a:lnTo>
                <a:lnTo>
                  <a:pt x="214" y="506"/>
                </a:lnTo>
                <a:lnTo>
                  <a:pt x="192" y="472"/>
                </a:lnTo>
                <a:lnTo>
                  <a:pt x="172" y="436"/>
                </a:lnTo>
                <a:lnTo>
                  <a:pt x="154" y="400"/>
                </a:lnTo>
                <a:lnTo>
                  <a:pt x="138" y="360"/>
                </a:lnTo>
                <a:lnTo>
                  <a:pt x="124" y="320"/>
                </a:lnTo>
                <a:lnTo>
                  <a:pt x="112" y="278"/>
                </a:lnTo>
                <a:lnTo>
                  <a:pt x="102" y="234"/>
                </a:lnTo>
                <a:lnTo>
                  <a:pt x="94" y="186"/>
                </a:lnTo>
                <a:lnTo>
                  <a:pt x="88" y="136"/>
                </a:lnTo>
                <a:lnTo>
                  <a:pt x="86" y="86"/>
                </a:lnTo>
                <a:lnTo>
                  <a:pt x="86" y="86"/>
                </a:lnTo>
                <a:close/>
                <a:moveTo>
                  <a:pt x="862" y="0"/>
                </a:moveTo>
                <a:lnTo>
                  <a:pt x="798" y="0"/>
                </a:lnTo>
                <a:lnTo>
                  <a:pt x="452" y="346"/>
                </a:lnTo>
                <a:lnTo>
                  <a:pt x="378" y="274"/>
                </a:lnTo>
                <a:lnTo>
                  <a:pt x="318" y="332"/>
                </a:lnTo>
                <a:lnTo>
                  <a:pt x="422" y="436"/>
                </a:lnTo>
                <a:lnTo>
                  <a:pt x="422" y="436"/>
                </a:lnTo>
                <a:lnTo>
                  <a:pt x="428" y="442"/>
                </a:lnTo>
                <a:lnTo>
                  <a:pt x="436" y="446"/>
                </a:lnTo>
                <a:lnTo>
                  <a:pt x="444" y="448"/>
                </a:lnTo>
                <a:lnTo>
                  <a:pt x="452" y="448"/>
                </a:lnTo>
                <a:lnTo>
                  <a:pt x="452" y="448"/>
                </a:lnTo>
                <a:lnTo>
                  <a:pt x="460" y="448"/>
                </a:lnTo>
                <a:lnTo>
                  <a:pt x="468" y="446"/>
                </a:lnTo>
                <a:lnTo>
                  <a:pt x="474" y="442"/>
                </a:lnTo>
                <a:lnTo>
                  <a:pt x="482" y="436"/>
                </a:lnTo>
                <a:lnTo>
                  <a:pt x="820" y="98"/>
                </a:lnTo>
                <a:lnTo>
                  <a:pt x="820" y="98"/>
                </a:lnTo>
                <a:lnTo>
                  <a:pt x="818" y="132"/>
                </a:lnTo>
                <a:lnTo>
                  <a:pt x="814" y="166"/>
                </a:lnTo>
                <a:lnTo>
                  <a:pt x="810" y="196"/>
                </a:lnTo>
                <a:lnTo>
                  <a:pt x="806" y="228"/>
                </a:lnTo>
                <a:lnTo>
                  <a:pt x="800" y="258"/>
                </a:lnTo>
                <a:lnTo>
                  <a:pt x="792" y="286"/>
                </a:lnTo>
                <a:lnTo>
                  <a:pt x="784" y="314"/>
                </a:lnTo>
                <a:lnTo>
                  <a:pt x="774" y="342"/>
                </a:lnTo>
                <a:lnTo>
                  <a:pt x="752" y="392"/>
                </a:lnTo>
                <a:lnTo>
                  <a:pt x="728" y="440"/>
                </a:lnTo>
                <a:lnTo>
                  <a:pt x="700" y="486"/>
                </a:lnTo>
                <a:lnTo>
                  <a:pt x="670" y="528"/>
                </a:lnTo>
                <a:lnTo>
                  <a:pt x="638" y="568"/>
                </a:lnTo>
                <a:lnTo>
                  <a:pt x="604" y="606"/>
                </a:lnTo>
                <a:lnTo>
                  <a:pt x="570" y="642"/>
                </a:lnTo>
                <a:lnTo>
                  <a:pt x="532" y="674"/>
                </a:lnTo>
                <a:lnTo>
                  <a:pt x="496" y="706"/>
                </a:lnTo>
                <a:lnTo>
                  <a:pt x="458" y="738"/>
                </a:lnTo>
                <a:lnTo>
                  <a:pt x="384" y="794"/>
                </a:lnTo>
                <a:lnTo>
                  <a:pt x="384" y="794"/>
                </a:lnTo>
                <a:lnTo>
                  <a:pt x="428" y="828"/>
                </a:lnTo>
                <a:lnTo>
                  <a:pt x="428" y="828"/>
                </a:lnTo>
                <a:lnTo>
                  <a:pt x="440" y="834"/>
                </a:lnTo>
                <a:lnTo>
                  <a:pt x="452" y="836"/>
                </a:lnTo>
                <a:lnTo>
                  <a:pt x="452" y="836"/>
                </a:lnTo>
                <a:lnTo>
                  <a:pt x="466" y="834"/>
                </a:lnTo>
                <a:lnTo>
                  <a:pt x="478" y="828"/>
                </a:lnTo>
                <a:lnTo>
                  <a:pt x="478" y="828"/>
                </a:lnTo>
                <a:lnTo>
                  <a:pt x="524" y="792"/>
                </a:lnTo>
                <a:lnTo>
                  <a:pt x="570" y="756"/>
                </a:lnTo>
                <a:lnTo>
                  <a:pt x="612" y="718"/>
                </a:lnTo>
                <a:lnTo>
                  <a:pt x="652" y="680"/>
                </a:lnTo>
                <a:lnTo>
                  <a:pt x="690" y="642"/>
                </a:lnTo>
                <a:lnTo>
                  <a:pt x="726" y="600"/>
                </a:lnTo>
                <a:lnTo>
                  <a:pt x="758" y="556"/>
                </a:lnTo>
                <a:lnTo>
                  <a:pt x="788" y="512"/>
                </a:lnTo>
                <a:lnTo>
                  <a:pt x="814" y="464"/>
                </a:lnTo>
                <a:lnTo>
                  <a:pt x="838" y="414"/>
                </a:lnTo>
                <a:lnTo>
                  <a:pt x="858" y="360"/>
                </a:lnTo>
                <a:lnTo>
                  <a:pt x="874" y="304"/>
                </a:lnTo>
                <a:lnTo>
                  <a:pt x="888" y="244"/>
                </a:lnTo>
                <a:lnTo>
                  <a:pt x="898" y="182"/>
                </a:lnTo>
                <a:lnTo>
                  <a:pt x="904" y="114"/>
                </a:lnTo>
                <a:lnTo>
                  <a:pt x="906" y="42"/>
                </a:lnTo>
                <a:lnTo>
                  <a:pt x="906" y="42"/>
                </a:lnTo>
                <a:lnTo>
                  <a:pt x="904" y="34"/>
                </a:lnTo>
                <a:lnTo>
                  <a:pt x="902" y="26"/>
                </a:lnTo>
                <a:lnTo>
                  <a:pt x="898" y="20"/>
                </a:lnTo>
                <a:lnTo>
                  <a:pt x="892" y="12"/>
                </a:lnTo>
                <a:lnTo>
                  <a:pt x="886" y="8"/>
                </a:lnTo>
                <a:lnTo>
                  <a:pt x="880" y="4"/>
                </a:lnTo>
                <a:lnTo>
                  <a:pt x="872" y="2"/>
                </a:lnTo>
                <a:lnTo>
                  <a:pt x="862" y="0"/>
                </a:lnTo>
                <a:lnTo>
                  <a:pt x="862" y="0"/>
                </a:lnTo>
                <a:close/>
              </a:path>
            </a:pathLst>
          </a:custGeom>
          <a:solidFill>
            <a:srgbClr val="00A6CA"/>
          </a:solidFill>
          <a:ln>
            <a:noFill/>
          </a:ln>
          <a:extLst/>
        </p:spPr>
        <p:txBody>
          <a:bodyPr vert="horz" wrap="square" lIns="121867" tIns="60933" rIns="121867" bIns="60933" numCol="1" anchor="t" anchorCtr="0" compatLnSpc="1">
            <a:prstTxWarp prst="textNoShape">
              <a:avLst/>
            </a:prstTxWarp>
          </a:bodyPr>
          <a:lstStyle/>
          <a:p>
            <a:endParaRPr lang="en-US" sz="1999"/>
          </a:p>
        </p:txBody>
      </p:sp>
      <p:sp>
        <p:nvSpPr>
          <p:cNvPr id="66" name="CuadroTexto 65"/>
          <p:cNvSpPr txBox="1"/>
          <p:nvPr/>
        </p:nvSpPr>
        <p:spPr>
          <a:xfrm>
            <a:off x="3639225" y="3018056"/>
            <a:ext cx="1439140" cy="492443"/>
          </a:xfrm>
          <a:prstGeom prst="rect">
            <a:avLst/>
          </a:prstGeom>
          <a:noFill/>
          <a:ln>
            <a:noFill/>
          </a:ln>
        </p:spPr>
        <p:txBody>
          <a:bodyPr wrap="square" rtlCol="0">
            <a:spAutoFit/>
          </a:bodyPr>
          <a:lstStyle/>
          <a:p>
            <a:pPr algn="ctr"/>
            <a:r>
              <a:rPr lang="es-CO" sz="1300" b="1" dirty="0"/>
              <a:t>Chequeo de Antecedentes</a:t>
            </a:r>
            <a:endParaRPr lang="es-CO" sz="1300" b="1" dirty="0">
              <a:solidFill>
                <a:schemeClr val="bg1"/>
              </a:solidFill>
            </a:endParaRPr>
          </a:p>
        </p:txBody>
      </p:sp>
      <p:grpSp>
        <p:nvGrpSpPr>
          <p:cNvPr id="67" name="Group 19"/>
          <p:cNvGrpSpPr/>
          <p:nvPr/>
        </p:nvGrpSpPr>
        <p:grpSpPr bwMode="gray">
          <a:xfrm>
            <a:off x="5635284" y="2051219"/>
            <a:ext cx="609246" cy="640527"/>
            <a:chOff x="16286163" y="1762125"/>
            <a:chExt cx="1527175" cy="1619250"/>
          </a:xfrm>
          <a:solidFill>
            <a:srgbClr val="00A6CA"/>
          </a:solidFill>
        </p:grpSpPr>
        <p:sp>
          <p:nvSpPr>
            <p:cNvPr id="68" name="Freeform 966"/>
            <p:cNvSpPr>
              <a:spLocks noEditPoints="1"/>
            </p:cNvSpPr>
            <p:nvPr/>
          </p:nvSpPr>
          <p:spPr bwMode="gray">
            <a:xfrm>
              <a:off x="16286163" y="1762125"/>
              <a:ext cx="828675" cy="1339850"/>
            </a:xfrm>
            <a:custGeom>
              <a:avLst/>
              <a:gdLst>
                <a:gd name="T0" fmla="*/ 462 w 522"/>
                <a:gd name="T1" fmla="*/ 356 h 844"/>
                <a:gd name="T2" fmla="*/ 492 w 522"/>
                <a:gd name="T3" fmla="*/ 318 h 844"/>
                <a:gd name="T4" fmla="*/ 512 w 522"/>
                <a:gd name="T5" fmla="*/ 276 h 844"/>
                <a:gd name="T6" fmla="*/ 520 w 522"/>
                <a:gd name="T7" fmla="*/ 236 h 844"/>
                <a:gd name="T8" fmla="*/ 516 w 522"/>
                <a:gd name="T9" fmla="*/ 166 h 844"/>
                <a:gd name="T10" fmla="*/ 490 w 522"/>
                <a:gd name="T11" fmla="*/ 100 h 844"/>
                <a:gd name="T12" fmla="*/ 460 w 522"/>
                <a:gd name="T13" fmla="*/ 62 h 844"/>
                <a:gd name="T14" fmla="*/ 404 w 522"/>
                <a:gd name="T15" fmla="*/ 22 h 844"/>
                <a:gd name="T16" fmla="*/ 336 w 522"/>
                <a:gd name="T17" fmla="*/ 0 h 844"/>
                <a:gd name="T18" fmla="*/ 292 w 522"/>
                <a:gd name="T19" fmla="*/ 0 h 844"/>
                <a:gd name="T20" fmla="*/ 234 w 522"/>
                <a:gd name="T21" fmla="*/ 14 h 844"/>
                <a:gd name="T22" fmla="*/ 182 w 522"/>
                <a:gd name="T23" fmla="*/ 44 h 844"/>
                <a:gd name="T24" fmla="*/ 156 w 522"/>
                <a:gd name="T25" fmla="*/ 68 h 844"/>
                <a:gd name="T26" fmla="*/ 128 w 522"/>
                <a:gd name="T27" fmla="*/ 106 h 844"/>
                <a:gd name="T28" fmla="*/ 102 w 522"/>
                <a:gd name="T29" fmla="*/ 198 h 844"/>
                <a:gd name="T30" fmla="*/ 108 w 522"/>
                <a:gd name="T31" fmla="*/ 260 h 844"/>
                <a:gd name="T32" fmla="*/ 118 w 522"/>
                <a:gd name="T33" fmla="*/ 290 h 844"/>
                <a:gd name="T34" fmla="*/ 158 w 522"/>
                <a:gd name="T35" fmla="*/ 350 h 844"/>
                <a:gd name="T36" fmla="*/ 144 w 522"/>
                <a:gd name="T37" fmla="*/ 384 h 844"/>
                <a:gd name="T38" fmla="*/ 70 w 522"/>
                <a:gd name="T39" fmla="*/ 452 h 844"/>
                <a:gd name="T40" fmla="*/ 70 w 522"/>
                <a:gd name="T41" fmla="*/ 452 h 844"/>
                <a:gd name="T42" fmla="*/ 28 w 522"/>
                <a:gd name="T43" fmla="*/ 518 h 844"/>
                <a:gd name="T44" fmla="*/ 4 w 522"/>
                <a:gd name="T45" fmla="*/ 592 h 844"/>
                <a:gd name="T46" fmla="*/ 0 w 522"/>
                <a:gd name="T47" fmla="*/ 730 h 844"/>
                <a:gd name="T48" fmla="*/ 10 w 522"/>
                <a:gd name="T49" fmla="*/ 774 h 844"/>
                <a:gd name="T50" fmla="*/ 50 w 522"/>
                <a:gd name="T51" fmla="*/ 826 h 844"/>
                <a:gd name="T52" fmla="*/ 114 w 522"/>
                <a:gd name="T53" fmla="*/ 844 h 844"/>
                <a:gd name="T54" fmla="*/ 294 w 522"/>
                <a:gd name="T55" fmla="*/ 824 h 844"/>
                <a:gd name="T56" fmla="*/ 274 w 522"/>
                <a:gd name="T57" fmla="*/ 760 h 844"/>
                <a:gd name="T58" fmla="*/ 108 w 522"/>
                <a:gd name="T59" fmla="*/ 760 h 844"/>
                <a:gd name="T60" fmla="*/ 86 w 522"/>
                <a:gd name="T61" fmla="*/ 742 h 844"/>
                <a:gd name="T62" fmla="*/ 84 w 522"/>
                <a:gd name="T63" fmla="*/ 646 h 844"/>
                <a:gd name="T64" fmla="*/ 88 w 522"/>
                <a:gd name="T65" fmla="*/ 606 h 844"/>
                <a:gd name="T66" fmla="*/ 106 w 522"/>
                <a:gd name="T67" fmla="*/ 548 h 844"/>
                <a:gd name="T68" fmla="*/ 140 w 522"/>
                <a:gd name="T69" fmla="*/ 500 h 844"/>
                <a:gd name="T70" fmla="*/ 138 w 522"/>
                <a:gd name="T71" fmla="*/ 500 h 844"/>
                <a:gd name="T72" fmla="*/ 180 w 522"/>
                <a:gd name="T73" fmla="*/ 460 h 844"/>
                <a:gd name="T74" fmla="*/ 224 w 522"/>
                <a:gd name="T75" fmla="*/ 438 h 844"/>
                <a:gd name="T76" fmla="*/ 294 w 522"/>
                <a:gd name="T77" fmla="*/ 420 h 844"/>
                <a:gd name="T78" fmla="*/ 334 w 522"/>
                <a:gd name="T79" fmla="*/ 418 h 844"/>
                <a:gd name="T80" fmla="*/ 388 w 522"/>
                <a:gd name="T81" fmla="*/ 406 h 844"/>
                <a:gd name="T82" fmla="*/ 436 w 522"/>
                <a:gd name="T83" fmla="*/ 380 h 844"/>
                <a:gd name="T84" fmla="*/ 450 w 522"/>
                <a:gd name="T85" fmla="*/ 368 h 844"/>
                <a:gd name="T86" fmla="*/ 380 w 522"/>
                <a:gd name="T87" fmla="*/ 314 h 844"/>
                <a:gd name="T88" fmla="*/ 324 w 522"/>
                <a:gd name="T89" fmla="*/ 334 h 844"/>
                <a:gd name="T90" fmla="*/ 266 w 522"/>
                <a:gd name="T91" fmla="*/ 326 h 844"/>
                <a:gd name="T92" fmla="*/ 230 w 522"/>
                <a:gd name="T93" fmla="*/ 306 h 844"/>
                <a:gd name="T94" fmla="*/ 196 w 522"/>
                <a:gd name="T95" fmla="*/ 258 h 844"/>
                <a:gd name="T96" fmla="*/ 186 w 522"/>
                <a:gd name="T97" fmla="*/ 202 h 844"/>
                <a:gd name="T98" fmla="*/ 194 w 522"/>
                <a:gd name="T99" fmla="*/ 164 h 844"/>
                <a:gd name="T100" fmla="*/ 226 w 522"/>
                <a:gd name="T101" fmla="*/ 118 h 844"/>
                <a:gd name="T102" fmla="*/ 274 w 522"/>
                <a:gd name="T103" fmla="*/ 90 h 844"/>
                <a:gd name="T104" fmla="*/ 312 w 522"/>
                <a:gd name="T105" fmla="*/ 84 h 844"/>
                <a:gd name="T106" fmla="*/ 372 w 522"/>
                <a:gd name="T107" fmla="*/ 100 h 844"/>
                <a:gd name="T108" fmla="*/ 416 w 522"/>
                <a:gd name="T109" fmla="*/ 140 h 844"/>
                <a:gd name="T110" fmla="*/ 434 w 522"/>
                <a:gd name="T111" fmla="*/ 178 h 844"/>
                <a:gd name="T112" fmla="*/ 434 w 522"/>
                <a:gd name="T113" fmla="*/ 236 h 844"/>
                <a:gd name="T114" fmla="*/ 410 w 522"/>
                <a:gd name="T115" fmla="*/ 288 h 844"/>
                <a:gd name="T116" fmla="*/ 380 w 522"/>
                <a:gd name="T117" fmla="*/ 31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2" h="844">
                  <a:moveTo>
                    <a:pt x="450" y="368"/>
                  </a:moveTo>
                  <a:lnTo>
                    <a:pt x="450" y="368"/>
                  </a:lnTo>
                  <a:lnTo>
                    <a:pt x="462" y="356"/>
                  </a:lnTo>
                  <a:lnTo>
                    <a:pt x="472" y="344"/>
                  </a:lnTo>
                  <a:lnTo>
                    <a:pt x="482" y="332"/>
                  </a:lnTo>
                  <a:lnTo>
                    <a:pt x="492" y="318"/>
                  </a:lnTo>
                  <a:lnTo>
                    <a:pt x="498" y="304"/>
                  </a:lnTo>
                  <a:lnTo>
                    <a:pt x="506" y="290"/>
                  </a:lnTo>
                  <a:lnTo>
                    <a:pt x="512" y="276"/>
                  </a:lnTo>
                  <a:lnTo>
                    <a:pt x="516" y="260"/>
                  </a:lnTo>
                  <a:lnTo>
                    <a:pt x="516" y="260"/>
                  </a:lnTo>
                  <a:lnTo>
                    <a:pt x="520" y="236"/>
                  </a:lnTo>
                  <a:lnTo>
                    <a:pt x="522" y="212"/>
                  </a:lnTo>
                  <a:lnTo>
                    <a:pt x="520" y="188"/>
                  </a:lnTo>
                  <a:lnTo>
                    <a:pt x="516" y="166"/>
                  </a:lnTo>
                  <a:lnTo>
                    <a:pt x="510" y="142"/>
                  </a:lnTo>
                  <a:lnTo>
                    <a:pt x="502" y="122"/>
                  </a:lnTo>
                  <a:lnTo>
                    <a:pt x="490" y="100"/>
                  </a:lnTo>
                  <a:lnTo>
                    <a:pt x="476" y="80"/>
                  </a:lnTo>
                  <a:lnTo>
                    <a:pt x="476" y="80"/>
                  </a:lnTo>
                  <a:lnTo>
                    <a:pt x="460" y="62"/>
                  </a:lnTo>
                  <a:lnTo>
                    <a:pt x="444" y="46"/>
                  </a:lnTo>
                  <a:lnTo>
                    <a:pt x="424" y="32"/>
                  </a:lnTo>
                  <a:lnTo>
                    <a:pt x="404" y="22"/>
                  </a:lnTo>
                  <a:lnTo>
                    <a:pt x="382" y="12"/>
                  </a:lnTo>
                  <a:lnTo>
                    <a:pt x="360" y="4"/>
                  </a:lnTo>
                  <a:lnTo>
                    <a:pt x="336" y="0"/>
                  </a:lnTo>
                  <a:lnTo>
                    <a:pt x="312" y="0"/>
                  </a:lnTo>
                  <a:lnTo>
                    <a:pt x="312" y="0"/>
                  </a:lnTo>
                  <a:lnTo>
                    <a:pt x="292" y="0"/>
                  </a:lnTo>
                  <a:lnTo>
                    <a:pt x="272" y="4"/>
                  </a:lnTo>
                  <a:lnTo>
                    <a:pt x="254" y="8"/>
                  </a:lnTo>
                  <a:lnTo>
                    <a:pt x="234" y="14"/>
                  </a:lnTo>
                  <a:lnTo>
                    <a:pt x="216" y="22"/>
                  </a:lnTo>
                  <a:lnTo>
                    <a:pt x="200" y="32"/>
                  </a:lnTo>
                  <a:lnTo>
                    <a:pt x="182" y="44"/>
                  </a:lnTo>
                  <a:lnTo>
                    <a:pt x="168" y="56"/>
                  </a:lnTo>
                  <a:lnTo>
                    <a:pt x="168" y="56"/>
                  </a:lnTo>
                  <a:lnTo>
                    <a:pt x="156" y="68"/>
                  </a:lnTo>
                  <a:lnTo>
                    <a:pt x="146" y="80"/>
                  </a:lnTo>
                  <a:lnTo>
                    <a:pt x="138" y="94"/>
                  </a:lnTo>
                  <a:lnTo>
                    <a:pt x="128" y="106"/>
                  </a:lnTo>
                  <a:lnTo>
                    <a:pt x="116" y="136"/>
                  </a:lnTo>
                  <a:lnTo>
                    <a:pt x="106" y="166"/>
                  </a:lnTo>
                  <a:lnTo>
                    <a:pt x="102" y="198"/>
                  </a:lnTo>
                  <a:lnTo>
                    <a:pt x="102" y="228"/>
                  </a:lnTo>
                  <a:lnTo>
                    <a:pt x="104" y="244"/>
                  </a:lnTo>
                  <a:lnTo>
                    <a:pt x="108" y="260"/>
                  </a:lnTo>
                  <a:lnTo>
                    <a:pt x="112" y="276"/>
                  </a:lnTo>
                  <a:lnTo>
                    <a:pt x="118" y="290"/>
                  </a:lnTo>
                  <a:lnTo>
                    <a:pt x="118" y="290"/>
                  </a:lnTo>
                  <a:lnTo>
                    <a:pt x="130" y="312"/>
                  </a:lnTo>
                  <a:lnTo>
                    <a:pt x="142" y="332"/>
                  </a:lnTo>
                  <a:lnTo>
                    <a:pt x="158" y="350"/>
                  </a:lnTo>
                  <a:lnTo>
                    <a:pt x="174" y="368"/>
                  </a:lnTo>
                  <a:lnTo>
                    <a:pt x="174" y="368"/>
                  </a:lnTo>
                  <a:lnTo>
                    <a:pt x="144" y="384"/>
                  </a:lnTo>
                  <a:lnTo>
                    <a:pt x="118" y="404"/>
                  </a:lnTo>
                  <a:lnTo>
                    <a:pt x="92" y="426"/>
                  </a:lnTo>
                  <a:lnTo>
                    <a:pt x="70" y="452"/>
                  </a:lnTo>
                  <a:lnTo>
                    <a:pt x="70" y="452"/>
                  </a:lnTo>
                  <a:lnTo>
                    <a:pt x="70" y="452"/>
                  </a:lnTo>
                  <a:lnTo>
                    <a:pt x="70" y="452"/>
                  </a:lnTo>
                  <a:lnTo>
                    <a:pt x="54" y="472"/>
                  </a:lnTo>
                  <a:lnTo>
                    <a:pt x="40" y="494"/>
                  </a:lnTo>
                  <a:lnTo>
                    <a:pt x="28" y="518"/>
                  </a:lnTo>
                  <a:lnTo>
                    <a:pt x="18" y="542"/>
                  </a:lnTo>
                  <a:lnTo>
                    <a:pt x="10" y="566"/>
                  </a:lnTo>
                  <a:lnTo>
                    <a:pt x="4" y="592"/>
                  </a:lnTo>
                  <a:lnTo>
                    <a:pt x="2" y="620"/>
                  </a:lnTo>
                  <a:lnTo>
                    <a:pt x="0" y="646"/>
                  </a:lnTo>
                  <a:lnTo>
                    <a:pt x="0" y="730"/>
                  </a:lnTo>
                  <a:lnTo>
                    <a:pt x="0" y="730"/>
                  </a:lnTo>
                  <a:lnTo>
                    <a:pt x="2" y="754"/>
                  </a:lnTo>
                  <a:lnTo>
                    <a:pt x="10" y="774"/>
                  </a:lnTo>
                  <a:lnTo>
                    <a:pt x="20" y="794"/>
                  </a:lnTo>
                  <a:lnTo>
                    <a:pt x="34" y="812"/>
                  </a:lnTo>
                  <a:lnTo>
                    <a:pt x="50" y="826"/>
                  </a:lnTo>
                  <a:lnTo>
                    <a:pt x="70" y="836"/>
                  </a:lnTo>
                  <a:lnTo>
                    <a:pt x="92" y="842"/>
                  </a:lnTo>
                  <a:lnTo>
                    <a:pt x="114" y="844"/>
                  </a:lnTo>
                  <a:lnTo>
                    <a:pt x="304" y="844"/>
                  </a:lnTo>
                  <a:lnTo>
                    <a:pt x="304" y="844"/>
                  </a:lnTo>
                  <a:lnTo>
                    <a:pt x="294" y="824"/>
                  </a:lnTo>
                  <a:lnTo>
                    <a:pt x="286" y="804"/>
                  </a:lnTo>
                  <a:lnTo>
                    <a:pt x="280" y="782"/>
                  </a:lnTo>
                  <a:lnTo>
                    <a:pt x="274" y="760"/>
                  </a:lnTo>
                  <a:lnTo>
                    <a:pt x="114" y="760"/>
                  </a:lnTo>
                  <a:lnTo>
                    <a:pt x="114" y="760"/>
                  </a:lnTo>
                  <a:lnTo>
                    <a:pt x="108" y="760"/>
                  </a:lnTo>
                  <a:lnTo>
                    <a:pt x="104" y="758"/>
                  </a:lnTo>
                  <a:lnTo>
                    <a:pt x="94" y="752"/>
                  </a:lnTo>
                  <a:lnTo>
                    <a:pt x="86" y="742"/>
                  </a:lnTo>
                  <a:lnTo>
                    <a:pt x="86" y="736"/>
                  </a:lnTo>
                  <a:lnTo>
                    <a:pt x="84" y="730"/>
                  </a:lnTo>
                  <a:lnTo>
                    <a:pt x="84" y="646"/>
                  </a:lnTo>
                  <a:lnTo>
                    <a:pt x="84" y="646"/>
                  </a:lnTo>
                  <a:lnTo>
                    <a:pt x="86" y="626"/>
                  </a:lnTo>
                  <a:lnTo>
                    <a:pt x="88" y="606"/>
                  </a:lnTo>
                  <a:lnTo>
                    <a:pt x="92" y="586"/>
                  </a:lnTo>
                  <a:lnTo>
                    <a:pt x="100" y="568"/>
                  </a:lnTo>
                  <a:lnTo>
                    <a:pt x="106" y="548"/>
                  </a:lnTo>
                  <a:lnTo>
                    <a:pt x="116" y="532"/>
                  </a:lnTo>
                  <a:lnTo>
                    <a:pt x="126" y="516"/>
                  </a:lnTo>
                  <a:lnTo>
                    <a:pt x="140" y="500"/>
                  </a:lnTo>
                  <a:lnTo>
                    <a:pt x="140" y="500"/>
                  </a:lnTo>
                  <a:lnTo>
                    <a:pt x="138" y="500"/>
                  </a:lnTo>
                  <a:lnTo>
                    <a:pt x="138" y="500"/>
                  </a:lnTo>
                  <a:lnTo>
                    <a:pt x="152" y="484"/>
                  </a:lnTo>
                  <a:lnTo>
                    <a:pt x="166" y="472"/>
                  </a:lnTo>
                  <a:lnTo>
                    <a:pt x="180" y="460"/>
                  </a:lnTo>
                  <a:lnTo>
                    <a:pt x="194" y="452"/>
                  </a:lnTo>
                  <a:lnTo>
                    <a:pt x="210" y="444"/>
                  </a:lnTo>
                  <a:lnTo>
                    <a:pt x="224" y="438"/>
                  </a:lnTo>
                  <a:lnTo>
                    <a:pt x="250" y="428"/>
                  </a:lnTo>
                  <a:lnTo>
                    <a:pt x="274" y="422"/>
                  </a:lnTo>
                  <a:lnTo>
                    <a:pt x="294" y="420"/>
                  </a:lnTo>
                  <a:lnTo>
                    <a:pt x="314" y="420"/>
                  </a:lnTo>
                  <a:lnTo>
                    <a:pt x="314" y="420"/>
                  </a:lnTo>
                  <a:lnTo>
                    <a:pt x="334" y="418"/>
                  </a:lnTo>
                  <a:lnTo>
                    <a:pt x="352" y="416"/>
                  </a:lnTo>
                  <a:lnTo>
                    <a:pt x="370" y="412"/>
                  </a:lnTo>
                  <a:lnTo>
                    <a:pt x="388" y="406"/>
                  </a:lnTo>
                  <a:lnTo>
                    <a:pt x="404" y="398"/>
                  </a:lnTo>
                  <a:lnTo>
                    <a:pt x="420" y="390"/>
                  </a:lnTo>
                  <a:lnTo>
                    <a:pt x="436" y="380"/>
                  </a:lnTo>
                  <a:lnTo>
                    <a:pt x="450" y="368"/>
                  </a:lnTo>
                  <a:lnTo>
                    <a:pt x="450" y="368"/>
                  </a:lnTo>
                  <a:lnTo>
                    <a:pt x="450" y="368"/>
                  </a:lnTo>
                  <a:lnTo>
                    <a:pt x="450" y="368"/>
                  </a:lnTo>
                  <a:close/>
                  <a:moveTo>
                    <a:pt x="380" y="314"/>
                  </a:moveTo>
                  <a:lnTo>
                    <a:pt x="380" y="314"/>
                  </a:lnTo>
                  <a:lnTo>
                    <a:pt x="362" y="324"/>
                  </a:lnTo>
                  <a:lnTo>
                    <a:pt x="344" y="330"/>
                  </a:lnTo>
                  <a:lnTo>
                    <a:pt x="324" y="334"/>
                  </a:lnTo>
                  <a:lnTo>
                    <a:pt x="304" y="334"/>
                  </a:lnTo>
                  <a:lnTo>
                    <a:pt x="284" y="332"/>
                  </a:lnTo>
                  <a:lnTo>
                    <a:pt x="266" y="326"/>
                  </a:lnTo>
                  <a:lnTo>
                    <a:pt x="248" y="318"/>
                  </a:lnTo>
                  <a:lnTo>
                    <a:pt x="230" y="306"/>
                  </a:lnTo>
                  <a:lnTo>
                    <a:pt x="230" y="306"/>
                  </a:lnTo>
                  <a:lnTo>
                    <a:pt x="216" y="292"/>
                  </a:lnTo>
                  <a:lnTo>
                    <a:pt x="206" y="276"/>
                  </a:lnTo>
                  <a:lnTo>
                    <a:pt x="196" y="258"/>
                  </a:lnTo>
                  <a:lnTo>
                    <a:pt x="190" y="240"/>
                  </a:lnTo>
                  <a:lnTo>
                    <a:pt x="188" y="222"/>
                  </a:lnTo>
                  <a:lnTo>
                    <a:pt x="186" y="202"/>
                  </a:lnTo>
                  <a:lnTo>
                    <a:pt x="188" y="184"/>
                  </a:lnTo>
                  <a:lnTo>
                    <a:pt x="194" y="164"/>
                  </a:lnTo>
                  <a:lnTo>
                    <a:pt x="194" y="164"/>
                  </a:lnTo>
                  <a:lnTo>
                    <a:pt x="202" y="148"/>
                  </a:lnTo>
                  <a:lnTo>
                    <a:pt x="214" y="132"/>
                  </a:lnTo>
                  <a:lnTo>
                    <a:pt x="226" y="118"/>
                  </a:lnTo>
                  <a:lnTo>
                    <a:pt x="240" y="106"/>
                  </a:lnTo>
                  <a:lnTo>
                    <a:pt x="256" y="96"/>
                  </a:lnTo>
                  <a:lnTo>
                    <a:pt x="274" y="90"/>
                  </a:lnTo>
                  <a:lnTo>
                    <a:pt x="292" y="86"/>
                  </a:lnTo>
                  <a:lnTo>
                    <a:pt x="312" y="84"/>
                  </a:lnTo>
                  <a:lnTo>
                    <a:pt x="312" y="84"/>
                  </a:lnTo>
                  <a:lnTo>
                    <a:pt x="332" y="86"/>
                  </a:lnTo>
                  <a:lnTo>
                    <a:pt x="352" y="90"/>
                  </a:lnTo>
                  <a:lnTo>
                    <a:pt x="372" y="100"/>
                  </a:lnTo>
                  <a:lnTo>
                    <a:pt x="388" y="110"/>
                  </a:lnTo>
                  <a:lnTo>
                    <a:pt x="404" y="124"/>
                  </a:lnTo>
                  <a:lnTo>
                    <a:pt x="416" y="140"/>
                  </a:lnTo>
                  <a:lnTo>
                    <a:pt x="426" y="158"/>
                  </a:lnTo>
                  <a:lnTo>
                    <a:pt x="434" y="178"/>
                  </a:lnTo>
                  <a:lnTo>
                    <a:pt x="434" y="178"/>
                  </a:lnTo>
                  <a:lnTo>
                    <a:pt x="436" y="198"/>
                  </a:lnTo>
                  <a:lnTo>
                    <a:pt x="438" y="218"/>
                  </a:lnTo>
                  <a:lnTo>
                    <a:pt x="434" y="236"/>
                  </a:lnTo>
                  <a:lnTo>
                    <a:pt x="428" y="254"/>
                  </a:lnTo>
                  <a:lnTo>
                    <a:pt x="420" y="272"/>
                  </a:lnTo>
                  <a:lnTo>
                    <a:pt x="410" y="288"/>
                  </a:lnTo>
                  <a:lnTo>
                    <a:pt x="396" y="302"/>
                  </a:lnTo>
                  <a:lnTo>
                    <a:pt x="380" y="314"/>
                  </a:lnTo>
                  <a:lnTo>
                    <a:pt x="380"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999"/>
            </a:p>
          </p:txBody>
        </p:sp>
        <p:sp>
          <p:nvSpPr>
            <p:cNvPr id="69" name="Freeform 967"/>
            <p:cNvSpPr>
              <a:spLocks noEditPoints="1"/>
            </p:cNvSpPr>
            <p:nvPr/>
          </p:nvSpPr>
          <p:spPr bwMode="gray">
            <a:xfrm>
              <a:off x="16841788" y="2419350"/>
              <a:ext cx="971550" cy="962025"/>
            </a:xfrm>
            <a:custGeom>
              <a:avLst/>
              <a:gdLst>
                <a:gd name="T0" fmla="*/ 504 w 612"/>
                <a:gd name="T1" fmla="*/ 410 h 606"/>
                <a:gd name="T2" fmla="*/ 530 w 612"/>
                <a:gd name="T3" fmla="*/ 354 h 606"/>
                <a:gd name="T4" fmla="*/ 542 w 612"/>
                <a:gd name="T5" fmla="*/ 294 h 606"/>
                <a:gd name="T6" fmla="*/ 542 w 612"/>
                <a:gd name="T7" fmla="*/ 244 h 606"/>
                <a:gd name="T8" fmla="*/ 522 w 612"/>
                <a:gd name="T9" fmla="*/ 166 h 606"/>
                <a:gd name="T10" fmla="*/ 480 w 612"/>
                <a:gd name="T11" fmla="*/ 100 h 606"/>
                <a:gd name="T12" fmla="*/ 422 w 612"/>
                <a:gd name="T13" fmla="*/ 46 h 606"/>
                <a:gd name="T14" fmla="*/ 352 w 612"/>
                <a:gd name="T15" fmla="*/ 12 h 606"/>
                <a:gd name="T16" fmla="*/ 272 w 612"/>
                <a:gd name="T17" fmla="*/ 0 h 606"/>
                <a:gd name="T18" fmla="*/ 216 w 612"/>
                <a:gd name="T19" fmla="*/ 6 h 606"/>
                <a:gd name="T20" fmla="*/ 142 w 612"/>
                <a:gd name="T21" fmla="*/ 34 h 606"/>
                <a:gd name="T22" fmla="*/ 80 w 612"/>
                <a:gd name="T23" fmla="*/ 80 h 606"/>
                <a:gd name="T24" fmla="*/ 34 w 612"/>
                <a:gd name="T25" fmla="*/ 142 h 606"/>
                <a:gd name="T26" fmla="*/ 6 w 612"/>
                <a:gd name="T27" fmla="*/ 216 h 606"/>
                <a:gd name="T28" fmla="*/ 0 w 612"/>
                <a:gd name="T29" fmla="*/ 272 h 606"/>
                <a:gd name="T30" fmla="*/ 12 w 612"/>
                <a:gd name="T31" fmla="*/ 352 h 606"/>
                <a:gd name="T32" fmla="*/ 46 w 612"/>
                <a:gd name="T33" fmla="*/ 424 h 606"/>
                <a:gd name="T34" fmla="*/ 100 w 612"/>
                <a:gd name="T35" fmla="*/ 480 h 606"/>
                <a:gd name="T36" fmla="*/ 166 w 612"/>
                <a:gd name="T37" fmla="*/ 522 h 606"/>
                <a:gd name="T38" fmla="*/ 244 w 612"/>
                <a:gd name="T39" fmla="*/ 542 h 606"/>
                <a:gd name="T40" fmla="*/ 294 w 612"/>
                <a:gd name="T41" fmla="*/ 542 h 606"/>
                <a:gd name="T42" fmla="*/ 358 w 612"/>
                <a:gd name="T43" fmla="*/ 528 h 606"/>
                <a:gd name="T44" fmla="*/ 416 w 612"/>
                <a:gd name="T45" fmla="*/ 500 h 606"/>
                <a:gd name="T46" fmla="*/ 612 w 612"/>
                <a:gd name="T47" fmla="*/ 546 h 606"/>
                <a:gd name="T48" fmla="*/ 272 w 612"/>
                <a:gd name="T49" fmla="*/ 456 h 606"/>
                <a:gd name="T50" fmla="*/ 216 w 612"/>
                <a:gd name="T51" fmla="*/ 448 h 606"/>
                <a:gd name="T52" fmla="*/ 168 w 612"/>
                <a:gd name="T53" fmla="*/ 424 h 606"/>
                <a:gd name="T54" fmla="*/ 130 w 612"/>
                <a:gd name="T55" fmla="*/ 388 h 606"/>
                <a:gd name="T56" fmla="*/ 102 w 612"/>
                <a:gd name="T57" fmla="*/ 344 h 606"/>
                <a:gd name="T58" fmla="*/ 88 w 612"/>
                <a:gd name="T59" fmla="*/ 290 h 606"/>
                <a:gd name="T60" fmla="*/ 88 w 612"/>
                <a:gd name="T61" fmla="*/ 252 h 606"/>
                <a:gd name="T62" fmla="*/ 102 w 612"/>
                <a:gd name="T63" fmla="*/ 200 h 606"/>
                <a:gd name="T64" fmla="*/ 130 w 612"/>
                <a:gd name="T65" fmla="*/ 154 h 606"/>
                <a:gd name="T66" fmla="*/ 168 w 612"/>
                <a:gd name="T67" fmla="*/ 118 h 606"/>
                <a:gd name="T68" fmla="*/ 216 w 612"/>
                <a:gd name="T69" fmla="*/ 96 h 606"/>
                <a:gd name="T70" fmla="*/ 272 w 612"/>
                <a:gd name="T71" fmla="*/ 88 h 606"/>
                <a:gd name="T72" fmla="*/ 308 w 612"/>
                <a:gd name="T73" fmla="*/ 90 h 606"/>
                <a:gd name="T74" fmla="*/ 360 w 612"/>
                <a:gd name="T75" fmla="*/ 110 h 606"/>
                <a:gd name="T76" fmla="*/ 402 w 612"/>
                <a:gd name="T77" fmla="*/ 142 h 606"/>
                <a:gd name="T78" fmla="*/ 434 w 612"/>
                <a:gd name="T79" fmla="*/ 184 h 606"/>
                <a:gd name="T80" fmla="*/ 452 w 612"/>
                <a:gd name="T81" fmla="*/ 234 h 606"/>
                <a:gd name="T82" fmla="*/ 456 w 612"/>
                <a:gd name="T83" fmla="*/ 272 h 606"/>
                <a:gd name="T84" fmla="*/ 448 w 612"/>
                <a:gd name="T85" fmla="*/ 326 h 606"/>
                <a:gd name="T86" fmla="*/ 424 w 612"/>
                <a:gd name="T87" fmla="*/ 374 h 606"/>
                <a:gd name="T88" fmla="*/ 388 w 612"/>
                <a:gd name="T89" fmla="*/ 414 h 606"/>
                <a:gd name="T90" fmla="*/ 344 w 612"/>
                <a:gd name="T91" fmla="*/ 442 h 606"/>
                <a:gd name="T92" fmla="*/ 290 w 612"/>
                <a:gd name="T93" fmla="*/ 454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12" h="606">
                  <a:moveTo>
                    <a:pt x="494" y="428"/>
                  </a:moveTo>
                  <a:lnTo>
                    <a:pt x="494" y="428"/>
                  </a:lnTo>
                  <a:lnTo>
                    <a:pt x="504" y="410"/>
                  </a:lnTo>
                  <a:lnTo>
                    <a:pt x="514" y="392"/>
                  </a:lnTo>
                  <a:lnTo>
                    <a:pt x="522" y="374"/>
                  </a:lnTo>
                  <a:lnTo>
                    <a:pt x="530" y="354"/>
                  </a:lnTo>
                  <a:lnTo>
                    <a:pt x="534" y="334"/>
                  </a:lnTo>
                  <a:lnTo>
                    <a:pt x="540" y="314"/>
                  </a:lnTo>
                  <a:lnTo>
                    <a:pt x="542" y="294"/>
                  </a:lnTo>
                  <a:lnTo>
                    <a:pt x="542" y="272"/>
                  </a:lnTo>
                  <a:lnTo>
                    <a:pt x="542" y="272"/>
                  </a:lnTo>
                  <a:lnTo>
                    <a:pt x="542" y="244"/>
                  </a:lnTo>
                  <a:lnTo>
                    <a:pt x="536" y="216"/>
                  </a:lnTo>
                  <a:lnTo>
                    <a:pt x="530" y="190"/>
                  </a:lnTo>
                  <a:lnTo>
                    <a:pt x="522" y="166"/>
                  </a:lnTo>
                  <a:lnTo>
                    <a:pt x="510" y="142"/>
                  </a:lnTo>
                  <a:lnTo>
                    <a:pt x="496" y="120"/>
                  </a:lnTo>
                  <a:lnTo>
                    <a:pt x="480" y="100"/>
                  </a:lnTo>
                  <a:lnTo>
                    <a:pt x="464" y="80"/>
                  </a:lnTo>
                  <a:lnTo>
                    <a:pt x="444" y="62"/>
                  </a:lnTo>
                  <a:lnTo>
                    <a:pt x="422" y="46"/>
                  </a:lnTo>
                  <a:lnTo>
                    <a:pt x="400" y="34"/>
                  </a:lnTo>
                  <a:lnTo>
                    <a:pt x="376" y="22"/>
                  </a:lnTo>
                  <a:lnTo>
                    <a:pt x="352" y="12"/>
                  </a:lnTo>
                  <a:lnTo>
                    <a:pt x="326" y="6"/>
                  </a:lnTo>
                  <a:lnTo>
                    <a:pt x="300" y="2"/>
                  </a:lnTo>
                  <a:lnTo>
                    <a:pt x="272" y="0"/>
                  </a:lnTo>
                  <a:lnTo>
                    <a:pt x="272" y="0"/>
                  </a:lnTo>
                  <a:lnTo>
                    <a:pt x="244" y="2"/>
                  </a:lnTo>
                  <a:lnTo>
                    <a:pt x="216" y="6"/>
                  </a:lnTo>
                  <a:lnTo>
                    <a:pt x="190" y="12"/>
                  </a:lnTo>
                  <a:lnTo>
                    <a:pt x="166" y="22"/>
                  </a:lnTo>
                  <a:lnTo>
                    <a:pt x="142" y="34"/>
                  </a:lnTo>
                  <a:lnTo>
                    <a:pt x="120" y="46"/>
                  </a:lnTo>
                  <a:lnTo>
                    <a:pt x="100" y="62"/>
                  </a:lnTo>
                  <a:lnTo>
                    <a:pt x="80" y="80"/>
                  </a:lnTo>
                  <a:lnTo>
                    <a:pt x="62" y="100"/>
                  </a:lnTo>
                  <a:lnTo>
                    <a:pt x="46" y="120"/>
                  </a:lnTo>
                  <a:lnTo>
                    <a:pt x="34" y="142"/>
                  </a:lnTo>
                  <a:lnTo>
                    <a:pt x="22" y="166"/>
                  </a:lnTo>
                  <a:lnTo>
                    <a:pt x="12" y="190"/>
                  </a:lnTo>
                  <a:lnTo>
                    <a:pt x="6" y="216"/>
                  </a:lnTo>
                  <a:lnTo>
                    <a:pt x="2" y="244"/>
                  </a:lnTo>
                  <a:lnTo>
                    <a:pt x="0" y="272"/>
                  </a:lnTo>
                  <a:lnTo>
                    <a:pt x="0" y="272"/>
                  </a:lnTo>
                  <a:lnTo>
                    <a:pt x="2" y="300"/>
                  </a:lnTo>
                  <a:lnTo>
                    <a:pt x="6" y="326"/>
                  </a:lnTo>
                  <a:lnTo>
                    <a:pt x="12" y="352"/>
                  </a:lnTo>
                  <a:lnTo>
                    <a:pt x="22" y="376"/>
                  </a:lnTo>
                  <a:lnTo>
                    <a:pt x="34" y="400"/>
                  </a:lnTo>
                  <a:lnTo>
                    <a:pt x="46" y="424"/>
                  </a:lnTo>
                  <a:lnTo>
                    <a:pt x="62" y="444"/>
                  </a:lnTo>
                  <a:lnTo>
                    <a:pt x="80" y="464"/>
                  </a:lnTo>
                  <a:lnTo>
                    <a:pt x="100" y="480"/>
                  </a:lnTo>
                  <a:lnTo>
                    <a:pt x="120" y="496"/>
                  </a:lnTo>
                  <a:lnTo>
                    <a:pt x="142" y="510"/>
                  </a:lnTo>
                  <a:lnTo>
                    <a:pt x="166" y="522"/>
                  </a:lnTo>
                  <a:lnTo>
                    <a:pt x="190" y="530"/>
                  </a:lnTo>
                  <a:lnTo>
                    <a:pt x="216" y="536"/>
                  </a:lnTo>
                  <a:lnTo>
                    <a:pt x="244" y="542"/>
                  </a:lnTo>
                  <a:lnTo>
                    <a:pt x="272" y="542"/>
                  </a:lnTo>
                  <a:lnTo>
                    <a:pt x="272" y="542"/>
                  </a:lnTo>
                  <a:lnTo>
                    <a:pt x="294" y="542"/>
                  </a:lnTo>
                  <a:lnTo>
                    <a:pt x="316" y="538"/>
                  </a:lnTo>
                  <a:lnTo>
                    <a:pt x="338" y="534"/>
                  </a:lnTo>
                  <a:lnTo>
                    <a:pt x="358" y="528"/>
                  </a:lnTo>
                  <a:lnTo>
                    <a:pt x="378" y="520"/>
                  </a:lnTo>
                  <a:lnTo>
                    <a:pt x="396" y="512"/>
                  </a:lnTo>
                  <a:lnTo>
                    <a:pt x="416" y="500"/>
                  </a:lnTo>
                  <a:lnTo>
                    <a:pt x="432" y="490"/>
                  </a:lnTo>
                  <a:lnTo>
                    <a:pt x="550" y="606"/>
                  </a:lnTo>
                  <a:lnTo>
                    <a:pt x="612" y="546"/>
                  </a:lnTo>
                  <a:lnTo>
                    <a:pt x="494" y="428"/>
                  </a:lnTo>
                  <a:close/>
                  <a:moveTo>
                    <a:pt x="272" y="456"/>
                  </a:moveTo>
                  <a:lnTo>
                    <a:pt x="272" y="456"/>
                  </a:lnTo>
                  <a:lnTo>
                    <a:pt x="252" y="454"/>
                  </a:lnTo>
                  <a:lnTo>
                    <a:pt x="234" y="452"/>
                  </a:lnTo>
                  <a:lnTo>
                    <a:pt x="216" y="448"/>
                  </a:lnTo>
                  <a:lnTo>
                    <a:pt x="200" y="442"/>
                  </a:lnTo>
                  <a:lnTo>
                    <a:pt x="184" y="434"/>
                  </a:lnTo>
                  <a:lnTo>
                    <a:pt x="168" y="424"/>
                  </a:lnTo>
                  <a:lnTo>
                    <a:pt x="154" y="414"/>
                  </a:lnTo>
                  <a:lnTo>
                    <a:pt x="142" y="402"/>
                  </a:lnTo>
                  <a:lnTo>
                    <a:pt x="130" y="388"/>
                  </a:lnTo>
                  <a:lnTo>
                    <a:pt x="118" y="374"/>
                  </a:lnTo>
                  <a:lnTo>
                    <a:pt x="110" y="360"/>
                  </a:lnTo>
                  <a:lnTo>
                    <a:pt x="102" y="344"/>
                  </a:lnTo>
                  <a:lnTo>
                    <a:pt x="96" y="326"/>
                  </a:lnTo>
                  <a:lnTo>
                    <a:pt x="90" y="308"/>
                  </a:lnTo>
                  <a:lnTo>
                    <a:pt x="88" y="290"/>
                  </a:lnTo>
                  <a:lnTo>
                    <a:pt x="88" y="272"/>
                  </a:lnTo>
                  <a:lnTo>
                    <a:pt x="88" y="272"/>
                  </a:lnTo>
                  <a:lnTo>
                    <a:pt x="88" y="252"/>
                  </a:lnTo>
                  <a:lnTo>
                    <a:pt x="90" y="234"/>
                  </a:lnTo>
                  <a:lnTo>
                    <a:pt x="96" y="216"/>
                  </a:lnTo>
                  <a:lnTo>
                    <a:pt x="102" y="200"/>
                  </a:lnTo>
                  <a:lnTo>
                    <a:pt x="110" y="184"/>
                  </a:lnTo>
                  <a:lnTo>
                    <a:pt x="118" y="168"/>
                  </a:lnTo>
                  <a:lnTo>
                    <a:pt x="130" y="154"/>
                  </a:lnTo>
                  <a:lnTo>
                    <a:pt x="142" y="142"/>
                  </a:lnTo>
                  <a:lnTo>
                    <a:pt x="154" y="130"/>
                  </a:lnTo>
                  <a:lnTo>
                    <a:pt x="168" y="118"/>
                  </a:lnTo>
                  <a:lnTo>
                    <a:pt x="184" y="110"/>
                  </a:lnTo>
                  <a:lnTo>
                    <a:pt x="200" y="102"/>
                  </a:lnTo>
                  <a:lnTo>
                    <a:pt x="216" y="96"/>
                  </a:lnTo>
                  <a:lnTo>
                    <a:pt x="234" y="90"/>
                  </a:lnTo>
                  <a:lnTo>
                    <a:pt x="252" y="88"/>
                  </a:lnTo>
                  <a:lnTo>
                    <a:pt x="272" y="88"/>
                  </a:lnTo>
                  <a:lnTo>
                    <a:pt x="272" y="88"/>
                  </a:lnTo>
                  <a:lnTo>
                    <a:pt x="290" y="88"/>
                  </a:lnTo>
                  <a:lnTo>
                    <a:pt x="308" y="90"/>
                  </a:lnTo>
                  <a:lnTo>
                    <a:pt x="326" y="96"/>
                  </a:lnTo>
                  <a:lnTo>
                    <a:pt x="344" y="102"/>
                  </a:lnTo>
                  <a:lnTo>
                    <a:pt x="360" y="110"/>
                  </a:lnTo>
                  <a:lnTo>
                    <a:pt x="374" y="118"/>
                  </a:lnTo>
                  <a:lnTo>
                    <a:pt x="388" y="130"/>
                  </a:lnTo>
                  <a:lnTo>
                    <a:pt x="402" y="142"/>
                  </a:lnTo>
                  <a:lnTo>
                    <a:pt x="414" y="154"/>
                  </a:lnTo>
                  <a:lnTo>
                    <a:pt x="424" y="168"/>
                  </a:lnTo>
                  <a:lnTo>
                    <a:pt x="434" y="184"/>
                  </a:lnTo>
                  <a:lnTo>
                    <a:pt x="442" y="200"/>
                  </a:lnTo>
                  <a:lnTo>
                    <a:pt x="448" y="216"/>
                  </a:lnTo>
                  <a:lnTo>
                    <a:pt x="452" y="234"/>
                  </a:lnTo>
                  <a:lnTo>
                    <a:pt x="454" y="252"/>
                  </a:lnTo>
                  <a:lnTo>
                    <a:pt x="456" y="272"/>
                  </a:lnTo>
                  <a:lnTo>
                    <a:pt x="456" y="272"/>
                  </a:lnTo>
                  <a:lnTo>
                    <a:pt x="454" y="290"/>
                  </a:lnTo>
                  <a:lnTo>
                    <a:pt x="452" y="308"/>
                  </a:lnTo>
                  <a:lnTo>
                    <a:pt x="448" y="326"/>
                  </a:lnTo>
                  <a:lnTo>
                    <a:pt x="442" y="344"/>
                  </a:lnTo>
                  <a:lnTo>
                    <a:pt x="434" y="360"/>
                  </a:lnTo>
                  <a:lnTo>
                    <a:pt x="424" y="374"/>
                  </a:lnTo>
                  <a:lnTo>
                    <a:pt x="414" y="388"/>
                  </a:lnTo>
                  <a:lnTo>
                    <a:pt x="402" y="402"/>
                  </a:lnTo>
                  <a:lnTo>
                    <a:pt x="388" y="414"/>
                  </a:lnTo>
                  <a:lnTo>
                    <a:pt x="374" y="424"/>
                  </a:lnTo>
                  <a:lnTo>
                    <a:pt x="360" y="434"/>
                  </a:lnTo>
                  <a:lnTo>
                    <a:pt x="344" y="442"/>
                  </a:lnTo>
                  <a:lnTo>
                    <a:pt x="326" y="448"/>
                  </a:lnTo>
                  <a:lnTo>
                    <a:pt x="308" y="452"/>
                  </a:lnTo>
                  <a:lnTo>
                    <a:pt x="290" y="454"/>
                  </a:lnTo>
                  <a:lnTo>
                    <a:pt x="272" y="456"/>
                  </a:lnTo>
                  <a:lnTo>
                    <a:pt x="272" y="4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999"/>
            </a:p>
          </p:txBody>
        </p:sp>
      </p:grpSp>
      <p:sp>
        <p:nvSpPr>
          <p:cNvPr id="70" name="CuadroTexto 69"/>
          <p:cNvSpPr txBox="1"/>
          <p:nvPr/>
        </p:nvSpPr>
        <p:spPr>
          <a:xfrm>
            <a:off x="5359132" y="3018056"/>
            <a:ext cx="1204952" cy="692497"/>
          </a:xfrm>
          <a:prstGeom prst="rect">
            <a:avLst/>
          </a:prstGeom>
          <a:noFill/>
          <a:ln>
            <a:noFill/>
          </a:ln>
        </p:spPr>
        <p:txBody>
          <a:bodyPr wrap="square" rtlCol="0">
            <a:spAutoFit/>
          </a:bodyPr>
          <a:lstStyle/>
          <a:p>
            <a:pPr algn="ctr"/>
            <a:r>
              <a:rPr lang="es-CO" sz="1300" b="1" dirty="0"/>
              <a:t>Ejecución de políticas de viabilidad</a:t>
            </a:r>
            <a:endParaRPr lang="es-CO" sz="1300" b="1" dirty="0">
              <a:solidFill>
                <a:schemeClr val="bg1"/>
              </a:solidFill>
            </a:endParaRPr>
          </a:p>
        </p:txBody>
      </p:sp>
      <p:sp>
        <p:nvSpPr>
          <p:cNvPr id="71" name="Freeform 802"/>
          <p:cNvSpPr>
            <a:spLocks noEditPoints="1"/>
          </p:cNvSpPr>
          <p:nvPr/>
        </p:nvSpPr>
        <p:spPr bwMode="gray">
          <a:xfrm>
            <a:off x="7188309" y="2047241"/>
            <a:ext cx="665760" cy="648484"/>
          </a:xfrm>
          <a:custGeom>
            <a:avLst/>
            <a:gdLst>
              <a:gd name="T0" fmla="*/ 770 w 938"/>
              <a:gd name="T1" fmla="*/ 460 h 956"/>
              <a:gd name="T2" fmla="*/ 622 w 938"/>
              <a:gd name="T3" fmla="*/ 414 h 956"/>
              <a:gd name="T4" fmla="*/ 492 w 938"/>
              <a:gd name="T5" fmla="*/ 448 h 956"/>
              <a:gd name="T6" fmla="*/ 382 w 938"/>
              <a:gd name="T7" fmla="*/ 556 h 956"/>
              <a:gd name="T8" fmla="*/ 350 w 938"/>
              <a:gd name="T9" fmla="*/ 686 h 956"/>
              <a:gd name="T10" fmla="*/ 396 w 938"/>
              <a:gd name="T11" fmla="*/ 838 h 956"/>
              <a:gd name="T12" fmla="*/ 516 w 938"/>
              <a:gd name="T13" fmla="*/ 936 h 956"/>
              <a:gd name="T14" fmla="*/ 648 w 938"/>
              <a:gd name="T15" fmla="*/ 956 h 956"/>
              <a:gd name="T16" fmla="*/ 794 w 938"/>
              <a:gd name="T17" fmla="*/ 894 h 956"/>
              <a:gd name="T18" fmla="*/ 880 w 938"/>
              <a:gd name="T19" fmla="*/ 766 h 956"/>
              <a:gd name="T20" fmla="*/ 884 w 938"/>
              <a:gd name="T21" fmla="*/ 620 h 956"/>
              <a:gd name="T22" fmla="*/ 602 w 938"/>
              <a:gd name="T23" fmla="*/ 872 h 956"/>
              <a:gd name="T24" fmla="*/ 502 w 938"/>
              <a:gd name="T25" fmla="*/ 830 h 956"/>
              <a:gd name="T26" fmla="*/ 442 w 938"/>
              <a:gd name="T27" fmla="*/ 742 h 956"/>
              <a:gd name="T28" fmla="*/ 438 w 938"/>
              <a:gd name="T29" fmla="*/ 648 h 956"/>
              <a:gd name="T30" fmla="*/ 490 w 938"/>
              <a:gd name="T31" fmla="*/ 554 h 956"/>
              <a:gd name="T32" fmla="*/ 584 w 938"/>
              <a:gd name="T33" fmla="*/ 502 h 956"/>
              <a:gd name="T34" fmla="*/ 676 w 938"/>
              <a:gd name="T35" fmla="*/ 508 h 956"/>
              <a:gd name="T36" fmla="*/ 622 w 938"/>
              <a:gd name="T37" fmla="*/ 680 h 956"/>
              <a:gd name="T38" fmla="*/ 606 w 938"/>
              <a:gd name="T39" fmla="*/ 778 h 956"/>
              <a:gd name="T40" fmla="*/ 646 w 938"/>
              <a:gd name="T41" fmla="*/ 774 h 956"/>
              <a:gd name="T42" fmla="*/ 808 w 938"/>
              <a:gd name="T43" fmla="*/ 670 h 956"/>
              <a:gd name="T44" fmla="*/ 794 w 938"/>
              <a:gd name="T45" fmla="*/ 758 h 956"/>
              <a:gd name="T46" fmla="*/ 726 w 938"/>
              <a:gd name="T47" fmla="*/ 840 h 956"/>
              <a:gd name="T48" fmla="*/ 622 w 938"/>
              <a:gd name="T49" fmla="*/ 872 h 956"/>
              <a:gd name="T50" fmla="*/ 482 w 938"/>
              <a:gd name="T51" fmla="*/ 332 h 956"/>
              <a:gd name="T52" fmla="*/ 516 w 938"/>
              <a:gd name="T53" fmla="*/ 260 h 956"/>
              <a:gd name="T54" fmla="*/ 500 w 938"/>
              <a:gd name="T55" fmla="*/ 122 h 956"/>
              <a:gd name="T56" fmla="*/ 424 w 938"/>
              <a:gd name="T57" fmla="*/ 32 h 956"/>
              <a:gd name="T58" fmla="*/ 312 w 938"/>
              <a:gd name="T59" fmla="*/ 0 h 956"/>
              <a:gd name="T60" fmla="*/ 198 w 938"/>
              <a:gd name="T61" fmla="*/ 32 h 956"/>
              <a:gd name="T62" fmla="*/ 136 w 938"/>
              <a:gd name="T63" fmla="*/ 94 h 956"/>
              <a:gd name="T64" fmla="*/ 104 w 938"/>
              <a:gd name="T65" fmla="*/ 244 h 956"/>
              <a:gd name="T66" fmla="*/ 142 w 938"/>
              <a:gd name="T67" fmla="*/ 332 h 956"/>
              <a:gd name="T68" fmla="*/ 92 w 938"/>
              <a:gd name="T69" fmla="*/ 426 h 956"/>
              <a:gd name="T70" fmla="*/ 40 w 938"/>
              <a:gd name="T71" fmla="*/ 494 h 956"/>
              <a:gd name="T72" fmla="*/ 0 w 938"/>
              <a:gd name="T73" fmla="*/ 646 h 956"/>
              <a:gd name="T74" fmla="*/ 34 w 938"/>
              <a:gd name="T75" fmla="*/ 812 h 956"/>
              <a:gd name="T76" fmla="*/ 304 w 938"/>
              <a:gd name="T77" fmla="*/ 844 h 956"/>
              <a:gd name="T78" fmla="*/ 114 w 938"/>
              <a:gd name="T79" fmla="*/ 760 h 956"/>
              <a:gd name="T80" fmla="*/ 84 w 938"/>
              <a:gd name="T81" fmla="*/ 730 h 956"/>
              <a:gd name="T82" fmla="*/ 98 w 938"/>
              <a:gd name="T83" fmla="*/ 568 h 956"/>
              <a:gd name="T84" fmla="*/ 138 w 938"/>
              <a:gd name="T85" fmla="*/ 500 h 956"/>
              <a:gd name="T86" fmla="*/ 208 w 938"/>
              <a:gd name="T87" fmla="*/ 444 h 956"/>
              <a:gd name="T88" fmla="*/ 314 w 938"/>
              <a:gd name="T89" fmla="*/ 420 h 956"/>
              <a:gd name="T90" fmla="*/ 420 w 938"/>
              <a:gd name="T91" fmla="*/ 390 h 956"/>
              <a:gd name="T92" fmla="*/ 380 w 938"/>
              <a:gd name="T93" fmla="*/ 314 h 956"/>
              <a:gd name="T94" fmla="*/ 284 w 938"/>
              <a:gd name="T95" fmla="*/ 332 h 956"/>
              <a:gd name="T96" fmla="*/ 206 w 938"/>
              <a:gd name="T97" fmla="*/ 276 h 956"/>
              <a:gd name="T98" fmla="*/ 194 w 938"/>
              <a:gd name="T99" fmla="*/ 164 h 956"/>
              <a:gd name="T100" fmla="*/ 256 w 938"/>
              <a:gd name="T101" fmla="*/ 96 h 956"/>
              <a:gd name="T102" fmla="*/ 352 w 938"/>
              <a:gd name="T103" fmla="*/ 90 h 956"/>
              <a:gd name="T104" fmla="*/ 434 w 938"/>
              <a:gd name="T105" fmla="*/ 178 h 956"/>
              <a:gd name="T106" fmla="*/ 420 w 938"/>
              <a:gd name="T107" fmla="*/ 272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38" h="956">
                <a:moveTo>
                  <a:pt x="938" y="484"/>
                </a:moveTo>
                <a:lnTo>
                  <a:pt x="878" y="424"/>
                </a:lnTo>
                <a:lnTo>
                  <a:pt x="810" y="492"/>
                </a:lnTo>
                <a:lnTo>
                  <a:pt x="810" y="492"/>
                </a:lnTo>
                <a:lnTo>
                  <a:pt x="792" y="474"/>
                </a:lnTo>
                <a:lnTo>
                  <a:pt x="770" y="460"/>
                </a:lnTo>
                <a:lnTo>
                  <a:pt x="748" y="446"/>
                </a:lnTo>
                <a:lnTo>
                  <a:pt x="724" y="436"/>
                </a:lnTo>
                <a:lnTo>
                  <a:pt x="700" y="426"/>
                </a:lnTo>
                <a:lnTo>
                  <a:pt x="674" y="420"/>
                </a:lnTo>
                <a:lnTo>
                  <a:pt x="648" y="416"/>
                </a:lnTo>
                <a:lnTo>
                  <a:pt x="622" y="414"/>
                </a:lnTo>
                <a:lnTo>
                  <a:pt x="622" y="414"/>
                </a:lnTo>
                <a:lnTo>
                  <a:pt x="594" y="416"/>
                </a:lnTo>
                <a:lnTo>
                  <a:pt x="566" y="420"/>
                </a:lnTo>
                <a:lnTo>
                  <a:pt x="540" y="426"/>
                </a:lnTo>
                <a:lnTo>
                  <a:pt x="516" y="436"/>
                </a:lnTo>
                <a:lnTo>
                  <a:pt x="492" y="448"/>
                </a:lnTo>
                <a:lnTo>
                  <a:pt x="470" y="460"/>
                </a:lnTo>
                <a:lnTo>
                  <a:pt x="448" y="476"/>
                </a:lnTo>
                <a:lnTo>
                  <a:pt x="430" y="494"/>
                </a:lnTo>
                <a:lnTo>
                  <a:pt x="412" y="514"/>
                </a:lnTo>
                <a:lnTo>
                  <a:pt x="396" y="534"/>
                </a:lnTo>
                <a:lnTo>
                  <a:pt x="382" y="556"/>
                </a:lnTo>
                <a:lnTo>
                  <a:pt x="372" y="580"/>
                </a:lnTo>
                <a:lnTo>
                  <a:pt x="362" y="606"/>
                </a:lnTo>
                <a:lnTo>
                  <a:pt x="356" y="632"/>
                </a:lnTo>
                <a:lnTo>
                  <a:pt x="352" y="658"/>
                </a:lnTo>
                <a:lnTo>
                  <a:pt x="350" y="686"/>
                </a:lnTo>
                <a:lnTo>
                  <a:pt x="350" y="686"/>
                </a:lnTo>
                <a:lnTo>
                  <a:pt x="352" y="714"/>
                </a:lnTo>
                <a:lnTo>
                  <a:pt x="356" y="740"/>
                </a:lnTo>
                <a:lnTo>
                  <a:pt x="362" y="766"/>
                </a:lnTo>
                <a:lnTo>
                  <a:pt x="372" y="792"/>
                </a:lnTo>
                <a:lnTo>
                  <a:pt x="382" y="814"/>
                </a:lnTo>
                <a:lnTo>
                  <a:pt x="396" y="838"/>
                </a:lnTo>
                <a:lnTo>
                  <a:pt x="412" y="858"/>
                </a:lnTo>
                <a:lnTo>
                  <a:pt x="430" y="878"/>
                </a:lnTo>
                <a:lnTo>
                  <a:pt x="448" y="894"/>
                </a:lnTo>
                <a:lnTo>
                  <a:pt x="470" y="910"/>
                </a:lnTo>
                <a:lnTo>
                  <a:pt x="492" y="924"/>
                </a:lnTo>
                <a:lnTo>
                  <a:pt x="516" y="936"/>
                </a:lnTo>
                <a:lnTo>
                  <a:pt x="540" y="944"/>
                </a:lnTo>
                <a:lnTo>
                  <a:pt x="566" y="952"/>
                </a:lnTo>
                <a:lnTo>
                  <a:pt x="594" y="956"/>
                </a:lnTo>
                <a:lnTo>
                  <a:pt x="622" y="956"/>
                </a:lnTo>
                <a:lnTo>
                  <a:pt x="622" y="956"/>
                </a:lnTo>
                <a:lnTo>
                  <a:pt x="648" y="956"/>
                </a:lnTo>
                <a:lnTo>
                  <a:pt x="676" y="952"/>
                </a:lnTo>
                <a:lnTo>
                  <a:pt x="702" y="944"/>
                </a:lnTo>
                <a:lnTo>
                  <a:pt x="726" y="936"/>
                </a:lnTo>
                <a:lnTo>
                  <a:pt x="750" y="924"/>
                </a:lnTo>
                <a:lnTo>
                  <a:pt x="772" y="910"/>
                </a:lnTo>
                <a:lnTo>
                  <a:pt x="794" y="894"/>
                </a:lnTo>
                <a:lnTo>
                  <a:pt x="812" y="878"/>
                </a:lnTo>
                <a:lnTo>
                  <a:pt x="830" y="858"/>
                </a:lnTo>
                <a:lnTo>
                  <a:pt x="846" y="838"/>
                </a:lnTo>
                <a:lnTo>
                  <a:pt x="860" y="814"/>
                </a:lnTo>
                <a:lnTo>
                  <a:pt x="872" y="792"/>
                </a:lnTo>
                <a:lnTo>
                  <a:pt x="880" y="766"/>
                </a:lnTo>
                <a:lnTo>
                  <a:pt x="886" y="740"/>
                </a:lnTo>
                <a:lnTo>
                  <a:pt x="892" y="714"/>
                </a:lnTo>
                <a:lnTo>
                  <a:pt x="892" y="686"/>
                </a:lnTo>
                <a:lnTo>
                  <a:pt x="892" y="686"/>
                </a:lnTo>
                <a:lnTo>
                  <a:pt x="890" y="652"/>
                </a:lnTo>
                <a:lnTo>
                  <a:pt x="884" y="620"/>
                </a:lnTo>
                <a:lnTo>
                  <a:pt x="874" y="590"/>
                </a:lnTo>
                <a:lnTo>
                  <a:pt x="862" y="560"/>
                </a:lnTo>
                <a:lnTo>
                  <a:pt x="938" y="484"/>
                </a:lnTo>
                <a:close/>
                <a:moveTo>
                  <a:pt x="622" y="872"/>
                </a:moveTo>
                <a:lnTo>
                  <a:pt x="622" y="872"/>
                </a:lnTo>
                <a:lnTo>
                  <a:pt x="602" y="872"/>
                </a:lnTo>
                <a:lnTo>
                  <a:pt x="584" y="868"/>
                </a:lnTo>
                <a:lnTo>
                  <a:pt x="566" y="864"/>
                </a:lnTo>
                <a:lnTo>
                  <a:pt x="548" y="858"/>
                </a:lnTo>
                <a:lnTo>
                  <a:pt x="532" y="850"/>
                </a:lnTo>
                <a:lnTo>
                  <a:pt x="516" y="840"/>
                </a:lnTo>
                <a:lnTo>
                  <a:pt x="502" y="830"/>
                </a:lnTo>
                <a:lnTo>
                  <a:pt x="490" y="818"/>
                </a:lnTo>
                <a:lnTo>
                  <a:pt x="478" y="804"/>
                </a:lnTo>
                <a:lnTo>
                  <a:pt x="466" y="790"/>
                </a:lnTo>
                <a:lnTo>
                  <a:pt x="458" y="774"/>
                </a:lnTo>
                <a:lnTo>
                  <a:pt x="450" y="758"/>
                </a:lnTo>
                <a:lnTo>
                  <a:pt x="442" y="742"/>
                </a:lnTo>
                <a:lnTo>
                  <a:pt x="438" y="724"/>
                </a:lnTo>
                <a:lnTo>
                  <a:pt x="436" y="704"/>
                </a:lnTo>
                <a:lnTo>
                  <a:pt x="434" y="686"/>
                </a:lnTo>
                <a:lnTo>
                  <a:pt x="434" y="686"/>
                </a:lnTo>
                <a:lnTo>
                  <a:pt x="436" y="666"/>
                </a:lnTo>
                <a:lnTo>
                  <a:pt x="438" y="648"/>
                </a:lnTo>
                <a:lnTo>
                  <a:pt x="442" y="630"/>
                </a:lnTo>
                <a:lnTo>
                  <a:pt x="450" y="614"/>
                </a:lnTo>
                <a:lnTo>
                  <a:pt x="458" y="596"/>
                </a:lnTo>
                <a:lnTo>
                  <a:pt x="466" y="582"/>
                </a:lnTo>
                <a:lnTo>
                  <a:pt x="478" y="568"/>
                </a:lnTo>
                <a:lnTo>
                  <a:pt x="490" y="554"/>
                </a:lnTo>
                <a:lnTo>
                  <a:pt x="502" y="542"/>
                </a:lnTo>
                <a:lnTo>
                  <a:pt x="516" y="530"/>
                </a:lnTo>
                <a:lnTo>
                  <a:pt x="532" y="522"/>
                </a:lnTo>
                <a:lnTo>
                  <a:pt x="548" y="514"/>
                </a:lnTo>
                <a:lnTo>
                  <a:pt x="566" y="508"/>
                </a:lnTo>
                <a:lnTo>
                  <a:pt x="584" y="502"/>
                </a:lnTo>
                <a:lnTo>
                  <a:pt x="602" y="500"/>
                </a:lnTo>
                <a:lnTo>
                  <a:pt x="622" y="500"/>
                </a:lnTo>
                <a:lnTo>
                  <a:pt x="622" y="500"/>
                </a:lnTo>
                <a:lnTo>
                  <a:pt x="640" y="500"/>
                </a:lnTo>
                <a:lnTo>
                  <a:pt x="658" y="502"/>
                </a:lnTo>
                <a:lnTo>
                  <a:pt x="676" y="508"/>
                </a:lnTo>
                <a:lnTo>
                  <a:pt x="692" y="514"/>
                </a:lnTo>
                <a:lnTo>
                  <a:pt x="708" y="520"/>
                </a:lnTo>
                <a:lnTo>
                  <a:pt x="724" y="530"/>
                </a:lnTo>
                <a:lnTo>
                  <a:pt x="738" y="540"/>
                </a:lnTo>
                <a:lnTo>
                  <a:pt x="750" y="552"/>
                </a:lnTo>
                <a:lnTo>
                  <a:pt x="622" y="680"/>
                </a:lnTo>
                <a:lnTo>
                  <a:pt x="570" y="626"/>
                </a:lnTo>
                <a:lnTo>
                  <a:pt x="510" y="686"/>
                </a:lnTo>
                <a:lnTo>
                  <a:pt x="592" y="768"/>
                </a:lnTo>
                <a:lnTo>
                  <a:pt x="592" y="768"/>
                </a:lnTo>
                <a:lnTo>
                  <a:pt x="600" y="774"/>
                </a:lnTo>
                <a:lnTo>
                  <a:pt x="606" y="778"/>
                </a:lnTo>
                <a:lnTo>
                  <a:pt x="614" y="780"/>
                </a:lnTo>
                <a:lnTo>
                  <a:pt x="622" y="782"/>
                </a:lnTo>
                <a:lnTo>
                  <a:pt x="622" y="782"/>
                </a:lnTo>
                <a:lnTo>
                  <a:pt x="630" y="780"/>
                </a:lnTo>
                <a:lnTo>
                  <a:pt x="638" y="778"/>
                </a:lnTo>
                <a:lnTo>
                  <a:pt x="646" y="774"/>
                </a:lnTo>
                <a:lnTo>
                  <a:pt x="652" y="768"/>
                </a:lnTo>
                <a:lnTo>
                  <a:pt x="798" y="624"/>
                </a:lnTo>
                <a:lnTo>
                  <a:pt x="798" y="624"/>
                </a:lnTo>
                <a:lnTo>
                  <a:pt x="802" y="638"/>
                </a:lnTo>
                <a:lnTo>
                  <a:pt x="806" y="654"/>
                </a:lnTo>
                <a:lnTo>
                  <a:pt x="808" y="670"/>
                </a:lnTo>
                <a:lnTo>
                  <a:pt x="808" y="686"/>
                </a:lnTo>
                <a:lnTo>
                  <a:pt x="808" y="686"/>
                </a:lnTo>
                <a:lnTo>
                  <a:pt x="808" y="704"/>
                </a:lnTo>
                <a:lnTo>
                  <a:pt x="804" y="724"/>
                </a:lnTo>
                <a:lnTo>
                  <a:pt x="800" y="742"/>
                </a:lnTo>
                <a:lnTo>
                  <a:pt x="794" y="758"/>
                </a:lnTo>
                <a:lnTo>
                  <a:pt x="786" y="774"/>
                </a:lnTo>
                <a:lnTo>
                  <a:pt x="776" y="790"/>
                </a:lnTo>
                <a:lnTo>
                  <a:pt x="766" y="804"/>
                </a:lnTo>
                <a:lnTo>
                  <a:pt x="754" y="818"/>
                </a:lnTo>
                <a:lnTo>
                  <a:pt x="740" y="830"/>
                </a:lnTo>
                <a:lnTo>
                  <a:pt x="726" y="840"/>
                </a:lnTo>
                <a:lnTo>
                  <a:pt x="710" y="850"/>
                </a:lnTo>
                <a:lnTo>
                  <a:pt x="694" y="858"/>
                </a:lnTo>
                <a:lnTo>
                  <a:pt x="676" y="864"/>
                </a:lnTo>
                <a:lnTo>
                  <a:pt x="658" y="868"/>
                </a:lnTo>
                <a:lnTo>
                  <a:pt x="640" y="872"/>
                </a:lnTo>
                <a:lnTo>
                  <a:pt x="622" y="872"/>
                </a:lnTo>
                <a:lnTo>
                  <a:pt x="622" y="872"/>
                </a:lnTo>
                <a:close/>
                <a:moveTo>
                  <a:pt x="450" y="368"/>
                </a:moveTo>
                <a:lnTo>
                  <a:pt x="450" y="368"/>
                </a:lnTo>
                <a:lnTo>
                  <a:pt x="462" y="356"/>
                </a:lnTo>
                <a:lnTo>
                  <a:pt x="472" y="344"/>
                </a:lnTo>
                <a:lnTo>
                  <a:pt x="482" y="332"/>
                </a:lnTo>
                <a:lnTo>
                  <a:pt x="490" y="318"/>
                </a:lnTo>
                <a:lnTo>
                  <a:pt x="498" y="304"/>
                </a:lnTo>
                <a:lnTo>
                  <a:pt x="506" y="290"/>
                </a:lnTo>
                <a:lnTo>
                  <a:pt x="512" y="274"/>
                </a:lnTo>
                <a:lnTo>
                  <a:pt x="516" y="260"/>
                </a:lnTo>
                <a:lnTo>
                  <a:pt x="516" y="260"/>
                </a:lnTo>
                <a:lnTo>
                  <a:pt x="520" y="236"/>
                </a:lnTo>
                <a:lnTo>
                  <a:pt x="522" y="212"/>
                </a:lnTo>
                <a:lnTo>
                  <a:pt x="520" y="188"/>
                </a:lnTo>
                <a:lnTo>
                  <a:pt x="516" y="166"/>
                </a:lnTo>
                <a:lnTo>
                  <a:pt x="510" y="142"/>
                </a:lnTo>
                <a:lnTo>
                  <a:pt x="500" y="122"/>
                </a:lnTo>
                <a:lnTo>
                  <a:pt x="490" y="100"/>
                </a:lnTo>
                <a:lnTo>
                  <a:pt x="476" y="80"/>
                </a:lnTo>
                <a:lnTo>
                  <a:pt x="476" y="80"/>
                </a:lnTo>
                <a:lnTo>
                  <a:pt x="460" y="62"/>
                </a:lnTo>
                <a:lnTo>
                  <a:pt x="442" y="46"/>
                </a:lnTo>
                <a:lnTo>
                  <a:pt x="424" y="32"/>
                </a:lnTo>
                <a:lnTo>
                  <a:pt x="402" y="22"/>
                </a:lnTo>
                <a:lnTo>
                  <a:pt x="382" y="12"/>
                </a:lnTo>
                <a:lnTo>
                  <a:pt x="358" y="4"/>
                </a:lnTo>
                <a:lnTo>
                  <a:pt x="336" y="0"/>
                </a:lnTo>
                <a:lnTo>
                  <a:pt x="312" y="0"/>
                </a:lnTo>
                <a:lnTo>
                  <a:pt x="312" y="0"/>
                </a:lnTo>
                <a:lnTo>
                  <a:pt x="292" y="0"/>
                </a:lnTo>
                <a:lnTo>
                  <a:pt x="272" y="4"/>
                </a:lnTo>
                <a:lnTo>
                  <a:pt x="252" y="8"/>
                </a:lnTo>
                <a:lnTo>
                  <a:pt x="234" y="14"/>
                </a:lnTo>
                <a:lnTo>
                  <a:pt x="216" y="22"/>
                </a:lnTo>
                <a:lnTo>
                  <a:pt x="198" y="32"/>
                </a:lnTo>
                <a:lnTo>
                  <a:pt x="182" y="44"/>
                </a:lnTo>
                <a:lnTo>
                  <a:pt x="168" y="56"/>
                </a:lnTo>
                <a:lnTo>
                  <a:pt x="168" y="56"/>
                </a:lnTo>
                <a:lnTo>
                  <a:pt x="156" y="68"/>
                </a:lnTo>
                <a:lnTo>
                  <a:pt x="146" y="80"/>
                </a:lnTo>
                <a:lnTo>
                  <a:pt x="136" y="94"/>
                </a:lnTo>
                <a:lnTo>
                  <a:pt x="128" y="106"/>
                </a:lnTo>
                <a:lnTo>
                  <a:pt x="116" y="136"/>
                </a:lnTo>
                <a:lnTo>
                  <a:pt x="106" y="166"/>
                </a:lnTo>
                <a:lnTo>
                  <a:pt x="102" y="198"/>
                </a:lnTo>
                <a:lnTo>
                  <a:pt x="102" y="228"/>
                </a:lnTo>
                <a:lnTo>
                  <a:pt x="104" y="244"/>
                </a:lnTo>
                <a:lnTo>
                  <a:pt x="108" y="260"/>
                </a:lnTo>
                <a:lnTo>
                  <a:pt x="112" y="276"/>
                </a:lnTo>
                <a:lnTo>
                  <a:pt x="118" y="290"/>
                </a:lnTo>
                <a:lnTo>
                  <a:pt x="118" y="290"/>
                </a:lnTo>
                <a:lnTo>
                  <a:pt x="128" y="312"/>
                </a:lnTo>
                <a:lnTo>
                  <a:pt x="142" y="332"/>
                </a:lnTo>
                <a:lnTo>
                  <a:pt x="158" y="350"/>
                </a:lnTo>
                <a:lnTo>
                  <a:pt x="174" y="368"/>
                </a:lnTo>
                <a:lnTo>
                  <a:pt x="174" y="368"/>
                </a:lnTo>
                <a:lnTo>
                  <a:pt x="144" y="384"/>
                </a:lnTo>
                <a:lnTo>
                  <a:pt x="116" y="404"/>
                </a:lnTo>
                <a:lnTo>
                  <a:pt x="92" y="426"/>
                </a:lnTo>
                <a:lnTo>
                  <a:pt x="68" y="452"/>
                </a:lnTo>
                <a:lnTo>
                  <a:pt x="68" y="452"/>
                </a:lnTo>
                <a:lnTo>
                  <a:pt x="68" y="452"/>
                </a:lnTo>
                <a:lnTo>
                  <a:pt x="68" y="452"/>
                </a:lnTo>
                <a:lnTo>
                  <a:pt x="54" y="472"/>
                </a:lnTo>
                <a:lnTo>
                  <a:pt x="40" y="494"/>
                </a:lnTo>
                <a:lnTo>
                  <a:pt x="28" y="518"/>
                </a:lnTo>
                <a:lnTo>
                  <a:pt x="18" y="542"/>
                </a:lnTo>
                <a:lnTo>
                  <a:pt x="10" y="566"/>
                </a:lnTo>
                <a:lnTo>
                  <a:pt x="4" y="592"/>
                </a:lnTo>
                <a:lnTo>
                  <a:pt x="0" y="620"/>
                </a:lnTo>
                <a:lnTo>
                  <a:pt x="0" y="646"/>
                </a:lnTo>
                <a:lnTo>
                  <a:pt x="0" y="730"/>
                </a:lnTo>
                <a:lnTo>
                  <a:pt x="0" y="730"/>
                </a:lnTo>
                <a:lnTo>
                  <a:pt x="2" y="754"/>
                </a:lnTo>
                <a:lnTo>
                  <a:pt x="8" y="774"/>
                </a:lnTo>
                <a:lnTo>
                  <a:pt x="20" y="794"/>
                </a:lnTo>
                <a:lnTo>
                  <a:pt x="34" y="812"/>
                </a:lnTo>
                <a:lnTo>
                  <a:pt x="50" y="826"/>
                </a:lnTo>
                <a:lnTo>
                  <a:pt x="70" y="836"/>
                </a:lnTo>
                <a:lnTo>
                  <a:pt x="92" y="842"/>
                </a:lnTo>
                <a:lnTo>
                  <a:pt x="114" y="844"/>
                </a:lnTo>
                <a:lnTo>
                  <a:pt x="304" y="844"/>
                </a:lnTo>
                <a:lnTo>
                  <a:pt x="304" y="844"/>
                </a:lnTo>
                <a:lnTo>
                  <a:pt x="294" y="824"/>
                </a:lnTo>
                <a:lnTo>
                  <a:pt x="286" y="804"/>
                </a:lnTo>
                <a:lnTo>
                  <a:pt x="280" y="782"/>
                </a:lnTo>
                <a:lnTo>
                  <a:pt x="274" y="760"/>
                </a:lnTo>
                <a:lnTo>
                  <a:pt x="114" y="760"/>
                </a:lnTo>
                <a:lnTo>
                  <a:pt x="114" y="760"/>
                </a:lnTo>
                <a:lnTo>
                  <a:pt x="108" y="760"/>
                </a:lnTo>
                <a:lnTo>
                  <a:pt x="102" y="758"/>
                </a:lnTo>
                <a:lnTo>
                  <a:pt x="94" y="752"/>
                </a:lnTo>
                <a:lnTo>
                  <a:pt x="86" y="742"/>
                </a:lnTo>
                <a:lnTo>
                  <a:pt x="84" y="736"/>
                </a:lnTo>
                <a:lnTo>
                  <a:pt x="84" y="730"/>
                </a:lnTo>
                <a:lnTo>
                  <a:pt x="84" y="646"/>
                </a:lnTo>
                <a:lnTo>
                  <a:pt x="84" y="646"/>
                </a:lnTo>
                <a:lnTo>
                  <a:pt x="86" y="626"/>
                </a:lnTo>
                <a:lnTo>
                  <a:pt x="88" y="606"/>
                </a:lnTo>
                <a:lnTo>
                  <a:pt x="92" y="586"/>
                </a:lnTo>
                <a:lnTo>
                  <a:pt x="98" y="568"/>
                </a:lnTo>
                <a:lnTo>
                  <a:pt x="106" y="548"/>
                </a:lnTo>
                <a:lnTo>
                  <a:pt x="116" y="532"/>
                </a:lnTo>
                <a:lnTo>
                  <a:pt x="126" y="516"/>
                </a:lnTo>
                <a:lnTo>
                  <a:pt x="138" y="500"/>
                </a:lnTo>
                <a:lnTo>
                  <a:pt x="138" y="500"/>
                </a:lnTo>
                <a:lnTo>
                  <a:pt x="138" y="500"/>
                </a:lnTo>
                <a:lnTo>
                  <a:pt x="138" y="500"/>
                </a:lnTo>
                <a:lnTo>
                  <a:pt x="152" y="484"/>
                </a:lnTo>
                <a:lnTo>
                  <a:pt x="166" y="472"/>
                </a:lnTo>
                <a:lnTo>
                  <a:pt x="180" y="460"/>
                </a:lnTo>
                <a:lnTo>
                  <a:pt x="194" y="452"/>
                </a:lnTo>
                <a:lnTo>
                  <a:pt x="208" y="444"/>
                </a:lnTo>
                <a:lnTo>
                  <a:pt x="222" y="438"/>
                </a:lnTo>
                <a:lnTo>
                  <a:pt x="250" y="428"/>
                </a:lnTo>
                <a:lnTo>
                  <a:pt x="274" y="422"/>
                </a:lnTo>
                <a:lnTo>
                  <a:pt x="294" y="420"/>
                </a:lnTo>
                <a:lnTo>
                  <a:pt x="314" y="420"/>
                </a:lnTo>
                <a:lnTo>
                  <a:pt x="314" y="420"/>
                </a:lnTo>
                <a:lnTo>
                  <a:pt x="332" y="418"/>
                </a:lnTo>
                <a:lnTo>
                  <a:pt x="352" y="416"/>
                </a:lnTo>
                <a:lnTo>
                  <a:pt x="370" y="412"/>
                </a:lnTo>
                <a:lnTo>
                  <a:pt x="386" y="406"/>
                </a:lnTo>
                <a:lnTo>
                  <a:pt x="404" y="398"/>
                </a:lnTo>
                <a:lnTo>
                  <a:pt x="420" y="390"/>
                </a:lnTo>
                <a:lnTo>
                  <a:pt x="436" y="380"/>
                </a:lnTo>
                <a:lnTo>
                  <a:pt x="450" y="368"/>
                </a:lnTo>
                <a:lnTo>
                  <a:pt x="450" y="368"/>
                </a:lnTo>
                <a:lnTo>
                  <a:pt x="450" y="368"/>
                </a:lnTo>
                <a:lnTo>
                  <a:pt x="450" y="368"/>
                </a:lnTo>
                <a:close/>
                <a:moveTo>
                  <a:pt x="380" y="314"/>
                </a:moveTo>
                <a:lnTo>
                  <a:pt x="380" y="314"/>
                </a:lnTo>
                <a:lnTo>
                  <a:pt x="362" y="324"/>
                </a:lnTo>
                <a:lnTo>
                  <a:pt x="344" y="330"/>
                </a:lnTo>
                <a:lnTo>
                  <a:pt x="324" y="334"/>
                </a:lnTo>
                <a:lnTo>
                  <a:pt x="304" y="334"/>
                </a:lnTo>
                <a:lnTo>
                  <a:pt x="284" y="332"/>
                </a:lnTo>
                <a:lnTo>
                  <a:pt x="264" y="326"/>
                </a:lnTo>
                <a:lnTo>
                  <a:pt x="246" y="318"/>
                </a:lnTo>
                <a:lnTo>
                  <a:pt x="230" y="306"/>
                </a:lnTo>
                <a:lnTo>
                  <a:pt x="230" y="306"/>
                </a:lnTo>
                <a:lnTo>
                  <a:pt x="216" y="292"/>
                </a:lnTo>
                <a:lnTo>
                  <a:pt x="206" y="276"/>
                </a:lnTo>
                <a:lnTo>
                  <a:pt x="196" y="258"/>
                </a:lnTo>
                <a:lnTo>
                  <a:pt x="190" y="240"/>
                </a:lnTo>
                <a:lnTo>
                  <a:pt x="186" y="222"/>
                </a:lnTo>
                <a:lnTo>
                  <a:pt x="186" y="202"/>
                </a:lnTo>
                <a:lnTo>
                  <a:pt x="188" y="184"/>
                </a:lnTo>
                <a:lnTo>
                  <a:pt x="194" y="164"/>
                </a:lnTo>
                <a:lnTo>
                  <a:pt x="194" y="164"/>
                </a:lnTo>
                <a:lnTo>
                  <a:pt x="202" y="148"/>
                </a:lnTo>
                <a:lnTo>
                  <a:pt x="212" y="132"/>
                </a:lnTo>
                <a:lnTo>
                  <a:pt x="226" y="118"/>
                </a:lnTo>
                <a:lnTo>
                  <a:pt x="240" y="106"/>
                </a:lnTo>
                <a:lnTo>
                  <a:pt x="256" y="96"/>
                </a:lnTo>
                <a:lnTo>
                  <a:pt x="274" y="90"/>
                </a:lnTo>
                <a:lnTo>
                  <a:pt x="292" y="86"/>
                </a:lnTo>
                <a:lnTo>
                  <a:pt x="312" y="84"/>
                </a:lnTo>
                <a:lnTo>
                  <a:pt x="312" y="84"/>
                </a:lnTo>
                <a:lnTo>
                  <a:pt x="332" y="86"/>
                </a:lnTo>
                <a:lnTo>
                  <a:pt x="352" y="90"/>
                </a:lnTo>
                <a:lnTo>
                  <a:pt x="372" y="100"/>
                </a:lnTo>
                <a:lnTo>
                  <a:pt x="388" y="110"/>
                </a:lnTo>
                <a:lnTo>
                  <a:pt x="404" y="124"/>
                </a:lnTo>
                <a:lnTo>
                  <a:pt x="416" y="140"/>
                </a:lnTo>
                <a:lnTo>
                  <a:pt x="426" y="158"/>
                </a:lnTo>
                <a:lnTo>
                  <a:pt x="434" y="178"/>
                </a:lnTo>
                <a:lnTo>
                  <a:pt x="434" y="178"/>
                </a:lnTo>
                <a:lnTo>
                  <a:pt x="436" y="198"/>
                </a:lnTo>
                <a:lnTo>
                  <a:pt x="436" y="218"/>
                </a:lnTo>
                <a:lnTo>
                  <a:pt x="434" y="236"/>
                </a:lnTo>
                <a:lnTo>
                  <a:pt x="428" y="254"/>
                </a:lnTo>
                <a:lnTo>
                  <a:pt x="420" y="272"/>
                </a:lnTo>
                <a:lnTo>
                  <a:pt x="408" y="288"/>
                </a:lnTo>
                <a:lnTo>
                  <a:pt x="396" y="302"/>
                </a:lnTo>
                <a:lnTo>
                  <a:pt x="380" y="314"/>
                </a:lnTo>
                <a:lnTo>
                  <a:pt x="380" y="314"/>
                </a:lnTo>
                <a:close/>
              </a:path>
            </a:pathLst>
          </a:custGeom>
          <a:solidFill>
            <a:srgbClr val="00A6CA"/>
          </a:solidFill>
          <a:ln>
            <a:noFill/>
          </a:ln>
          <a:extLst/>
        </p:spPr>
        <p:txBody>
          <a:bodyPr vert="horz" wrap="square" lIns="121867" tIns="60933" rIns="121867" bIns="60933" numCol="1" anchor="t" anchorCtr="0" compatLnSpc="1">
            <a:prstTxWarp prst="textNoShape">
              <a:avLst/>
            </a:prstTxWarp>
          </a:bodyPr>
          <a:lstStyle/>
          <a:p>
            <a:endParaRPr lang="en-US" sz="1999"/>
          </a:p>
        </p:txBody>
      </p:sp>
      <p:sp>
        <p:nvSpPr>
          <p:cNvPr id="72" name="CuadroTexto 71"/>
          <p:cNvSpPr txBox="1"/>
          <p:nvPr/>
        </p:nvSpPr>
        <p:spPr>
          <a:xfrm>
            <a:off x="6905504" y="2992795"/>
            <a:ext cx="1368463" cy="692497"/>
          </a:xfrm>
          <a:prstGeom prst="rect">
            <a:avLst/>
          </a:prstGeom>
          <a:noFill/>
          <a:ln>
            <a:noFill/>
          </a:ln>
        </p:spPr>
        <p:txBody>
          <a:bodyPr wrap="square" rtlCol="0">
            <a:spAutoFit/>
          </a:bodyPr>
          <a:lstStyle/>
          <a:p>
            <a:pPr algn="ctr"/>
            <a:r>
              <a:rPr lang="es-CO" sz="1300" b="1" dirty="0"/>
              <a:t>Verificación de Identidad</a:t>
            </a:r>
          </a:p>
          <a:p>
            <a:pPr algn="ctr"/>
            <a:endParaRPr lang="es-CO" sz="1300" b="1" dirty="0"/>
          </a:p>
        </p:txBody>
      </p:sp>
      <p:sp>
        <p:nvSpPr>
          <p:cNvPr id="73" name="Freeform 1148"/>
          <p:cNvSpPr>
            <a:spLocks noEditPoints="1"/>
          </p:cNvSpPr>
          <p:nvPr/>
        </p:nvSpPr>
        <p:spPr bwMode="gray">
          <a:xfrm>
            <a:off x="8691567" y="2077513"/>
            <a:ext cx="672546" cy="587940"/>
          </a:xfrm>
          <a:custGeom>
            <a:avLst/>
            <a:gdLst>
              <a:gd name="T0" fmla="*/ 90 w 924"/>
              <a:gd name="T1" fmla="*/ 706 h 828"/>
              <a:gd name="T2" fmla="*/ 200 w 924"/>
              <a:gd name="T3" fmla="*/ 288 h 828"/>
              <a:gd name="T4" fmla="*/ 258 w 924"/>
              <a:gd name="T5" fmla="*/ 270 h 828"/>
              <a:gd name="T6" fmla="*/ 300 w 924"/>
              <a:gd name="T7" fmla="*/ 204 h 828"/>
              <a:gd name="T8" fmla="*/ 544 w 924"/>
              <a:gd name="T9" fmla="*/ 86 h 828"/>
              <a:gd name="T10" fmla="*/ 564 w 924"/>
              <a:gd name="T11" fmla="*/ 104 h 828"/>
              <a:gd name="T12" fmla="*/ 608 w 924"/>
              <a:gd name="T13" fmla="*/ 200 h 828"/>
              <a:gd name="T14" fmla="*/ 648 w 924"/>
              <a:gd name="T15" fmla="*/ 104 h 828"/>
              <a:gd name="T16" fmla="*/ 630 w 924"/>
              <a:gd name="T17" fmla="*/ 46 h 828"/>
              <a:gd name="T18" fmla="*/ 566 w 924"/>
              <a:gd name="T19" fmla="*/ 4 h 828"/>
              <a:gd name="T20" fmla="*/ 192 w 924"/>
              <a:gd name="T21" fmla="*/ 2 h 828"/>
              <a:gd name="T22" fmla="*/ 14 w 924"/>
              <a:gd name="T23" fmla="*/ 172 h 828"/>
              <a:gd name="T24" fmla="*/ 2 w 924"/>
              <a:gd name="T25" fmla="*/ 192 h 828"/>
              <a:gd name="T26" fmla="*/ 2 w 924"/>
              <a:gd name="T27" fmla="*/ 712 h 828"/>
              <a:gd name="T28" fmla="*/ 46 w 924"/>
              <a:gd name="T29" fmla="*/ 778 h 828"/>
              <a:gd name="T30" fmla="*/ 346 w 924"/>
              <a:gd name="T31" fmla="*/ 796 h 828"/>
              <a:gd name="T32" fmla="*/ 300 w 924"/>
              <a:gd name="T33" fmla="*/ 734 h 828"/>
              <a:gd name="T34" fmla="*/ 218 w 924"/>
              <a:gd name="T35" fmla="*/ 184 h 828"/>
              <a:gd name="T36" fmla="*/ 206 w 924"/>
              <a:gd name="T37" fmla="*/ 202 h 828"/>
              <a:gd name="T38" fmla="*/ 924 w 924"/>
              <a:gd name="T39" fmla="*/ 354 h 828"/>
              <a:gd name="T40" fmla="*/ 778 w 924"/>
              <a:gd name="T41" fmla="*/ 344 h 828"/>
              <a:gd name="T42" fmla="*/ 688 w 924"/>
              <a:gd name="T43" fmla="*/ 296 h 828"/>
              <a:gd name="T44" fmla="*/ 608 w 924"/>
              <a:gd name="T45" fmla="*/ 284 h 828"/>
              <a:gd name="T46" fmla="*/ 502 w 924"/>
              <a:gd name="T47" fmla="*/ 306 h 828"/>
              <a:gd name="T48" fmla="*/ 416 w 924"/>
              <a:gd name="T49" fmla="*/ 364 h 828"/>
              <a:gd name="T50" fmla="*/ 358 w 924"/>
              <a:gd name="T51" fmla="*/ 450 h 828"/>
              <a:gd name="T52" fmla="*/ 338 w 924"/>
              <a:gd name="T53" fmla="*/ 556 h 828"/>
              <a:gd name="T54" fmla="*/ 350 w 924"/>
              <a:gd name="T55" fmla="*/ 636 h 828"/>
              <a:gd name="T56" fmla="*/ 398 w 924"/>
              <a:gd name="T57" fmla="*/ 728 h 828"/>
              <a:gd name="T58" fmla="*/ 480 w 924"/>
              <a:gd name="T59" fmla="*/ 794 h 828"/>
              <a:gd name="T60" fmla="*/ 580 w 924"/>
              <a:gd name="T61" fmla="*/ 826 h 828"/>
              <a:gd name="T62" fmla="*/ 662 w 924"/>
              <a:gd name="T63" fmla="*/ 822 h 828"/>
              <a:gd name="T64" fmla="*/ 760 w 924"/>
              <a:gd name="T65" fmla="*/ 780 h 828"/>
              <a:gd name="T66" fmla="*/ 832 w 924"/>
              <a:gd name="T67" fmla="*/ 708 h 828"/>
              <a:gd name="T68" fmla="*/ 874 w 924"/>
              <a:gd name="T69" fmla="*/ 610 h 828"/>
              <a:gd name="T70" fmla="*/ 878 w 924"/>
              <a:gd name="T71" fmla="*/ 522 h 828"/>
              <a:gd name="T72" fmla="*/ 924 w 924"/>
              <a:gd name="T73" fmla="*/ 354 h 828"/>
              <a:gd name="T74" fmla="*/ 570 w 924"/>
              <a:gd name="T75" fmla="*/ 738 h 828"/>
              <a:gd name="T76" fmla="*/ 504 w 924"/>
              <a:gd name="T77" fmla="*/ 710 h 828"/>
              <a:gd name="T78" fmla="*/ 454 w 924"/>
              <a:gd name="T79" fmla="*/ 660 h 828"/>
              <a:gd name="T80" fmla="*/ 426 w 924"/>
              <a:gd name="T81" fmla="*/ 594 h 828"/>
              <a:gd name="T82" fmla="*/ 422 w 924"/>
              <a:gd name="T83" fmla="*/ 536 h 828"/>
              <a:gd name="T84" fmla="*/ 444 w 924"/>
              <a:gd name="T85" fmla="*/ 466 h 828"/>
              <a:gd name="T86" fmla="*/ 490 w 924"/>
              <a:gd name="T87" fmla="*/ 412 h 828"/>
              <a:gd name="T88" fmla="*/ 552 w 924"/>
              <a:gd name="T89" fmla="*/ 378 h 828"/>
              <a:gd name="T90" fmla="*/ 608 w 924"/>
              <a:gd name="T91" fmla="*/ 370 h 828"/>
              <a:gd name="T92" fmla="*/ 680 w 924"/>
              <a:gd name="T93" fmla="*/ 384 h 828"/>
              <a:gd name="T94" fmla="*/ 738 w 924"/>
              <a:gd name="T95" fmla="*/ 422 h 828"/>
              <a:gd name="T96" fmla="*/ 580 w 924"/>
              <a:gd name="T97" fmla="*/ 640 h 828"/>
              <a:gd name="T98" fmla="*/ 602 w 924"/>
              <a:gd name="T99" fmla="*/ 650 h 828"/>
              <a:gd name="T100" fmla="*/ 626 w 924"/>
              <a:gd name="T101" fmla="*/ 648 h 828"/>
              <a:gd name="T102" fmla="*/ 784 w 924"/>
              <a:gd name="T103" fmla="*/ 494 h 828"/>
              <a:gd name="T104" fmla="*/ 794 w 924"/>
              <a:gd name="T105" fmla="*/ 556 h 828"/>
              <a:gd name="T106" fmla="*/ 786 w 924"/>
              <a:gd name="T107" fmla="*/ 612 h 828"/>
              <a:gd name="T108" fmla="*/ 752 w 924"/>
              <a:gd name="T109" fmla="*/ 674 h 828"/>
              <a:gd name="T110" fmla="*/ 698 w 924"/>
              <a:gd name="T111" fmla="*/ 720 h 828"/>
              <a:gd name="T112" fmla="*/ 628 w 924"/>
              <a:gd name="T113" fmla="*/ 742 h 828"/>
              <a:gd name="T114" fmla="*/ 168 w 924"/>
              <a:gd name="T115" fmla="*/ 374 h 828"/>
              <a:gd name="T116" fmla="*/ 168 w 924"/>
              <a:gd name="T117" fmla="*/ 628 h 828"/>
              <a:gd name="T118" fmla="*/ 168 w 924"/>
              <a:gd name="T119" fmla="*/ 628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24" h="828">
                <a:moveTo>
                  <a:pt x="104" y="710"/>
                </a:moveTo>
                <a:lnTo>
                  <a:pt x="104" y="710"/>
                </a:lnTo>
                <a:lnTo>
                  <a:pt x="98" y="710"/>
                </a:lnTo>
                <a:lnTo>
                  <a:pt x="90" y="706"/>
                </a:lnTo>
                <a:lnTo>
                  <a:pt x="86" y="698"/>
                </a:lnTo>
                <a:lnTo>
                  <a:pt x="86" y="692"/>
                </a:lnTo>
                <a:lnTo>
                  <a:pt x="86" y="288"/>
                </a:lnTo>
                <a:lnTo>
                  <a:pt x="200" y="288"/>
                </a:lnTo>
                <a:lnTo>
                  <a:pt x="200" y="288"/>
                </a:lnTo>
                <a:lnTo>
                  <a:pt x="220" y="286"/>
                </a:lnTo>
                <a:lnTo>
                  <a:pt x="240" y="280"/>
                </a:lnTo>
                <a:lnTo>
                  <a:pt x="258" y="270"/>
                </a:lnTo>
                <a:lnTo>
                  <a:pt x="272" y="258"/>
                </a:lnTo>
                <a:lnTo>
                  <a:pt x="286" y="242"/>
                </a:lnTo>
                <a:lnTo>
                  <a:pt x="294" y="224"/>
                </a:lnTo>
                <a:lnTo>
                  <a:pt x="300" y="204"/>
                </a:lnTo>
                <a:lnTo>
                  <a:pt x="302" y="184"/>
                </a:lnTo>
                <a:lnTo>
                  <a:pt x="302" y="86"/>
                </a:lnTo>
                <a:lnTo>
                  <a:pt x="544" y="86"/>
                </a:lnTo>
                <a:lnTo>
                  <a:pt x="544" y="86"/>
                </a:lnTo>
                <a:lnTo>
                  <a:pt x="552" y="86"/>
                </a:lnTo>
                <a:lnTo>
                  <a:pt x="558" y="92"/>
                </a:lnTo>
                <a:lnTo>
                  <a:pt x="562" y="98"/>
                </a:lnTo>
                <a:lnTo>
                  <a:pt x="564" y="104"/>
                </a:lnTo>
                <a:lnTo>
                  <a:pt x="564" y="204"/>
                </a:lnTo>
                <a:lnTo>
                  <a:pt x="564" y="204"/>
                </a:lnTo>
                <a:lnTo>
                  <a:pt x="586" y="200"/>
                </a:lnTo>
                <a:lnTo>
                  <a:pt x="608" y="200"/>
                </a:lnTo>
                <a:lnTo>
                  <a:pt x="608" y="200"/>
                </a:lnTo>
                <a:lnTo>
                  <a:pt x="628" y="200"/>
                </a:lnTo>
                <a:lnTo>
                  <a:pt x="648" y="202"/>
                </a:lnTo>
                <a:lnTo>
                  <a:pt x="648" y="104"/>
                </a:lnTo>
                <a:lnTo>
                  <a:pt x="648" y="104"/>
                </a:lnTo>
                <a:lnTo>
                  <a:pt x="646" y="84"/>
                </a:lnTo>
                <a:lnTo>
                  <a:pt x="640" y="64"/>
                </a:lnTo>
                <a:lnTo>
                  <a:pt x="630" y="46"/>
                </a:lnTo>
                <a:lnTo>
                  <a:pt x="618" y="32"/>
                </a:lnTo>
                <a:lnTo>
                  <a:pt x="602" y="18"/>
                </a:lnTo>
                <a:lnTo>
                  <a:pt x="586" y="10"/>
                </a:lnTo>
                <a:lnTo>
                  <a:pt x="566" y="4"/>
                </a:lnTo>
                <a:lnTo>
                  <a:pt x="544" y="0"/>
                </a:lnTo>
                <a:lnTo>
                  <a:pt x="200" y="0"/>
                </a:lnTo>
                <a:lnTo>
                  <a:pt x="200" y="0"/>
                </a:lnTo>
                <a:lnTo>
                  <a:pt x="192" y="2"/>
                </a:lnTo>
                <a:lnTo>
                  <a:pt x="184" y="4"/>
                </a:lnTo>
                <a:lnTo>
                  <a:pt x="178" y="8"/>
                </a:lnTo>
                <a:lnTo>
                  <a:pt x="170" y="14"/>
                </a:lnTo>
                <a:lnTo>
                  <a:pt x="14" y="172"/>
                </a:lnTo>
                <a:lnTo>
                  <a:pt x="14" y="172"/>
                </a:lnTo>
                <a:lnTo>
                  <a:pt x="8" y="178"/>
                </a:lnTo>
                <a:lnTo>
                  <a:pt x="4" y="184"/>
                </a:lnTo>
                <a:lnTo>
                  <a:pt x="2" y="192"/>
                </a:lnTo>
                <a:lnTo>
                  <a:pt x="0" y="200"/>
                </a:lnTo>
                <a:lnTo>
                  <a:pt x="0" y="692"/>
                </a:lnTo>
                <a:lnTo>
                  <a:pt x="0" y="692"/>
                </a:lnTo>
                <a:lnTo>
                  <a:pt x="2" y="712"/>
                </a:lnTo>
                <a:lnTo>
                  <a:pt x="8" y="732"/>
                </a:lnTo>
                <a:lnTo>
                  <a:pt x="18" y="750"/>
                </a:lnTo>
                <a:lnTo>
                  <a:pt x="32" y="764"/>
                </a:lnTo>
                <a:lnTo>
                  <a:pt x="46" y="778"/>
                </a:lnTo>
                <a:lnTo>
                  <a:pt x="64" y="788"/>
                </a:lnTo>
                <a:lnTo>
                  <a:pt x="84" y="794"/>
                </a:lnTo>
                <a:lnTo>
                  <a:pt x="104" y="796"/>
                </a:lnTo>
                <a:lnTo>
                  <a:pt x="346" y="796"/>
                </a:lnTo>
                <a:lnTo>
                  <a:pt x="346" y="796"/>
                </a:lnTo>
                <a:lnTo>
                  <a:pt x="328" y="776"/>
                </a:lnTo>
                <a:lnTo>
                  <a:pt x="314" y="756"/>
                </a:lnTo>
                <a:lnTo>
                  <a:pt x="300" y="734"/>
                </a:lnTo>
                <a:lnTo>
                  <a:pt x="288" y="710"/>
                </a:lnTo>
                <a:lnTo>
                  <a:pt x="104" y="710"/>
                </a:lnTo>
                <a:close/>
                <a:moveTo>
                  <a:pt x="218" y="86"/>
                </a:moveTo>
                <a:lnTo>
                  <a:pt x="218" y="184"/>
                </a:lnTo>
                <a:lnTo>
                  <a:pt x="218" y="184"/>
                </a:lnTo>
                <a:lnTo>
                  <a:pt x="216" y="192"/>
                </a:lnTo>
                <a:lnTo>
                  <a:pt x="212" y="198"/>
                </a:lnTo>
                <a:lnTo>
                  <a:pt x="206" y="202"/>
                </a:lnTo>
                <a:lnTo>
                  <a:pt x="198" y="204"/>
                </a:lnTo>
                <a:lnTo>
                  <a:pt x="100" y="204"/>
                </a:lnTo>
                <a:lnTo>
                  <a:pt x="218" y="86"/>
                </a:lnTo>
                <a:close/>
                <a:moveTo>
                  <a:pt x="924" y="354"/>
                </a:moveTo>
                <a:lnTo>
                  <a:pt x="866" y="294"/>
                </a:lnTo>
                <a:lnTo>
                  <a:pt x="798" y="362"/>
                </a:lnTo>
                <a:lnTo>
                  <a:pt x="798" y="362"/>
                </a:lnTo>
                <a:lnTo>
                  <a:pt x="778" y="344"/>
                </a:lnTo>
                <a:lnTo>
                  <a:pt x="758" y="330"/>
                </a:lnTo>
                <a:lnTo>
                  <a:pt x="736" y="316"/>
                </a:lnTo>
                <a:lnTo>
                  <a:pt x="712" y="306"/>
                </a:lnTo>
                <a:lnTo>
                  <a:pt x="688" y="296"/>
                </a:lnTo>
                <a:lnTo>
                  <a:pt x="662" y="290"/>
                </a:lnTo>
                <a:lnTo>
                  <a:pt x="636" y="286"/>
                </a:lnTo>
                <a:lnTo>
                  <a:pt x="608" y="284"/>
                </a:lnTo>
                <a:lnTo>
                  <a:pt x="608" y="284"/>
                </a:lnTo>
                <a:lnTo>
                  <a:pt x="580" y="286"/>
                </a:lnTo>
                <a:lnTo>
                  <a:pt x="554" y="290"/>
                </a:lnTo>
                <a:lnTo>
                  <a:pt x="528" y="296"/>
                </a:lnTo>
                <a:lnTo>
                  <a:pt x="502" y="306"/>
                </a:lnTo>
                <a:lnTo>
                  <a:pt x="480" y="318"/>
                </a:lnTo>
                <a:lnTo>
                  <a:pt x="456" y="332"/>
                </a:lnTo>
                <a:lnTo>
                  <a:pt x="436" y="346"/>
                </a:lnTo>
                <a:lnTo>
                  <a:pt x="416" y="364"/>
                </a:lnTo>
                <a:lnTo>
                  <a:pt x="398" y="384"/>
                </a:lnTo>
                <a:lnTo>
                  <a:pt x="384" y="404"/>
                </a:lnTo>
                <a:lnTo>
                  <a:pt x="370" y="426"/>
                </a:lnTo>
                <a:lnTo>
                  <a:pt x="358" y="450"/>
                </a:lnTo>
                <a:lnTo>
                  <a:pt x="350" y="476"/>
                </a:lnTo>
                <a:lnTo>
                  <a:pt x="342" y="502"/>
                </a:lnTo>
                <a:lnTo>
                  <a:pt x="338" y="528"/>
                </a:lnTo>
                <a:lnTo>
                  <a:pt x="338" y="556"/>
                </a:lnTo>
                <a:lnTo>
                  <a:pt x="338" y="556"/>
                </a:lnTo>
                <a:lnTo>
                  <a:pt x="338" y="584"/>
                </a:lnTo>
                <a:lnTo>
                  <a:pt x="342" y="610"/>
                </a:lnTo>
                <a:lnTo>
                  <a:pt x="350" y="636"/>
                </a:lnTo>
                <a:lnTo>
                  <a:pt x="358" y="662"/>
                </a:lnTo>
                <a:lnTo>
                  <a:pt x="370" y="686"/>
                </a:lnTo>
                <a:lnTo>
                  <a:pt x="384" y="708"/>
                </a:lnTo>
                <a:lnTo>
                  <a:pt x="398" y="728"/>
                </a:lnTo>
                <a:lnTo>
                  <a:pt x="416" y="748"/>
                </a:lnTo>
                <a:lnTo>
                  <a:pt x="436" y="766"/>
                </a:lnTo>
                <a:lnTo>
                  <a:pt x="456" y="780"/>
                </a:lnTo>
                <a:lnTo>
                  <a:pt x="480" y="794"/>
                </a:lnTo>
                <a:lnTo>
                  <a:pt x="502" y="806"/>
                </a:lnTo>
                <a:lnTo>
                  <a:pt x="528" y="814"/>
                </a:lnTo>
                <a:lnTo>
                  <a:pt x="554" y="822"/>
                </a:lnTo>
                <a:lnTo>
                  <a:pt x="580" y="826"/>
                </a:lnTo>
                <a:lnTo>
                  <a:pt x="608" y="828"/>
                </a:lnTo>
                <a:lnTo>
                  <a:pt x="608" y="828"/>
                </a:lnTo>
                <a:lnTo>
                  <a:pt x="636" y="826"/>
                </a:lnTo>
                <a:lnTo>
                  <a:pt x="662" y="822"/>
                </a:lnTo>
                <a:lnTo>
                  <a:pt x="688" y="814"/>
                </a:lnTo>
                <a:lnTo>
                  <a:pt x="714" y="806"/>
                </a:lnTo>
                <a:lnTo>
                  <a:pt x="738" y="794"/>
                </a:lnTo>
                <a:lnTo>
                  <a:pt x="760" y="780"/>
                </a:lnTo>
                <a:lnTo>
                  <a:pt x="780" y="766"/>
                </a:lnTo>
                <a:lnTo>
                  <a:pt x="800" y="748"/>
                </a:lnTo>
                <a:lnTo>
                  <a:pt x="818" y="728"/>
                </a:lnTo>
                <a:lnTo>
                  <a:pt x="832" y="708"/>
                </a:lnTo>
                <a:lnTo>
                  <a:pt x="846" y="686"/>
                </a:lnTo>
                <a:lnTo>
                  <a:pt x="858" y="662"/>
                </a:lnTo>
                <a:lnTo>
                  <a:pt x="868" y="636"/>
                </a:lnTo>
                <a:lnTo>
                  <a:pt x="874" y="610"/>
                </a:lnTo>
                <a:lnTo>
                  <a:pt x="878" y="584"/>
                </a:lnTo>
                <a:lnTo>
                  <a:pt x="880" y="556"/>
                </a:lnTo>
                <a:lnTo>
                  <a:pt x="880" y="556"/>
                </a:lnTo>
                <a:lnTo>
                  <a:pt x="878" y="522"/>
                </a:lnTo>
                <a:lnTo>
                  <a:pt x="872" y="490"/>
                </a:lnTo>
                <a:lnTo>
                  <a:pt x="862" y="460"/>
                </a:lnTo>
                <a:lnTo>
                  <a:pt x="848" y="430"/>
                </a:lnTo>
                <a:lnTo>
                  <a:pt x="924" y="354"/>
                </a:lnTo>
                <a:close/>
                <a:moveTo>
                  <a:pt x="608" y="742"/>
                </a:moveTo>
                <a:lnTo>
                  <a:pt x="608" y="742"/>
                </a:lnTo>
                <a:lnTo>
                  <a:pt x="590" y="742"/>
                </a:lnTo>
                <a:lnTo>
                  <a:pt x="570" y="738"/>
                </a:lnTo>
                <a:lnTo>
                  <a:pt x="552" y="734"/>
                </a:lnTo>
                <a:lnTo>
                  <a:pt x="536" y="728"/>
                </a:lnTo>
                <a:lnTo>
                  <a:pt x="520" y="720"/>
                </a:lnTo>
                <a:lnTo>
                  <a:pt x="504" y="710"/>
                </a:lnTo>
                <a:lnTo>
                  <a:pt x="490" y="700"/>
                </a:lnTo>
                <a:lnTo>
                  <a:pt x="476" y="688"/>
                </a:lnTo>
                <a:lnTo>
                  <a:pt x="464" y="674"/>
                </a:lnTo>
                <a:lnTo>
                  <a:pt x="454" y="660"/>
                </a:lnTo>
                <a:lnTo>
                  <a:pt x="444" y="644"/>
                </a:lnTo>
                <a:lnTo>
                  <a:pt x="436" y="628"/>
                </a:lnTo>
                <a:lnTo>
                  <a:pt x="430" y="612"/>
                </a:lnTo>
                <a:lnTo>
                  <a:pt x="426" y="594"/>
                </a:lnTo>
                <a:lnTo>
                  <a:pt x="422" y="574"/>
                </a:lnTo>
                <a:lnTo>
                  <a:pt x="422" y="556"/>
                </a:lnTo>
                <a:lnTo>
                  <a:pt x="422" y="556"/>
                </a:lnTo>
                <a:lnTo>
                  <a:pt x="422" y="536"/>
                </a:lnTo>
                <a:lnTo>
                  <a:pt x="426" y="518"/>
                </a:lnTo>
                <a:lnTo>
                  <a:pt x="430" y="500"/>
                </a:lnTo>
                <a:lnTo>
                  <a:pt x="436" y="484"/>
                </a:lnTo>
                <a:lnTo>
                  <a:pt x="444" y="466"/>
                </a:lnTo>
                <a:lnTo>
                  <a:pt x="454" y="452"/>
                </a:lnTo>
                <a:lnTo>
                  <a:pt x="464" y="438"/>
                </a:lnTo>
                <a:lnTo>
                  <a:pt x="476" y="424"/>
                </a:lnTo>
                <a:lnTo>
                  <a:pt x="490" y="412"/>
                </a:lnTo>
                <a:lnTo>
                  <a:pt x="504" y="402"/>
                </a:lnTo>
                <a:lnTo>
                  <a:pt x="520" y="392"/>
                </a:lnTo>
                <a:lnTo>
                  <a:pt x="536" y="384"/>
                </a:lnTo>
                <a:lnTo>
                  <a:pt x="552" y="378"/>
                </a:lnTo>
                <a:lnTo>
                  <a:pt x="570" y="372"/>
                </a:lnTo>
                <a:lnTo>
                  <a:pt x="590" y="370"/>
                </a:lnTo>
                <a:lnTo>
                  <a:pt x="608" y="370"/>
                </a:lnTo>
                <a:lnTo>
                  <a:pt x="608" y="370"/>
                </a:lnTo>
                <a:lnTo>
                  <a:pt x="626" y="370"/>
                </a:lnTo>
                <a:lnTo>
                  <a:pt x="644" y="372"/>
                </a:lnTo>
                <a:lnTo>
                  <a:pt x="662" y="378"/>
                </a:lnTo>
                <a:lnTo>
                  <a:pt x="680" y="384"/>
                </a:lnTo>
                <a:lnTo>
                  <a:pt x="696" y="390"/>
                </a:lnTo>
                <a:lnTo>
                  <a:pt x="710" y="400"/>
                </a:lnTo>
                <a:lnTo>
                  <a:pt x="724" y="410"/>
                </a:lnTo>
                <a:lnTo>
                  <a:pt x="738" y="422"/>
                </a:lnTo>
                <a:lnTo>
                  <a:pt x="610" y="550"/>
                </a:lnTo>
                <a:lnTo>
                  <a:pt x="556" y="496"/>
                </a:lnTo>
                <a:lnTo>
                  <a:pt x="496" y="556"/>
                </a:lnTo>
                <a:lnTo>
                  <a:pt x="580" y="640"/>
                </a:lnTo>
                <a:lnTo>
                  <a:pt x="580" y="640"/>
                </a:lnTo>
                <a:lnTo>
                  <a:pt x="586" y="644"/>
                </a:lnTo>
                <a:lnTo>
                  <a:pt x="594" y="648"/>
                </a:lnTo>
                <a:lnTo>
                  <a:pt x="602" y="650"/>
                </a:lnTo>
                <a:lnTo>
                  <a:pt x="610" y="652"/>
                </a:lnTo>
                <a:lnTo>
                  <a:pt x="610" y="652"/>
                </a:lnTo>
                <a:lnTo>
                  <a:pt x="618" y="650"/>
                </a:lnTo>
                <a:lnTo>
                  <a:pt x="626" y="648"/>
                </a:lnTo>
                <a:lnTo>
                  <a:pt x="632" y="644"/>
                </a:lnTo>
                <a:lnTo>
                  <a:pt x="640" y="640"/>
                </a:lnTo>
                <a:lnTo>
                  <a:pt x="784" y="494"/>
                </a:lnTo>
                <a:lnTo>
                  <a:pt x="784" y="494"/>
                </a:lnTo>
                <a:lnTo>
                  <a:pt x="788" y="508"/>
                </a:lnTo>
                <a:lnTo>
                  <a:pt x="792" y="524"/>
                </a:lnTo>
                <a:lnTo>
                  <a:pt x="794" y="540"/>
                </a:lnTo>
                <a:lnTo>
                  <a:pt x="794" y="556"/>
                </a:lnTo>
                <a:lnTo>
                  <a:pt x="794" y="556"/>
                </a:lnTo>
                <a:lnTo>
                  <a:pt x="794" y="574"/>
                </a:lnTo>
                <a:lnTo>
                  <a:pt x="792" y="594"/>
                </a:lnTo>
                <a:lnTo>
                  <a:pt x="786" y="612"/>
                </a:lnTo>
                <a:lnTo>
                  <a:pt x="780" y="628"/>
                </a:lnTo>
                <a:lnTo>
                  <a:pt x="772" y="644"/>
                </a:lnTo>
                <a:lnTo>
                  <a:pt x="762" y="660"/>
                </a:lnTo>
                <a:lnTo>
                  <a:pt x="752" y="674"/>
                </a:lnTo>
                <a:lnTo>
                  <a:pt x="740" y="688"/>
                </a:lnTo>
                <a:lnTo>
                  <a:pt x="726" y="700"/>
                </a:lnTo>
                <a:lnTo>
                  <a:pt x="712" y="710"/>
                </a:lnTo>
                <a:lnTo>
                  <a:pt x="698" y="720"/>
                </a:lnTo>
                <a:lnTo>
                  <a:pt x="680" y="728"/>
                </a:lnTo>
                <a:lnTo>
                  <a:pt x="664" y="734"/>
                </a:lnTo>
                <a:lnTo>
                  <a:pt x="646" y="738"/>
                </a:lnTo>
                <a:lnTo>
                  <a:pt x="628" y="742"/>
                </a:lnTo>
                <a:lnTo>
                  <a:pt x="608" y="742"/>
                </a:lnTo>
                <a:lnTo>
                  <a:pt x="608" y="742"/>
                </a:lnTo>
                <a:close/>
                <a:moveTo>
                  <a:pt x="254" y="374"/>
                </a:moveTo>
                <a:lnTo>
                  <a:pt x="168" y="374"/>
                </a:lnTo>
                <a:lnTo>
                  <a:pt x="168" y="458"/>
                </a:lnTo>
                <a:lnTo>
                  <a:pt x="254" y="458"/>
                </a:lnTo>
                <a:lnTo>
                  <a:pt x="254" y="374"/>
                </a:lnTo>
                <a:close/>
                <a:moveTo>
                  <a:pt x="168" y="628"/>
                </a:moveTo>
                <a:lnTo>
                  <a:pt x="254" y="628"/>
                </a:lnTo>
                <a:lnTo>
                  <a:pt x="254" y="542"/>
                </a:lnTo>
                <a:lnTo>
                  <a:pt x="168" y="542"/>
                </a:lnTo>
                <a:lnTo>
                  <a:pt x="168" y="628"/>
                </a:lnTo>
                <a:close/>
              </a:path>
            </a:pathLst>
          </a:custGeom>
          <a:solidFill>
            <a:srgbClr val="00A6CA"/>
          </a:solidFill>
          <a:ln>
            <a:noFill/>
          </a:ln>
          <a:extLst/>
        </p:spPr>
        <p:txBody>
          <a:bodyPr vert="horz" wrap="square" lIns="121867" tIns="60933" rIns="121867" bIns="60933" numCol="1" anchor="t" anchorCtr="0" compatLnSpc="1">
            <a:prstTxWarp prst="textNoShape">
              <a:avLst/>
            </a:prstTxWarp>
          </a:bodyPr>
          <a:lstStyle/>
          <a:p>
            <a:endParaRPr lang="en-US" sz="1999"/>
          </a:p>
        </p:txBody>
      </p:sp>
      <p:sp>
        <p:nvSpPr>
          <p:cNvPr id="74" name="CuadroTexto 73"/>
          <p:cNvSpPr txBox="1"/>
          <p:nvPr/>
        </p:nvSpPr>
        <p:spPr>
          <a:xfrm>
            <a:off x="8266551" y="2986533"/>
            <a:ext cx="1563247" cy="892552"/>
          </a:xfrm>
          <a:prstGeom prst="rect">
            <a:avLst/>
          </a:prstGeom>
          <a:noFill/>
          <a:ln>
            <a:noFill/>
          </a:ln>
        </p:spPr>
        <p:txBody>
          <a:bodyPr wrap="square" rtlCol="0">
            <a:spAutoFit/>
          </a:bodyPr>
          <a:lstStyle/>
          <a:p>
            <a:pPr algn="ctr"/>
            <a:r>
              <a:rPr lang="es-CO" sz="1300" b="1" dirty="0"/>
              <a:t>Captura de datos adicionales con </a:t>
            </a:r>
            <a:r>
              <a:rPr lang="es-CO" sz="1300" b="1" dirty="0" err="1" smtClean="0"/>
              <a:t>Prellenado</a:t>
            </a:r>
            <a:endParaRPr lang="es-CO" sz="1300" b="1" dirty="0"/>
          </a:p>
          <a:p>
            <a:pPr algn="ctr"/>
            <a:endParaRPr lang="es-CO" sz="1300" b="1" dirty="0"/>
          </a:p>
        </p:txBody>
      </p:sp>
      <p:sp>
        <p:nvSpPr>
          <p:cNvPr id="75" name="Freeform 366"/>
          <p:cNvSpPr>
            <a:spLocks/>
          </p:cNvSpPr>
          <p:nvPr/>
        </p:nvSpPr>
        <p:spPr bwMode="gray">
          <a:xfrm>
            <a:off x="10432786" y="2129275"/>
            <a:ext cx="271869" cy="484416"/>
          </a:xfrm>
          <a:custGeom>
            <a:avLst/>
            <a:gdLst>
              <a:gd name="T0" fmla="*/ 440 w 440"/>
              <a:gd name="T1" fmla="*/ 534 h 796"/>
              <a:gd name="T2" fmla="*/ 438 w 440"/>
              <a:gd name="T3" fmla="*/ 498 h 796"/>
              <a:gd name="T4" fmla="*/ 426 w 440"/>
              <a:gd name="T5" fmla="*/ 464 h 796"/>
              <a:gd name="T6" fmla="*/ 410 w 440"/>
              <a:gd name="T7" fmla="*/ 434 h 796"/>
              <a:gd name="T8" fmla="*/ 388 w 440"/>
              <a:gd name="T9" fmla="*/ 408 h 796"/>
              <a:gd name="T10" fmla="*/ 362 w 440"/>
              <a:gd name="T11" fmla="*/ 386 h 796"/>
              <a:gd name="T12" fmla="*/ 332 w 440"/>
              <a:gd name="T13" fmla="*/ 370 h 796"/>
              <a:gd name="T14" fmla="*/ 298 w 440"/>
              <a:gd name="T15" fmla="*/ 360 h 796"/>
              <a:gd name="T16" fmla="*/ 262 w 440"/>
              <a:gd name="T17" fmla="*/ 356 h 796"/>
              <a:gd name="T18" fmla="*/ 180 w 440"/>
              <a:gd name="T19" fmla="*/ 356 h 796"/>
              <a:gd name="T20" fmla="*/ 142 w 440"/>
              <a:gd name="T21" fmla="*/ 348 h 796"/>
              <a:gd name="T22" fmla="*/ 112 w 440"/>
              <a:gd name="T23" fmla="*/ 328 h 796"/>
              <a:gd name="T24" fmla="*/ 92 w 440"/>
              <a:gd name="T25" fmla="*/ 298 h 796"/>
              <a:gd name="T26" fmla="*/ 86 w 440"/>
              <a:gd name="T27" fmla="*/ 262 h 796"/>
              <a:gd name="T28" fmla="*/ 88 w 440"/>
              <a:gd name="T29" fmla="*/ 244 h 796"/>
              <a:gd name="T30" fmla="*/ 102 w 440"/>
              <a:gd name="T31" fmla="*/ 210 h 796"/>
              <a:gd name="T32" fmla="*/ 126 w 440"/>
              <a:gd name="T33" fmla="*/ 184 h 796"/>
              <a:gd name="T34" fmla="*/ 160 w 440"/>
              <a:gd name="T35" fmla="*/ 170 h 796"/>
              <a:gd name="T36" fmla="*/ 390 w 440"/>
              <a:gd name="T37" fmla="*/ 168 h 796"/>
              <a:gd name="T38" fmla="*/ 266 w 440"/>
              <a:gd name="T39" fmla="*/ 84 h 796"/>
              <a:gd name="T40" fmla="*/ 182 w 440"/>
              <a:gd name="T41" fmla="*/ 0 h 796"/>
              <a:gd name="T42" fmla="*/ 180 w 440"/>
              <a:gd name="T43" fmla="*/ 84 h 796"/>
              <a:gd name="T44" fmla="*/ 160 w 440"/>
              <a:gd name="T45" fmla="*/ 84 h 796"/>
              <a:gd name="T46" fmla="*/ 126 w 440"/>
              <a:gd name="T47" fmla="*/ 92 h 796"/>
              <a:gd name="T48" fmla="*/ 94 w 440"/>
              <a:gd name="T49" fmla="*/ 106 h 796"/>
              <a:gd name="T50" fmla="*/ 66 w 440"/>
              <a:gd name="T51" fmla="*/ 124 h 796"/>
              <a:gd name="T52" fmla="*/ 42 w 440"/>
              <a:gd name="T53" fmla="*/ 148 h 796"/>
              <a:gd name="T54" fmla="*/ 22 w 440"/>
              <a:gd name="T55" fmla="*/ 178 h 796"/>
              <a:gd name="T56" fmla="*/ 8 w 440"/>
              <a:gd name="T57" fmla="*/ 208 h 796"/>
              <a:gd name="T58" fmla="*/ 2 w 440"/>
              <a:gd name="T59" fmla="*/ 244 h 796"/>
              <a:gd name="T60" fmla="*/ 0 w 440"/>
              <a:gd name="T61" fmla="*/ 262 h 796"/>
              <a:gd name="T62" fmla="*/ 4 w 440"/>
              <a:gd name="T63" fmla="*/ 298 h 796"/>
              <a:gd name="T64" fmla="*/ 14 w 440"/>
              <a:gd name="T65" fmla="*/ 332 h 796"/>
              <a:gd name="T66" fmla="*/ 32 w 440"/>
              <a:gd name="T67" fmla="*/ 362 h 796"/>
              <a:gd name="T68" fmla="*/ 54 w 440"/>
              <a:gd name="T69" fmla="*/ 388 h 796"/>
              <a:gd name="T70" fmla="*/ 80 w 440"/>
              <a:gd name="T71" fmla="*/ 410 h 796"/>
              <a:gd name="T72" fmla="*/ 110 w 440"/>
              <a:gd name="T73" fmla="*/ 426 h 796"/>
              <a:gd name="T74" fmla="*/ 144 w 440"/>
              <a:gd name="T75" fmla="*/ 436 h 796"/>
              <a:gd name="T76" fmla="*/ 180 w 440"/>
              <a:gd name="T77" fmla="*/ 440 h 796"/>
              <a:gd name="T78" fmla="*/ 262 w 440"/>
              <a:gd name="T79" fmla="*/ 440 h 796"/>
              <a:gd name="T80" fmla="*/ 300 w 440"/>
              <a:gd name="T81" fmla="*/ 448 h 796"/>
              <a:gd name="T82" fmla="*/ 328 w 440"/>
              <a:gd name="T83" fmla="*/ 468 h 796"/>
              <a:gd name="T84" fmla="*/ 350 w 440"/>
              <a:gd name="T85" fmla="*/ 498 h 796"/>
              <a:gd name="T86" fmla="*/ 356 w 440"/>
              <a:gd name="T87" fmla="*/ 534 h 796"/>
              <a:gd name="T88" fmla="*/ 354 w 440"/>
              <a:gd name="T89" fmla="*/ 552 h 796"/>
              <a:gd name="T90" fmla="*/ 340 w 440"/>
              <a:gd name="T91" fmla="*/ 586 h 796"/>
              <a:gd name="T92" fmla="*/ 316 w 440"/>
              <a:gd name="T93" fmla="*/ 612 h 796"/>
              <a:gd name="T94" fmla="*/ 282 w 440"/>
              <a:gd name="T95" fmla="*/ 626 h 796"/>
              <a:gd name="T96" fmla="*/ 50 w 440"/>
              <a:gd name="T97" fmla="*/ 628 h 796"/>
              <a:gd name="T98" fmla="*/ 182 w 440"/>
              <a:gd name="T99" fmla="*/ 712 h 796"/>
              <a:gd name="T100" fmla="*/ 266 w 440"/>
              <a:gd name="T101" fmla="*/ 796 h 796"/>
              <a:gd name="T102" fmla="*/ 262 w 440"/>
              <a:gd name="T103" fmla="*/ 712 h 796"/>
              <a:gd name="T104" fmla="*/ 280 w 440"/>
              <a:gd name="T105" fmla="*/ 712 h 796"/>
              <a:gd name="T106" fmla="*/ 316 w 440"/>
              <a:gd name="T107" fmla="*/ 704 h 796"/>
              <a:gd name="T108" fmla="*/ 348 w 440"/>
              <a:gd name="T109" fmla="*/ 690 h 796"/>
              <a:gd name="T110" fmla="*/ 376 w 440"/>
              <a:gd name="T111" fmla="*/ 672 h 796"/>
              <a:gd name="T112" fmla="*/ 400 w 440"/>
              <a:gd name="T113" fmla="*/ 648 h 796"/>
              <a:gd name="T114" fmla="*/ 420 w 440"/>
              <a:gd name="T115" fmla="*/ 618 h 796"/>
              <a:gd name="T116" fmla="*/ 432 w 440"/>
              <a:gd name="T117" fmla="*/ 588 h 796"/>
              <a:gd name="T118" fmla="*/ 440 w 440"/>
              <a:gd name="T119" fmla="*/ 552 h 796"/>
              <a:gd name="T120" fmla="*/ 440 w 440"/>
              <a:gd name="T121" fmla="*/ 534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0" h="796">
                <a:moveTo>
                  <a:pt x="440" y="534"/>
                </a:moveTo>
                <a:lnTo>
                  <a:pt x="440" y="534"/>
                </a:lnTo>
                <a:lnTo>
                  <a:pt x="440" y="516"/>
                </a:lnTo>
                <a:lnTo>
                  <a:pt x="438" y="498"/>
                </a:lnTo>
                <a:lnTo>
                  <a:pt x="432" y="482"/>
                </a:lnTo>
                <a:lnTo>
                  <a:pt x="426" y="464"/>
                </a:lnTo>
                <a:lnTo>
                  <a:pt x="420" y="450"/>
                </a:lnTo>
                <a:lnTo>
                  <a:pt x="410" y="434"/>
                </a:lnTo>
                <a:lnTo>
                  <a:pt x="400" y="420"/>
                </a:lnTo>
                <a:lnTo>
                  <a:pt x="388" y="408"/>
                </a:lnTo>
                <a:lnTo>
                  <a:pt x="376" y="396"/>
                </a:lnTo>
                <a:lnTo>
                  <a:pt x="362" y="386"/>
                </a:lnTo>
                <a:lnTo>
                  <a:pt x="348" y="378"/>
                </a:lnTo>
                <a:lnTo>
                  <a:pt x="332" y="370"/>
                </a:lnTo>
                <a:lnTo>
                  <a:pt x="316" y="364"/>
                </a:lnTo>
                <a:lnTo>
                  <a:pt x="298" y="360"/>
                </a:lnTo>
                <a:lnTo>
                  <a:pt x="280" y="356"/>
                </a:lnTo>
                <a:lnTo>
                  <a:pt x="262" y="356"/>
                </a:lnTo>
                <a:lnTo>
                  <a:pt x="180" y="356"/>
                </a:lnTo>
                <a:lnTo>
                  <a:pt x="180" y="356"/>
                </a:lnTo>
                <a:lnTo>
                  <a:pt x="160" y="354"/>
                </a:lnTo>
                <a:lnTo>
                  <a:pt x="142" y="348"/>
                </a:lnTo>
                <a:lnTo>
                  <a:pt x="126" y="340"/>
                </a:lnTo>
                <a:lnTo>
                  <a:pt x="112" y="328"/>
                </a:lnTo>
                <a:lnTo>
                  <a:pt x="102" y="314"/>
                </a:lnTo>
                <a:lnTo>
                  <a:pt x="92" y="298"/>
                </a:lnTo>
                <a:lnTo>
                  <a:pt x="88" y="280"/>
                </a:lnTo>
                <a:lnTo>
                  <a:pt x="86" y="262"/>
                </a:lnTo>
                <a:lnTo>
                  <a:pt x="86" y="262"/>
                </a:lnTo>
                <a:lnTo>
                  <a:pt x="88" y="244"/>
                </a:lnTo>
                <a:lnTo>
                  <a:pt x="92" y="226"/>
                </a:lnTo>
                <a:lnTo>
                  <a:pt x="102" y="210"/>
                </a:lnTo>
                <a:lnTo>
                  <a:pt x="112" y="196"/>
                </a:lnTo>
                <a:lnTo>
                  <a:pt x="126" y="184"/>
                </a:lnTo>
                <a:lnTo>
                  <a:pt x="142" y="176"/>
                </a:lnTo>
                <a:lnTo>
                  <a:pt x="160" y="170"/>
                </a:lnTo>
                <a:lnTo>
                  <a:pt x="180" y="168"/>
                </a:lnTo>
                <a:lnTo>
                  <a:pt x="390" y="168"/>
                </a:lnTo>
                <a:lnTo>
                  <a:pt x="390" y="84"/>
                </a:lnTo>
                <a:lnTo>
                  <a:pt x="266" y="84"/>
                </a:lnTo>
                <a:lnTo>
                  <a:pt x="266" y="0"/>
                </a:lnTo>
                <a:lnTo>
                  <a:pt x="182" y="0"/>
                </a:lnTo>
                <a:lnTo>
                  <a:pt x="182" y="84"/>
                </a:lnTo>
                <a:lnTo>
                  <a:pt x="180" y="84"/>
                </a:lnTo>
                <a:lnTo>
                  <a:pt x="180" y="84"/>
                </a:lnTo>
                <a:lnTo>
                  <a:pt x="160" y="84"/>
                </a:lnTo>
                <a:lnTo>
                  <a:pt x="144" y="88"/>
                </a:lnTo>
                <a:lnTo>
                  <a:pt x="126" y="92"/>
                </a:lnTo>
                <a:lnTo>
                  <a:pt x="110" y="98"/>
                </a:lnTo>
                <a:lnTo>
                  <a:pt x="94" y="106"/>
                </a:lnTo>
                <a:lnTo>
                  <a:pt x="80" y="114"/>
                </a:lnTo>
                <a:lnTo>
                  <a:pt x="66" y="124"/>
                </a:lnTo>
                <a:lnTo>
                  <a:pt x="54" y="136"/>
                </a:lnTo>
                <a:lnTo>
                  <a:pt x="42" y="148"/>
                </a:lnTo>
                <a:lnTo>
                  <a:pt x="32" y="162"/>
                </a:lnTo>
                <a:lnTo>
                  <a:pt x="22" y="178"/>
                </a:lnTo>
                <a:lnTo>
                  <a:pt x="14" y="192"/>
                </a:lnTo>
                <a:lnTo>
                  <a:pt x="8" y="208"/>
                </a:lnTo>
                <a:lnTo>
                  <a:pt x="4" y="226"/>
                </a:lnTo>
                <a:lnTo>
                  <a:pt x="2" y="244"/>
                </a:lnTo>
                <a:lnTo>
                  <a:pt x="0" y="262"/>
                </a:lnTo>
                <a:lnTo>
                  <a:pt x="0" y="262"/>
                </a:lnTo>
                <a:lnTo>
                  <a:pt x="2" y="280"/>
                </a:lnTo>
                <a:lnTo>
                  <a:pt x="4" y="298"/>
                </a:lnTo>
                <a:lnTo>
                  <a:pt x="8" y="314"/>
                </a:lnTo>
                <a:lnTo>
                  <a:pt x="14" y="332"/>
                </a:lnTo>
                <a:lnTo>
                  <a:pt x="22" y="346"/>
                </a:lnTo>
                <a:lnTo>
                  <a:pt x="32" y="362"/>
                </a:lnTo>
                <a:lnTo>
                  <a:pt x="42" y="376"/>
                </a:lnTo>
                <a:lnTo>
                  <a:pt x="54" y="388"/>
                </a:lnTo>
                <a:lnTo>
                  <a:pt x="66" y="400"/>
                </a:lnTo>
                <a:lnTo>
                  <a:pt x="80" y="410"/>
                </a:lnTo>
                <a:lnTo>
                  <a:pt x="94" y="418"/>
                </a:lnTo>
                <a:lnTo>
                  <a:pt x="110" y="426"/>
                </a:lnTo>
                <a:lnTo>
                  <a:pt x="126" y="432"/>
                </a:lnTo>
                <a:lnTo>
                  <a:pt x="144" y="436"/>
                </a:lnTo>
                <a:lnTo>
                  <a:pt x="160" y="440"/>
                </a:lnTo>
                <a:lnTo>
                  <a:pt x="180" y="440"/>
                </a:lnTo>
                <a:lnTo>
                  <a:pt x="262" y="440"/>
                </a:lnTo>
                <a:lnTo>
                  <a:pt x="262" y="440"/>
                </a:lnTo>
                <a:lnTo>
                  <a:pt x="282" y="442"/>
                </a:lnTo>
                <a:lnTo>
                  <a:pt x="300" y="448"/>
                </a:lnTo>
                <a:lnTo>
                  <a:pt x="316" y="456"/>
                </a:lnTo>
                <a:lnTo>
                  <a:pt x="328" y="468"/>
                </a:lnTo>
                <a:lnTo>
                  <a:pt x="340" y="482"/>
                </a:lnTo>
                <a:lnTo>
                  <a:pt x="350" y="498"/>
                </a:lnTo>
                <a:lnTo>
                  <a:pt x="354" y="516"/>
                </a:lnTo>
                <a:lnTo>
                  <a:pt x="356" y="534"/>
                </a:lnTo>
                <a:lnTo>
                  <a:pt x="356" y="534"/>
                </a:lnTo>
                <a:lnTo>
                  <a:pt x="354" y="552"/>
                </a:lnTo>
                <a:lnTo>
                  <a:pt x="350" y="570"/>
                </a:lnTo>
                <a:lnTo>
                  <a:pt x="340" y="586"/>
                </a:lnTo>
                <a:lnTo>
                  <a:pt x="328" y="600"/>
                </a:lnTo>
                <a:lnTo>
                  <a:pt x="316" y="612"/>
                </a:lnTo>
                <a:lnTo>
                  <a:pt x="300" y="620"/>
                </a:lnTo>
                <a:lnTo>
                  <a:pt x="282" y="626"/>
                </a:lnTo>
                <a:lnTo>
                  <a:pt x="262" y="628"/>
                </a:lnTo>
                <a:lnTo>
                  <a:pt x="50" y="628"/>
                </a:lnTo>
                <a:lnTo>
                  <a:pt x="50" y="712"/>
                </a:lnTo>
                <a:lnTo>
                  <a:pt x="182" y="712"/>
                </a:lnTo>
                <a:lnTo>
                  <a:pt x="182" y="796"/>
                </a:lnTo>
                <a:lnTo>
                  <a:pt x="266" y="796"/>
                </a:lnTo>
                <a:lnTo>
                  <a:pt x="266" y="712"/>
                </a:lnTo>
                <a:lnTo>
                  <a:pt x="262" y="712"/>
                </a:lnTo>
                <a:lnTo>
                  <a:pt x="262" y="712"/>
                </a:lnTo>
                <a:lnTo>
                  <a:pt x="280" y="712"/>
                </a:lnTo>
                <a:lnTo>
                  <a:pt x="298" y="708"/>
                </a:lnTo>
                <a:lnTo>
                  <a:pt x="316" y="704"/>
                </a:lnTo>
                <a:lnTo>
                  <a:pt x="332" y="698"/>
                </a:lnTo>
                <a:lnTo>
                  <a:pt x="348" y="690"/>
                </a:lnTo>
                <a:lnTo>
                  <a:pt x="362" y="682"/>
                </a:lnTo>
                <a:lnTo>
                  <a:pt x="376" y="672"/>
                </a:lnTo>
                <a:lnTo>
                  <a:pt x="388" y="660"/>
                </a:lnTo>
                <a:lnTo>
                  <a:pt x="400" y="648"/>
                </a:lnTo>
                <a:lnTo>
                  <a:pt x="410" y="634"/>
                </a:lnTo>
                <a:lnTo>
                  <a:pt x="420" y="618"/>
                </a:lnTo>
                <a:lnTo>
                  <a:pt x="426" y="604"/>
                </a:lnTo>
                <a:lnTo>
                  <a:pt x="432" y="588"/>
                </a:lnTo>
                <a:lnTo>
                  <a:pt x="438" y="570"/>
                </a:lnTo>
                <a:lnTo>
                  <a:pt x="440" y="552"/>
                </a:lnTo>
                <a:lnTo>
                  <a:pt x="440" y="534"/>
                </a:lnTo>
                <a:lnTo>
                  <a:pt x="440" y="534"/>
                </a:lnTo>
                <a:close/>
              </a:path>
            </a:pathLst>
          </a:custGeom>
          <a:solidFill>
            <a:srgbClr val="00A6CA"/>
          </a:solidFill>
          <a:ln>
            <a:noFill/>
          </a:ln>
          <a:extLst/>
        </p:spPr>
        <p:txBody>
          <a:bodyPr vert="horz" wrap="square" lIns="121867" tIns="60933" rIns="121867" bIns="60933" numCol="1" anchor="t" anchorCtr="0" compatLnSpc="1">
            <a:prstTxWarp prst="textNoShape">
              <a:avLst/>
            </a:prstTxWarp>
          </a:bodyPr>
          <a:lstStyle/>
          <a:p>
            <a:endParaRPr lang="en-US" sz="1999"/>
          </a:p>
        </p:txBody>
      </p:sp>
      <p:sp>
        <p:nvSpPr>
          <p:cNvPr id="76" name="CuadroTexto 75"/>
          <p:cNvSpPr txBox="1"/>
          <p:nvPr/>
        </p:nvSpPr>
        <p:spPr>
          <a:xfrm>
            <a:off x="10056111" y="3018056"/>
            <a:ext cx="1161615" cy="492443"/>
          </a:xfrm>
          <a:prstGeom prst="rect">
            <a:avLst/>
          </a:prstGeom>
          <a:noFill/>
          <a:ln>
            <a:noFill/>
          </a:ln>
        </p:spPr>
        <p:txBody>
          <a:bodyPr wrap="square" rtlCol="0">
            <a:spAutoFit/>
          </a:bodyPr>
          <a:lstStyle/>
          <a:p>
            <a:pPr algn="ctr"/>
            <a:r>
              <a:rPr lang="es-CO" sz="1300" b="1" dirty="0"/>
              <a:t>Validación de ingresos</a:t>
            </a:r>
          </a:p>
        </p:txBody>
      </p:sp>
      <p:pic>
        <p:nvPicPr>
          <p:cNvPr id="83" name="Imagen 8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0698" y="4272635"/>
            <a:ext cx="1123275" cy="724116"/>
          </a:xfrm>
          <a:prstGeom prst="rect">
            <a:avLst/>
          </a:prstGeom>
        </p:spPr>
      </p:pic>
      <p:grpSp>
        <p:nvGrpSpPr>
          <p:cNvPr id="77" name="Group 857"/>
          <p:cNvGrpSpPr>
            <a:grpSpLocks noChangeAspect="1"/>
          </p:cNvGrpSpPr>
          <p:nvPr/>
        </p:nvGrpSpPr>
        <p:grpSpPr bwMode="gray">
          <a:xfrm>
            <a:off x="10252886" y="4372661"/>
            <a:ext cx="295575" cy="524066"/>
            <a:chOff x="2645" y="1190"/>
            <a:chExt cx="470" cy="860"/>
          </a:xfrm>
        </p:grpSpPr>
        <p:sp>
          <p:nvSpPr>
            <p:cNvPr id="78" name="Freeform 858"/>
            <p:cNvSpPr>
              <a:spLocks noEditPoints="1"/>
            </p:cNvSpPr>
            <p:nvPr/>
          </p:nvSpPr>
          <p:spPr bwMode="gray">
            <a:xfrm>
              <a:off x="2645" y="1190"/>
              <a:ext cx="470" cy="860"/>
            </a:xfrm>
            <a:custGeom>
              <a:avLst/>
              <a:gdLst>
                <a:gd name="T0" fmla="*/ 104 w 470"/>
                <a:gd name="T1" fmla="*/ 774 h 860"/>
                <a:gd name="T2" fmla="*/ 90 w 470"/>
                <a:gd name="T3" fmla="*/ 768 h 860"/>
                <a:gd name="T4" fmla="*/ 84 w 470"/>
                <a:gd name="T5" fmla="*/ 756 h 860"/>
                <a:gd name="T6" fmla="*/ 192 w 470"/>
                <a:gd name="T7" fmla="*/ 690 h 860"/>
                <a:gd name="T8" fmla="*/ 104 w 470"/>
                <a:gd name="T9" fmla="*/ 774 h 860"/>
                <a:gd name="T10" fmla="*/ 278 w 470"/>
                <a:gd name="T11" fmla="*/ 690 h 860"/>
                <a:gd name="T12" fmla="*/ 386 w 470"/>
                <a:gd name="T13" fmla="*/ 756 h 860"/>
                <a:gd name="T14" fmla="*/ 384 w 470"/>
                <a:gd name="T15" fmla="*/ 762 h 860"/>
                <a:gd name="T16" fmla="*/ 374 w 470"/>
                <a:gd name="T17" fmla="*/ 772 h 860"/>
                <a:gd name="T18" fmla="*/ 278 w 470"/>
                <a:gd name="T19" fmla="*/ 774 h 860"/>
                <a:gd name="T20" fmla="*/ 84 w 470"/>
                <a:gd name="T21" fmla="*/ 254 h 860"/>
                <a:gd name="T22" fmla="*/ 386 w 470"/>
                <a:gd name="T23" fmla="*/ 606 h 860"/>
                <a:gd name="T24" fmla="*/ 302 w 470"/>
                <a:gd name="T25" fmla="*/ 0 h 860"/>
                <a:gd name="T26" fmla="*/ 104 w 470"/>
                <a:gd name="T27" fmla="*/ 0 h 860"/>
                <a:gd name="T28" fmla="*/ 62 w 470"/>
                <a:gd name="T29" fmla="*/ 10 h 860"/>
                <a:gd name="T30" fmla="*/ 30 w 470"/>
                <a:gd name="T31" fmla="*/ 32 h 860"/>
                <a:gd name="T32" fmla="*/ 8 w 470"/>
                <a:gd name="T33" fmla="*/ 64 h 860"/>
                <a:gd name="T34" fmla="*/ 0 w 470"/>
                <a:gd name="T35" fmla="*/ 104 h 860"/>
                <a:gd name="T36" fmla="*/ 0 w 470"/>
                <a:gd name="T37" fmla="*/ 756 h 860"/>
                <a:gd name="T38" fmla="*/ 8 w 470"/>
                <a:gd name="T39" fmla="*/ 796 h 860"/>
                <a:gd name="T40" fmla="*/ 30 w 470"/>
                <a:gd name="T41" fmla="*/ 828 h 860"/>
                <a:gd name="T42" fmla="*/ 62 w 470"/>
                <a:gd name="T43" fmla="*/ 850 h 860"/>
                <a:gd name="T44" fmla="*/ 104 w 470"/>
                <a:gd name="T45" fmla="*/ 860 h 860"/>
                <a:gd name="T46" fmla="*/ 366 w 470"/>
                <a:gd name="T47" fmla="*/ 860 h 860"/>
                <a:gd name="T48" fmla="*/ 406 w 470"/>
                <a:gd name="T49" fmla="*/ 850 h 860"/>
                <a:gd name="T50" fmla="*/ 440 w 470"/>
                <a:gd name="T51" fmla="*/ 828 h 860"/>
                <a:gd name="T52" fmla="*/ 462 w 470"/>
                <a:gd name="T53" fmla="*/ 796 h 860"/>
                <a:gd name="T54" fmla="*/ 470 w 470"/>
                <a:gd name="T55" fmla="*/ 756 h 860"/>
                <a:gd name="T56" fmla="*/ 470 w 470"/>
                <a:gd name="T57" fmla="*/ 104 h 860"/>
                <a:gd name="T58" fmla="*/ 464 w 470"/>
                <a:gd name="T59" fmla="*/ 68 h 860"/>
                <a:gd name="T60" fmla="*/ 446 w 470"/>
                <a:gd name="T61" fmla="*/ 38 h 860"/>
                <a:gd name="T62" fmla="*/ 420 w 470"/>
                <a:gd name="T63" fmla="*/ 16 h 860"/>
                <a:gd name="T64" fmla="*/ 386 w 470"/>
                <a:gd name="T65" fmla="*/ 2 h 860"/>
                <a:gd name="T66" fmla="*/ 84 w 470"/>
                <a:gd name="T67" fmla="*/ 170 h 860"/>
                <a:gd name="T68" fmla="*/ 84 w 470"/>
                <a:gd name="T69" fmla="*/ 104 h 860"/>
                <a:gd name="T70" fmla="*/ 90 w 470"/>
                <a:gd name="T71" fmla="*/ 92 h 860"/>
                <a:gd name="T72" fmla="*/ 104 w 470"/>
                <a:gd name="T73" fmla="*/ 86 h 860"/>
                <a:gd name="T74" fmla="*/ 302 w 470"/>
                <a:gd name="T75" fmla="*/ 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0" h="860">
                  <a:moveTo>
                    <a:pt x="104" y="774"/>
                  </a:moveTo>
                  <a:lnTo>
                    <a:pt x="104" y="774"/>
                  </a:lnTo>
                  <a:lnTo>
                    <a:pt x="96" y="772"/>
                  </a:lnTo>
                  <a:lnTo>
                    <a:pt x="90" y="768"/>
                  </a:lnTo>
                  <a:lnTo>
                    <a:pt x="86" y="762"/>
                  </a:lnTo>
                  <a:lnTo>
                    <a:pt x="84" y="756"/>
                  </a:lnTo>
                  <a:lnTo>
                    <a:pt x="84" y="690"/>
                  </a:lnTo>
                  <a:lnTo>
                    <a:pt x="192" y="690"/>
                  </a:lnTo>
                  <a:lnTo>
                    <a:pt x="192" y="774"/>
                  </a:lnTo>
                  <a:lnTo>
                    <a:pt x="104" y="774"/>
                  </a:lnTo>
                  <a:close/>
                  <a:moveTo>
                    <a:pt x="278" y="774"/>
                  </a:moveTo>
                  <a:lnTo>
                    <a:pt x="278" y="690"/>
                  </a:lnTo>
                  <a:lnTo>
                    <a:pt x="386" y="690"/>
                  </a:lnTo>
                  <a:lnTo>
                    <a:pt x="386" y="756"/>
                  </a:lnTo>
                  <a:lnTo>
                    <a:pt x="386" y="756"/>
                  </a:lnTo>
                  <a:lnTo>
                    <a:pt x="384" y="762"/>
                  </a:lnTo>
                  <a:lnTo>
                    <a:pt x="380" y="768"/>
                  </a:lnTo>
                  <a:lnTo>
                    <a:pt x="374" y="772"/>
                  </a:lnTo>
                  <a:lnTo>
                    <a:pt x="366" y="774"/>
                  </a:lnTo>
                  <a:lnTo>
                    <a:pt x="278" y="774"/>
                  </a:lnTo>
                  <a:close/>
                  <a:moveTo>
                    <a:pt x="84" y="606"/>
                  </a:moveTo>
                  <a:lnTo>
                    <a:pt x="84" y="254"/>
                  </a:lnTo>
                  <a:lnTo>
                    <a:pt x="386" y="254"/>
                  </a:lnTo>
                  <a:lnTo>
                    <a:pt x="386" y="606"/>
                  </a:lnTo>
                  <a:lnTo>
                    <a:pt x="84" y="606"/>
                  </a:lnTo>
                  <a:close/>
                  <a:moveTo>
                    <a:pt x="302" y="0"/>
                  </a:moveTo>
                  <a:lnTo>
                    <a:pt x="104" y="0"/>
                  </a:lnTo>
                  <a:lnTo>
                    <a:pt x="104" y="0"/>
                  </a:lnTo>
                  <a:lnTo>
                    <a:pt x="82" y="2"/>
                  </a:lnTo>
                  <a:lnTo>
                    <a:pt x="62" y="10"/>
                  </a:lnTo>
                  <a:lnTo>
                    <a:pt x="46" y="18"/>
                  </a:lnTo>
                  <a:lnTo>
                    <a:pt x="30" y="32"/>
                  </a:lnTo>
                  <a:lnTo>
                    <a:pt x="16" y="46"/>
                  </a:lnTo>
                  <a:lnTo>
                    <a:pt x="8" y="64"/>
                  </a:lnTo>
                  <a:lnTo>
                    <a:pt x="2" y="84"/>
                  </a:lnTo>
                  <a:lnTo>
                    <a:pt x="0" y="104"/>
                  </a:lnTo>
                  <a:lnTo>
                    <a:pt x="0" y="756"/>
                  </a:lnTo>
                  <a:lnTo>
                    <a:pt x="0" y="756"/>
                  </a:lnTo>
                  <a:lnTo>
                    <a:pt x="2" y="776"/>
                  </a:lnTo>
                  <a:lnTo>
                    <a:pt x="8" y="796"/>
                  </a:lnTo>
                  <a:lnTo>
                    <a:pt x="16" y="814"/>
                  </a:lnTo>
                  <a:lnTo>
                    <a:pt x="30" y="828"/>
                  </a:lnTo>
                  <a:lnTo>
                    <a:pt x="46" y="842"/>
                  </a:lnTo>
                  <a:lnTo>
                    <a:pt x="62" y="850"/>
                  </a:lnTo>
                  <a:lnTo>
                    <a:pt x="82" y="858"/>
                  </a:lnTo>
                  <a:lnTo>
                    <a:pt x="104" y="860"/>
                  </a:lnTo>
                  <a:lnTo>
                    <a:pt x="366" y="860"/>
                  </a:lnTo>
                  <a:lnTo>
                    <a:pt x="366" y="860"/>
                  </a:lnTo>
                  <a:lnTo>
                    <a:pt x="388" y="858"/>
                  </a:lnTo>
                  <a:lnTo>
                    <a:pt x="406" y="850"/>
                  </a:lnTo>
                  <a:lnTo>
                    <a:pt x="424" y="842"/>
                  </a:lnTo>
                  <a:lnTo>
                    <a:pt x="440" y="828"/>
                  </a:lnTo>
                  <a:lnTo>
                    <a:pt x="452" y="814"/>
                  </a:lnTo>
                  <a:lnTo>
                    <a:pt x="462" y="796"/>
                  </a:lnTo>
                  <a:lnTo>
                    <a:pt x="468" y="776"/>
                  </a:lnTo>
                  <a:lnTo>
                    <a:pt x="470" y="756"/>
                  </a:lnTo>
                  <a:lnTo>
                    <a:pt x="470" y="104"/>
                  </a:lnTo>
                  <a:lnTo>
                    <a:pt x="470" y="104"/>
                  </a:lnTo>
                  <a:lnTo>
                    <a:pt x="468" y="86"/>
                  </a:lnTo>
                  <a:lnTo>
                    <a:pt x="464" y="68"/>
                  </a:lnTo>
                  <a:lnTo>
                    <a:pt x="456" y="52"/>
                  </a:lnTo>
                  <a:lnTo>
                    <a:pt x="446" y="38"/>
                  </a:lnTo>
                  <a:lnTo>
                    <a:pt x="434" y="26"/>
                  </a:lnTo>
                  <a:lnTo>
                    <a:pt x="420" y="16"/>
                  </a:lnTo>
                  <a:lnTo>
                    <a:pt x="404" y="8"/>
                  </a:lnTo>
                  <a:lnTo>
                    <a:pt x="386" y="2"/>
                  </a:lnTo>
                  <a:lnTo>
                    <a:pt x="386" y="170"/>
                  </a:lnTo>
                  <a:lnTo>
                    <a:pt x="84" y="170"/>
                  </a:lnTo>
                  <a:lnTo>
                    <a:pt x="84" y="104"/>
                  </a:lnTo>
                  <a:lnTo>
                    <a:pt x="84" y="104"/>
                  </a:lnTo>
                  <a:lnTo>
                    <a:pt x="86" y="98"/>
                  </a:lnTo>
                  <a:lnTo>
                    <a:pt x="90" y="92"/>
                  </a:lnTo>
                  <a:lnTo>
                    <a:pt x="96" y="88"/>
                  </a:lnTo>
                  <a:lnTo>
                    <a:pt x="104" y="86"/>
                  </a:lnTo>
                  <a:lnTo>
                    <a:pt x="302" y="86"/>
                  </a:lnTo>
                  <a:lnTo>
                    <a:pt x="302" y="0"/>
                  </a:lnTo>
                  <a:close/>
                </a:path>
              </a:pathLst>
            </a:custGeom>
            <a:solidFill>
              <a:srgbClr val="00A6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999"/>
            </a:p>
          </p:txBody>
        </p:sp>
        <p:sp>
          <p:nvSpPr>
            <p:cNvPr id="79" name="Freeform 859"/>
            <p:cNvSpPr>
              <a:spLocks/>
            </p:cNvSpPr>
            <p:nvPr/>
          </p:nvSpPr>
          <p:spPr bwMode="gray">
            <a:xfrm>
              <a:off x="2729" y="1880"/>
              <a:ext cx="108" cy="84"/>
            </a:xfrm>
            <a:custGeom>
              <a:avLst/>
              <a:gdLst>
                <a:gd name="T0" fmla="*/ 20 w 108"/>
                <a:gd name="T1" fmla="*/ 84 h 84"/>
                <a:gd name="T2" fmla="*/ 20 w 108"/>
                <a:gd name="T3" fmla="*/ 84 h 84"/>
                <a:gd name="T4" fmla="*/ 12 w 108"/>
                <a:gd name="T5" fmla="*/ 82 h 84"/>
                <a:gd name="T6" fmla="*/ 6 w 108"/>
                <a:gd name="T7" fmla="*/ 78 h 84"/>
                <a:gd name="T8" fmla="*/ 2 w 108"/>
                <a:gd name="T9" fmla="*/ 72 h 84"/>
                <a:gd name="T10" fmla="*/ 0 w 108"/>
                <a:gd name="T11" fmla="*/ 66 h 84"/>
                <a:gd name="T12" fmla="*/ 0 w 108"/>
                <a:gd name="T13" fmla="*/ 0 h 84"/>
                <a:gd name="T14" fmla="*/ 108 w 108"/>
                <a:gd name="T15" fmla="*/ 0 h 84"/>
                <a:gd name="T16" fmla="*/ 108 w 108"/>
                <a:gd name="T17" fmla="*/ 84 h 84"/>
                <a:gd name="T18" fmla="*/ 20 w 10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84">
                  <a:moveTo>
                    <a:pt x="20" y="84"/>
                  </a:moveTo>
                  <a:lnTo>
                    <a:pt x="20" y="84"/>
                  </a:lnTo>
                  <a:lnTo>
                    <a:pt x="12" y="82"/>
                  </a:lnTo>
                  <a:lnTo>
                    <a:pt x="6" y="78"/>
                  </a:lnTo>
                  <a:lnTo>
                    <a:pt x="2" y="72"/>
                  </a:lnTo>
                  <a:lnTo>
                    <a:pt x="0" y="66"/>
                  </a:lnTo>
                  <a:lnTo>
                    <a:pt x="0" y="0"/>
                  </a:lnTo>
                  <a:lnTo>
                    <a:pt x="108" y="0"/>
                  </a:lnTo>
                  <a:lnTo>
                    <a:pt x="108" y="84"/>
                  </a:lnTo>
                  <a:lnTo>
                    <a:pt x="20"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999"/>
            </a:p>
          </p:txBody>
        </p:sp>
        <p:sp>
          <p:nvSpPr>
            <p:cNvPr id="80" name="Freeform 860"/>
            <p:cNvSpPr>
              <a:spLocks/>
            </p:cNvSpPr>
            <p:nvPr/>
          </p:nvSpPr>
          <p:spPr bwMode="gray">
            <a:xfrm>
              <a:off x="2923" y="1880"/>
              <a:ext cx="108" cy="84"/>
            </a:xfrm>
            <a:custGeom>
              <a:avLst/>
              <a:gdLst>
                <a:gd name="T0" fmla="*/ 0 w 108"/>
                <a:gd name="T1" fmla="*/ 84 h 84"/>
                <a:gd name="T2" fmla="*/ 0 w 108"/>
                <a:gd name="T3" fmla="*/ 0 h 84"/>
                <a:gd name="T4" fmla="*/ 108 w 108"/>
                <a:gd name="T5" fmla="*/ 0 h 84"/>
                <a:gd name="T6" fmla="*/ 108 w 108"/>
                <a:gd name="T7" fmla="*/ 66 h 84"/>
                <a:gd name="T8" fmla="*/ 108 w 108"/>
                <a:gd name="T9" fmla="*/ 66 h 84"/>
                <a:gd name="T10" fmla="*/ 106 w 108"/>
                <a:gd name="T11" fmla="*/ 72 h 84"/>
                <a:gd name="T12" fmla="*/ 102 w 108"/>
                <a:gd name="T13" fmla="*/ 78 h 84"/>
                <a:gd name="T14" fmla="*/ 96 w 108"/>
                <a:gd name="T15" fmla="*/ 82 h 84"/>
                <a:gd name="T16" fmla="*/ 88 w 108"/>
                <a:gd name="T17" fmla="*/ 84 h 84"/>
                <a:gd name="T18" fmla="*/ 0 w 10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84">
                  <a:moveTo>
                    <a:pt x="0" y="84"/>
                  </a:moveTo>
                  <a:lnTo>
                    <a:pt x="0" y="0"/>
                  </a:lnTo>
                  <a:lnTo>
                    <a:pt x="108" y="0"/>
                  </a:lnTo>
                  <a:lnTo>
                    <a:pt x="108" y="66"/>
                  </a:lnTo>
                  <a:lnTo>
                    <a:pt x="108" y="66"/>
                  </a:lnTo>
                  <a:lnTo>
                    <a:pt x="106" y="72"/>
                  </a:lnTo>
                  <a:lnTo>
                    <a:pt x="102" y="78"/>
                  </a:lnTo>
                  <a:lnTo>
                    <a:pt x="96" y="82"/>
                  </a:lnTo>
                  <a:lnTo>
                    <a:pt x="88" y="84"/>
                  </a:lnTo>
                  <a:lnTo>
                    <a:pt x="0"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999"/>
            </a:p>
          </p:txBody>
        </p:sp>
        <p:sp>
          <p:nvSpPr>
            <p:cNvPr id="81" name="Rectangle 861"/>
            <p:cNvSpPr>
              <a:spLocks noChangeArrowheads="1"/>
            </p:cNvSpPr>
            <p:nvPr/>
          </p:nvSpPr>
          <p:spPr bwMode="gray">
            <a:xfrm>
              <a:off x="2729" y="1444"/>
              <a:ext cx="302"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endParaRPr lang="en-US" sz="1999"/>
            </a:p>
          </p:txBody>
        </p:sp>
        <p:sp>
          <p:nvSpPr>
            <p:cNvPr id="82" name="Freeform 862"/>
            <p:cNvSpPr>
              <a:spLocks/>
            </p:cNvSpPr>
            <p:nvPr/>
          </p:nvSpPr>
          <p:spPr bwMode="gray">
            <a:xfrm>
              <a:off x="2645" y="1190"/>
              <a:ext cx="470" cy="860"/>
            </a:xfrm>
            <a:custGeom>
              <a:avLst/>
              <a:gdLst>
                <a:gd name="T0" fmla="*/ 302 w 470"/>
                <a:gd name="T1" fmla="*/ 0 h 860"/>
                <a:gd name="T2" fmla="*/ 104 w 470"/>
                <a:gd name="T3" fmla="*/ 0 h 860"/>
                <a:gd name="T4" fmla="*/ 104 w 470"/>
                <a:gd name="T5" fmla="*/ 0 h 860"/>
                <a:gd name="T6" fmla="*/ 82 w 470"/>
                <a:gd name="T7" fmla="*/ 2 h 860"/>
                <a:gd name="T8" fmla="*/ 62 w 470"/>
                <a:gd name="T9" fmla="*/ 10 h 860"/>
                <a:gd name="T10" fmla="*/ 46 w 470"/>
                <a:gd name="T11" fmla="*/ 18 h 860"/>
                <a:gd name="T12" fmla="*/ 30 w 470"/>
                <a:gd name="T13" fmla="*/ 32 h 860"/>
                <a:gd name="T14" fmla="*/ 16 w 470"/>
                <a:gd name="T15" fmla="*/ 46 h 860"/>
                <a:gd name="T16" fmla="*/ 8 w 470"/>
                <a:gd name="T17" fmla="*/ 64 h 860"/>
                <a:gd name="T18" fmla="*/ 2 w 470"/>
                <a:gd name="T19" fmla="*/ 84 h 860"/>
                <a:gd name="T20" fmla="*/ 0 w 470"/>
                <a:gd name="T21" fmla="*/ 104 h 860"/>
                <a:gd name="T22" fmla="*/ 0 w 470"/>
                <a:gd name="T23" fmla="*/ 756 h 860"/>
                <a:gd name="T24" fmla="*/ 0 w 470"/>
                <a:gd name="T25" fmla="*/ 756 h 860"/>
                <a:gd name="T26" fmla="*/ 2 w 470"/>
                <a:gd name="T27" fmla="*/ 776 h 860"/>
                <a:gd name="T28" fmla="*/ 8 w 470"/>
                <a:gd name="T29" fmla="*/ 796 h 860"/>
                <a:gd name="T30" fmla="*/ 16 w 470"/>
                <a:gd name="T31" fmla="*/ 814 h 860"/>
                <a:gd name="T32" fmla="*/ 30 w 470"/>
                <a:gd name="T33" fmla="*/ 828 h 860"/>
                <a:gd name="T34" fmla="*/ 46 w 470"/>
                <a:gd name="T35" fmla="*/ 842 h 860"/>
                <a:gd name="T36" fmla="*/ 62 w 470"/>
                <a:gd name="T37" fmla="*/ 850 h 860"/>
                <a:gd name="T38" fmla="*/ 82 w 470"/>
                <a:gd name="T39" fmla="*/ 858 h 860"/>
                <a:gd name="T40" fmla="*/ 104 w 470"/>
                <a:gd name="T41" fmla="*/ 860 h 860"/>
                <a:gd name="T42" fmla="*/ 366 w 470"/>
                <a:gd name="T43" fmla="*/ 860 h 860"/>
                <a:gd name="T44" fmla="*/ 366 w 470"/>
                <a:gd name="T45" fmla="*/ 860 h 860"/>
                <a:gd name="T46" fmla="*/ 388 w 470"/>
                <a:gd name="T47" fmla="*/ 858 h 860"/>
                <a:gd name="T48" fmla="*/ 406 w 470"/>
                <a:gd name="T49" fmla="*/ 850 h 860"/>
                <a:gd name="T50" fmla="*/ 424 w 470"/>
                <a:gd name="T51" fmla="*/ 842 h 860"/>
                <a:gd name="T52" fmla="*/ 440 w 470"/>
                <a:gd name="T53" fmla="*/ 828 h 860"/>
                <a:gd name="T54" fmla="*/ 452 w 470"/>
                <a:gd name="T55" fmla="*/ 814 h 860"/>
                <a:gd name="T56" fmla="*/ 462 w 470"/>
                <a:gd name="T57" fmla="*/ 796 h 860"/>
                <a:gd name="T58" fmla="*/ 468 w 470"/>
                <a:gd name="T59" fmla="*/ 776 h 860"/>
                <a:gd name="T60" fmla="*/ 470 w 470"/>
                <a:gd name="T61" fmla="*/ 756 h 860"/>
                <a:gd name="T62" fmla="*/ 470 w 470"/>
                <a:gd name="T63" fmla="*/ 104 h 860"/>
                <a:gd name="T64" fmla="*/ 470 w 470"/>
                <a:gd name="T65" fmla="*/ 104 h 860"/>
                <a:gd name="T66" fmla="*/ 468 w 470"/>
                <a:gd name="T67" fmla="*/ 86 h 860"/>
                <a:gd name="T68" fmla="*/ 464 w 470"/>
                <a:gd name="T69" fmla="*/ 68 h 860"/>
                <a:gd name="T70" fmla="*/ 456 w 470"/>
                <a:gd name="T71" fmla="*/ 52 h 860"/>
                <a:gd name="T72" fmla="*/ 446 w 470"/>
                <a:gd name="T73" fmla="*/ 38 h 860"/>
                <a:gd name="T74" fmla="*/ 434 w 470"/>
                <a:gd name="T75" fmla="*/ 26 h 860"/>
                <a:gd name="T76" fmla="*/ 420 w 470"/>
                <a:gd name="T77" fmla="*/ 16 h 860"/>
                <a:gd name="T78" fmla="*/ 404 w 470"/>
                <a:gd name="T79" fmla="*/ 8 h 860"/>
                <a:gd name="T80" fmla="*/ 386 w 470"/>
                <a:gd name="T81" fmla="*/ 2 h 860"/>
                <a:gd name="T82" fmla="*/ 386 w 470"/>
                <a:gd name="T83" fmla="*/ 170 h 860"/>
                <a:gd name="T84" fmla="*/ 84 w 470"/>
                <a:gd name="T85" fmla="*/ 170 h 860"/>
                <a:gd name="T86" fmla="*/ 84 w 470"/>
                <a:gd name="T87" fmla="*/ 104 h 860"/>
                <a:gd name="T88" fmla="*/ 84 w 470"/>
                <a:gd name="T89" fmla="*/ 104 h 860"/>
                <a:gd name="T90" fmla="*/ 86 w 470"/>
                <a:gd name="T91" fmla="*/ 98 h 860"/>
                <a:gd name="T92" fmla="*/ 90 w 470"/>
                <a:gd name="T93" fmla="*/ 92 h 860"/>
                <a:gd name="T94" fmla="*/ 96 w 470"/>
                <a:gd name="T95" fmla="*/ 88 h 860"/>
                <a:gd name="T96" fmla="*/ 104 w 470"/>
                <a:gd name="T97" fmla="*/ 86 h 860"/>
                <a:gd name="T98" fmla="*/ 302 w 470"/>
                <a:gd name="T99" fmla="*/ 86 h 860"/>
                <a:gd name="T100" fmla="*/ 302 w 470"/>
                <a:gd name="T101" fmla="*/ 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860">
                  <a:moveTo>
                    <a:pt x="302" y="0"/>
                  </a:moveTo>
                  <a:lnTo>
                    <a:pt x="104" y="0"/>
                  </a:lnTo>
                  <a:lnTo>
                    <a:pt x="104" y="0"/>
                  </a:lnTo>
                  <a:lnTo>
                    <a:pt x="82" y="2"/>
                  </a:lnTo>
                  <a:lnTo>
                    <a:pt x="62" y="10"/>
                  </a:lnTo>
                  <a:lnTo>
                    <a:pt x="46" y="18"/>
                  </a:lnTo>
                  <a:lnTo>
                    <a:pt x="30" y="32"/>
                  </a:lnTo>
                  <a:lnTo>
                    <a:pt x="16" y="46"/>
                  </a:lnTo>
                  <a:lnTo>
                    <a:pt x="8" y="64"/>
                  </a:lnTo>
                  <a:lnTo>
                    <a:pt x="2" y="84"/>
                  </a:lnTo>
                  <a:lnTo>
                    <a:pt x="0" y="104"/>
                  </a:lnTo>
                  <a:lnTo>
                    <a:pt x="0" y="756"/>
                  </a:lnTo>
                  <a:lnTo>
                    <a:pt x="0" y="756"/>
                  </a:lnTo>
                  <a:lnTo>
                    <a:pt x="2" y="776"/>
                  </a:lnTo>
                  <a:lnTo>
                    <a:pt x="8" y="796"/>
                  </a:lnTo>
                  <a:lnTo>
                    <a:pt x="16" y="814"/>
                  </a:lnTo>
                  <a:lnTo>
                    <a:pt x="30" y="828"/>
                  </a:lnTo>
                  <a:lnTo>
                    <a:pt x="46" y="842"/>
                  </a:lnTo>
                  <a:lnTo>
                    <a:pt x="62" y="850"/>
                  </a:lnTo>
                  <a:lnTo>
                    <a:pt x="82" y="858"/>
                  </a:lnTo>
                  <a:lnTo>
                    <a:pt x="104" y="860"/>
                  </a:lnTo>
                  <a:lnTo>
                    <a:pt x="366" y="860"/>
                  </a:lnTo>
                  <a:lnTo>
                    <a:pt x="366" y="860"/>
                  </a:lnTo>
                  <a:lnTo>
                    <a:pt x="388" y="858"/>
                  </a:lnTo>
                  <a:lnTo>
                    <a:pt x="406" y="850"/>
                  </a:lnTo>
                  <a:lnTo>
                    <a:pt x="424" y="842"/>
                  </a:lnTo>
                  <a:lnTo>
                    <a:pt x="440" y="828"/>
                  </a:lnTo>
                  <a:lnTo>
                    <a:pt x="452" y="814"/>
                  </a:lnTo>
                  <a:lnTo>
                    <a:pt x="462" y="796"/>
                  </a:lnTo>
                  <a:lnTo>
                    <a:pt x="468" y="776"/>
                  </a:lnTo>
                  <a:lnTo>
                    <a:pt x="470" y="756"/>
                  </a:lnTo>
                  <a:lnTo>
                    <a:pt x="470" y="104"/>
                  </a:lnTo>
                  <a:lnTo>
                    <a:pt x="470" y="104"/>
                  </a:lnTo>
                  <a:lnTo>
                    <a:pt x="468" y="86"/>
                  </a:lnTo>
                  <a:lnTo>
                    <a:pt x="464" y="68"/>
                  </a:lnTo>
                  <a:lnTo>
                    <a:pt x="456" y="52"/>
                  </a:lnTo>
                  <a:lnTo>
                    <a:pt x="446" y="38"/>
                  </a:lnTo>
                  <a:lnTo>
                    <a:pt x="434" y="26"/>
                  </a:lnTo>
                  <a:lnTo>
                    <a:pt x="420" y="16"/>
                  </a:lnTo>
                  <a:lnTo>
                    <a:pt x="404" y="8"/>
                  </a:lnTo>
                  <a:lnTo>
                    <a:pt x="386" y="2"/>
                  </a:lnTo>
                  <a:lnTo>
                    <a:pt x="386" y="170"/>
                  </a:lnTo>
                  <a:lnTo>
                    <a:pt x="84" y="170"/>
                  </a:lnTo>
                  <a:lnTo>
                    <a:pt x="84" y="104"/>
                  </a:lnTo>
                  <a:lnTo>
                    <a:pt x="84" y="104"/>
                  </a:lnTo>
                  <a:lnTo>
                    <a:pt x="86" y="98"/>
                  </a:lnTo>
                  <a:lnTo>
                    <a:pt x="90" y="92"/>
                  </a:lnTo>
                  <a:lnTo>
                    <a:pt x="96" y="88"/>
                  </a:lnTo>
                  <a:lnTo>
                    <a:pt x="104" y="86"/>
                  </a:lnTo>
                  <a:lnTo>
                    <a:pt x="302" y="86"/>
                  </a:lnTo>
                  <a:lnTo>
                    <a:pt x="3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endParaRPr lang="en-US" sz="1999"/>
            </a:p>
          </p:txBody>
        </p:sp>
      </p:grpSp>
      <p:sp>
        <p:nvSpPr>
          <p:cNvPr id="84" name="CuadroTexto 83"/>
          <p:cNvSpPr txBox="1"/>
          <p:nvPr/>
        </p:nvSpPr>
        <p:spPr>
          <a:xfrm>
            <a:off x="9996214" y="5226717"/>
            <a:ext cx="1368470" cy="692497"/>
          </a:xfrm>
          <a:prstGeom prst="rect">
            <a:avLst/>
          </a:prstGeom>
          <a:noFill/>
          <a:ln>
            <a:noFill/>
          </a:ln>
        </p:spPr>
        <p:txBody>
          <a:bodyPr wrap="square" rtlCol="0">
            <a:spAutoFit/>
          </a:bodyPr>
          <a:lstStyle/>
          <a:p>
            <a:pPr algn="ctr"/>
            <a:r>
              <a:rPr lang="es-CO" sz="1300" b="1" dirty="0"/>
              <a:t>Enrolamiento digital y </a:t>
            </a:r>
            <a:r>
              <a:rPr lang="es-CO" sz="1300" b="1" dirty="0" smtClean="0"/>
              <a:t>biométrico</a:t>
            </a:r>
            <a:endParaRPr lang="es-CO" sz="1300" b="1" dirty="0"/>
          </a:p>
        </p:txBody>
      </p:sp>
      <p:sp>
        <p:nvSpPr>
          <p:cNvPr id="85" name="CuadroTexto 84"/>
          <p:cNvSpPr txBox="1"/>
          <p:nvPr/>
        </p:nvSpPr>
        <p:spPr>
          <a:xfrm>
            <a:off x="8461033" y="5210955"/>
            <a:ext cx="1385094" cy="892552"/>
          </a:xfrm>
          <a:prstGeom prst="rect">
            <a:avLst/>
          </a:prstGeom>
          <a:noFill/>
          <a:ln>
            <a:noFill/>
          </a:ln>
        </p:spPr>
        <p:txBody>
          <a:bodyPr wrap="square" rtlCol="0">
            <a:spAutoFit/>
          </a:bodyPr>
          <a:lstStyle/>
          <a:p>
            <a:pPr algn="ctr"/>
            <a:r>
              <a:rPr lang="es-CO" sz="1300" b="1" dirty="0"/>
              <a:t>Registro de la Autorización de consulta en centrales</a:t>
            </a:r>
          </a:p>
        </p:txBody>
      </p:sp>
      <p:sp>
        <p:nvSpPr>
          <p:cNvPr id="86" name="Freeform 712"/>
          <p:cNvSpPr>
            <a:spLocks noEditPoints="1"/>
          </p:cNvSpPr>
          <p:nvPr/>
        </p:nvSpPr>
        <p:spPr bwMode="gray">
          <a:xfrm>
            <a:off x="7291300" y="4260489"/>
            <a:ext cx="672799" cy="716885"/>
          </a:xfrm>
          <a:custGeom>
            <a:avLst/>
            <a:gdLst>
              <a:gd name="T0" fmla="*/ 512 w 946"/>
              <a:gd name="T1" fmla="*/ 336 h 1092"/>
              <a:gd name="T2" fmla="*/ 534 w 946"/>
              <a:gd name="T3" fmla="*/ 362 h 1092"/>
              <a:gd name="T4" fmla="*/ 528 w 946"/>
              <a:gd name="T5" fmla="*/ 390 h 1092"/>
              <a:gd name="T6" fmla="*/ 496 w 946"/>
              <a:gd name="T7" fmla="*/ 406 h 1092"/>
              <a:gd name="T8" fmla="*/ 516 w 946"/>
              <a:gd name="T9" fmla="*/ 578 h 1092"/>
              <a:gd name="T10" fmla="*/ 576 w 946"/>
              <a:gd name="T11" fmla="*/ 464 h 1092"/>
              <a:gd name="T12" fmla="*/ 620 w 946"/>
              <a:gd name="T13" fmla="*/ 370 h 1092"/>
              <a:gd name="T14" fmla="*/ 610 w 946"/>
              <a:gd name="T15" fmla="*/ 322 h 1092"/>
              <a:gd name="T16" fmla="*/ 534 w 946"/>
              <a:gd name="T17" fmla="*/ 252 h 1092"/>
              <a:gd name="T18" fmla="*/ 448 w 946"/>
              <a:gd name="T19" fmla="*/ 246 h 1092"/>
              <a:gd name="T20" fmla="*/ 418 w 946"/>
              <a:gd name="T21" fmla="*/ 230 h 1092"/>
              <a:gd name="T22" fmla="*/ 412 w 946"/>
              <a:gd name="T23" fmla="*/ 202 h 1092"/>
              <a:gd name="T24" fmla="*/ 434 w 946"/>
              <a:gd name="T25" fmla="*/ 174 h 1092"/>
              <a:gd name="T26" fmla="*/ 516 w 946"/>
              <a:gd name="T27" fmla="*/ 84 h 1092"/>
              <a:gd name="T28" fmla="*/ 408 w 946"/>
              <a:gd name="T29" fmla="*/ 92 h 1092"/>
              <a:gd name="T30" fmla="*/ 334 w 946"/>
              <a:gd name="T31" fmla="*/ 164 h 1092"/>
              <a:gd name="T32" fmla="*/ 328 w 946"/>
              <a:gd name="T33" fmla="*/ 234 h 1092"/>
              <a:gd name="T34" fmla="*/ 380 w 946"/>
              <a:gd name="T35" fmla="*/ 312 h 1092"/>
              <a:gd name="T36" fmla="*/ 448 w 946"/>
              <a:gd name="T37" fmla="*/ 332 h 1092"/>
              <a:gd name="T38" fmla="*/ 922 w 946"/>
              <a:gd name="T39" fmla="*/ 748 h 1092"/>
              <a:gd name="T40" fmla="*/ 864 w 946"/>
              <a:gd name="T41" fmla="*/ 702 h 1092"/>
              <a:gd name="T42" fmla="*/ 790 w 946"/>
              <a:gd name="T43" fmla="*/ 696 h 1092"/>
              <a:gd name="T44" fmla="*/ 652 w 946"/>
              <a:gd name="T45" fmla="*/ 732 h 1092"/>
              <a:gd name="T46" fmla="*/ 646 w 946"/>
              <a:gd name="T47" fmla="*/ 682 h 1092"/>
              <a:gd name="T48" fmla="*/ 610 w 946"/>
              <a:gd name="T49" fmla="*/ 664 h 1092"/>
              <a:gd name="T50" fmla="*/ 308 w 946"/>
              <a:gd name="T51" fmla="*/ 672 h 1092"/>
              <a:gd name="T52" fmla="*/ 222 w 946"/>
              <a:gd name="T53" fmla="*/ 724 h 1092"/>
              <a:gd name="T54" fmla="*/ 188 w 946"/>
              <a:gd name="T55" fmla="*/ 694 h 1092"/>
              <a:gd name="T56" fmla="*/ 96 w 946"/>
              <a:gd name="T57" fmla="*/ 682 h 1092"/>
              <a:gd name="T58" fmla="*/ 34 w 946"/>
              <a:gd name="T59" fmla="*/ 706 h 1092"/>
              <a:gd name="T60" fmla="*/ 142 w 946"/>
              <a:gd name="T61" fmla="*/ 764 h 1092"/>
              <a:gd name="T62" fmla="*/ 156 w 946"/>
              <a:gd name="T63" fmla="*/ 778 h 1092"/>
              <a:gd name="T64" fmla="*/ 148 w 946"/>
              <a:gd name="T65" fmla="*/ 990 h 1092"/>
              <a:gd name="T66" fmla="*/ 86 w 946"/>
              <a:gd name="T67" fmla="*/ 988 h 1092"/>
              <a:gd name="T68" fmla="*/ 0 w 946"/>
              <a:gd name="T69" fmla="*/ 978 h 1092"/>
              <a:gd name="T70" fmla="*/ 28 w 946"/>
              <a:gd name="T71" fmla="*/ 1046 h 1092"/>
              <a:gd name="T72" fmla="*/ 142 w 946"/>
              <a:gd name="T73" fmla="*/ 1074 h 1092"/>
              <a:gd name="T74" fmla="*/ 188 w 946"/>
              <a:gd name="T75" fmla="*/ 1062 h 1092"/>
              <a:gd name="T76" fmla="*/ 222 w 946"/>
              <a:gd name="T77" fmla="*/ 1030 h 1092"/>
              <a:gd name="T78" fmla="*/ 308 w 946"/>
              <a:gd name="T79" fmla="*/ 1082 h 1092"/>
              <a:gd name="T80" fmla="*/ 518 w 946"/>
              <a:gd name="T81" fmla="*/ 1092 h 1092"/>
              <a:gd name="T82" fmla="*/ 880 w 946"/>
              <a:gd name="T83" fmla="*/ 932 h 1092"/>
              <a:gd name="T84" fmla="*/ 926 w 946"/>
              <a:gd name="T85" fmla="*/ 890 h 1092"/>
              <a:gd name="T86" fmla="*/ 944 w 946"/>
              <a:gd name="T87" fmla="*/ 806 h 1092"/>
              <a:gd name="T88" fmla="*/ 834 w 946"/>
              <a:gd name="T89" fmla="*/ 862 h 1092"/>
              <a:gd name="T90" fmla="*/ 344 w 946"/>
              <a:gd name="T91" fmla="*/ 1004 h 1092"/>
              <a:gd name="T92" fmla="*/ 280 w 946"/>
              <a:gd name="T93" fmla="*/ 968 h 1092"/>
              <a:gd name="T94" fmla="*/ 244 w 946"/>
              <a:gd name="T95" fmla="*/ 904 h 1092"/>
              <a:gd name="T96" fmla="*/ 244 w 946"/>
              <a:gd name="T97" fmla="*/ 852 h 1092"/>
              <a:gd name="T98" fmla="*/ 280 w 946"/>
              <a:gd name="T99" fmla="*/ 786 h 1092"/>
              <a:gd name="T100" fmla="*/ 344 w 946"/>
              <a:gd name="T101" fmla="*/ 750 h 1092"/>
              <a:gd name="T102" fmla="*/ 554 w 946"/>
              <a:gd name="T103" fmla="*/ 766 h 1092"/>
              <a:gd name="T104" fmla="*/ 480 w 946"/>
              <a:gd name="T105" fmla="*/ 830 h 1092"/>
              <a:gd name="T106" fmla="*/ 438 w 946"/>
              <a:gd name="T107" fmla="*/ 920 h 1092"/>
              <a:gd name="T108" fmla="*/ 536 w 946"/>
              <a:gd name="T109" fmla="*/ 896 h 1092"/>
              <a:gd name="T110" fmla="*/ 824 w 946"/>
              <a:gd name="T111" fmla="*/ 778 h 1092"/>
              <a:gd name="T112" fmla="*/ 856 w 946"/>
              <a:gd name="T113" fmla="*/ 804 h 1092"/>
              <a:gd name="T114" fmla="*/ 858 w 946"/>
              <a:gd name="T115" fmla="*/ 838 h 1092"/>
              <a:gd name="T116" fmla="*/ 834 w 946"/>
              <a:gd name="T117" fmla="*/ 86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6" h="1092">
                <a:moveTo>
                  <a:pt x="448" y="332"/>
                </a:moveTo>
                <a:lnTo>
                  <a:pt x="496" y="332"/>
                </a:lnTo>
                <a:lnTo>
                  <a:pt x="496" y="332"/>
                </a:lnTo>
                <a:lnTo>
                  <a:pt x="504" y="334"/>
                </a:lnTo>
                <a:lnTo>
                  <a:pt x="512" y="336"/>
                </a:lnTo>
                <a:lnTo>
                  <a:pt x="518" y="338"/>
                </a:lnTo>
                <a:lnTo>
                  <a:pt x="522" y="344"/>
                </a:lnTo>
                <a:lnTo>
                  <a:pt x="528" y="348"/>
                </a:lnTo>
                <a:lnTo>
                  <a:pt x="530" y="356"/>
                </a:lnTo>
                <a:lnTo>
                  <a:pt x="534" y="362"/>
                </a:lnTo>
                <a:lnTo>
                  <a:pt x="534" y="370"/>
                </a:lnTo>
                <a:lnTo>
                  <a:pt x="534" y="370"/>
                </a:lnTo>
                <a:lnTo>
                  <a:pt x="534" y="376"/>
                </a:lnTo>
                <a:lnTo>
                  <a:pt x="530" y="384"/>
                </a:lnTo>
                <a:lnTo>
                  <a:pt x="528" y="390"/>
                </a:lnTo>
                <a:lnTo>
                  <a:pt x="522" y="396"/>
                </a:lnTo>
                <a:lnTo>
                  <a:pt x="518" y="400"/>
                </a:lnTo>
                <a:lnTo>
                  <a:pt x="512" y="404"/>
                </a:lnTo>
                <a:lnTo>
                  <a:pt x="504" y="406"/>
                </a:lnTo>
                <a:lnTo>
                  <a:pt x="496" y="406"/>
                </a:lnTo>
                <a:lnTo>
                  <a:pt x="340" y="406"/>
                </a:lnTo>
                <a:lnTo>
                  <a:pt x="340" y="494"/>
                </a:lnTo>
                <a:lnTo>
                  <a:pt x="430" y="494"/>
                </a:lnTo>
                <a:lnTo>
                  <a:pt x="430" y="578"/>
                </a:lnTo>
                <a:lnTo>
                  <a:pt x="516" y="578"/>
                </a:lnTo>
                <a:lnTo>
                  <a:pt x="516" y="492"/>
                </a:lnTo>
                <a:lnTo>
                  <a:pt x="516" y="492"/>
                </a:lnTo>
                <a:lnTo>
                  <a:pt x="538" y="486"/>
                </a:lnTo>
                <a:lnTo>
                  <a:pt x="558" y="478"/>
                </a:lnTo>
                <a:lnTo>
                  <a:pt x="576" y="464"/>
                </a:lnTo>
                <a:lnTo>
                  <a:pt x="590" y="450"/>
                </a:lnTo>
                <a:lnTo>
                  <a:pt x="602" y="432"/>
                </a:lnTo>
                <a:lnTo>
                  <a:pt x="612" y="414"/>
                </a:lnTo>
                <a:lnTo>
                  <a:pt x="618" y="392"/>
                </a:lnTo>
                <a:lnTo>
                  <a:pt x="620" y="370"/>
                </a:lnTo>
                <a:lnTo>
                  <a:pt x="620" y="370"/>
                </a:lnTo>
                <a:lnTo>
                  <a:pt x="620" y="356"/>
                </a:lnTo>
                <a:lnTo>
                  <a:pt x="618" y="344"/>
                </a:lnTo>
                <a:lnTo>
                  <a:pt x="614" y="332"/>
                </a:lnTo>
                <a:lnTo>
                  <a:pt x="610" y="322"/>
                </a:lnTo>
                <a:lnTo>
                  <a:pt x="600" y="300"/>
                </a:lnTo>
                <a:lnTo>
                  <a:pt x="584" y="282"/>
                </a:lnTo>
                <a:lnTo>
                  <a:pt x="566" y="266"/>
                </a:lnTo>
                <a:lnTo>
                  <a:pt x="544" y="256"/>
                </a:lnTo>
                <a:lnTo>
                  <a:pt x="534" y="252"/>
                </a:lnTo>
                <a:lnTo>
                  <a:pt x="522" y="248"/>
                </a:lnTo>
                <a:lnTo>
                  <a:pt x="510" y="246"/>
                </a:lnTo>
                <a:lnTo>
                  <a:pt x="496" y="246"/>
                </a:lnTo>
                <a:lnTo>
                  <a:pt x="448" y="246"/>
                </a:lnTo>
                <a:lnTo>
                  <a:pt x="448" y="246"/>
                </a:lnTo>
                <a:lnTo>
                  <a:pt x="442" y="244"/>
                </a:lnTo>
                <a:lnTo>
                  <a:pt x="434" y="242"/>
                </a:lnTo>
                <a:lnTo>
                  <a:pt x="428" y="240"/>
                </a:lnTo>
                <a:lnTo>
                  <a:pt x="422" y="234"/>
                </a:lnTo>
                <a:lnTo>
                  <a:pt x="418" y="230"/>
                </a:lnTo>
                <a:lnTo>
                  <a:pt x="414" y="224"/>
                </a:lnTo>
                <a:lnTo>
                  <a:pt x="412" y="216"/>
                </a:lnTo>
                <a:lnTo>
                  <a:pt x="412" y="208"/>
                </a:lnTo>
                <a:lnTo>
                  <a:pt x="412" y="208"/>
                </a:lnTo>
                <a:lnTo>
                  <a:pt x="412" y="202"/>
                </a:lnTo>
                <a:lnTo>
                  <a:pt x="414" y="194"/>
                </a:lnTo>
                <a:lnTo>
                  <a:pt x="418" y="188"/>
                </a:lnTo>
                <a:lnTo>
                  <a:pt x="422" y="182"/>
                </a:lnTo>
                <a:lnTo>
                  <a:pt x="428" y="178"/>
                </a:lnTo>
                <a:lnTo>
                  <a:pt x="434" y="174"/>
                </a:lnTo>
                <a:lnTo>
                  <a:pt x="442" y="172"/>
                </a:lnTo>
                <a:lnTo>
                  <a:pt x="448" y="172"/>
                </a:lnTo>
                <a:lnTo>
                  <a:pt x="604" y="172"/>
                </a:lnTo>
                <a:lnTo>
                  <a:pt x="604" y="84"/>
                </a:lnTo>
                <a:lnTo>
                  <a:pt x="516" y="84"/>
                </a:lnTo>
                <a:lnTo>
                  <a:pt x="516" y="0"/>
                </a:lnTo>
                <a:lnTo>
                  <a:pt x="430" y="0"/>
                </a:lnTo>
                <a:lnTo>
                  <a:pt x="430" y="86"/>
                </a:lnTo>
                <a:lnTo>
                  <a:pt x="430" y="86"/>
                </a:lnTo>
                <a:lnTo>
                  <a:pt x="408" y="92"/>
                </a:lnTo>
                <a:lnTo>
                  <a:pt x="388" y="100"/>
                </a:lnTo>
                <a:lnTo>
                  <a:pt x="370" y="114"/>
                </a:lnTo>
                <a:lnTo>
                  <a:pt x="356" y="128"/>
                </a:lnTo>
                <a:lnTo>
                  <a:pt x="342" y="146"/>
                </a:lnTo>
                <a:lnTo>
                  <a:pt x="334" y="164"/>
                </a:lnTo>
                <a:lnTo>
                  <a:pt x="328" y="186"/>
                </a:lnTo>
                <a:lnTo>
                  <a:pt x="326" y="208"/>
                </a:lnTo>
                <a:lnTo>
                  <a:pt x="326" y="208"/>
                </a:lnTo>
                <a:lnTo>
                  <a:pt x="326" y="222"/>
                </a:lnTo>
                <a:lnTo>
                  <a:pt x="328" y="234"/>
                </a:lnTo>
                <a:lnTo>
                  <a:pt x="330" y="246"/>
                </a:lnTo>
                <a:lnTo>
                  <a:pt x="334" y="256"/>
                </a:lnTo>
                <a:lnTo>
                  <a:pt x="346" y="278"/>
                </a:lnTo>
                <a:lnTo>
                  <a:pt x="362" y="296"/>
                </a:lnTo>
                <a:lnTo>
                  <a:pt x="380" y="312"/>
                </a:lnTo>
                <a:lnTo>
                  <a:pt x="400" y="322"/>
                </a:lnTo>
                <a:lnTo>
                  <a:pt x="412" y="326"/>
                </a:lnTo>
                <a:lnTo>
                  <a:pt x="424" y="330"/>
                </a:lnTo>
                <a:lnTo>
                  <a:pt x="436" y="332"/>
                </a:lnTo>
                <a:lnTo>
                  <a:pt x="448" y="332"/>
                </a:lnTo>
                <a:lnTo>
                  <a:pt x="448" y="332"/>
                </a:lnTo>
                <a:close/>
                <a:moveTo>
                  <a:pt x="934" y="770"/>
                </a:moveTo>
                <a:lnTo>
                  <a:pt x="934" y="770"/>
                </a:lnTo>
                <a:lnTo>
                  <a:pt x="928" y="758"/>
                </a:lnTo>
                <a:lnTo>
                  <a:pt x="922" y="748"/>
                </a:lnTo>
                <a:lnTo>
                  <a:pt x="914" y="738"/>
                </a:lnTo>
                <a:lnTo>
                  <a:pt x="904" y="728"/>
                </a:lnTo>
                <a:lnTo>
                  <a:pt x="896" y="720"/>
                </a:lnTo>
                <a:lnTo>
                  <a:pt x="886" y="712"/>
                </a:lnTo>
                <a:lnTo>
                  <a:pt x="864" y="702"/>
                </a:lnTo>
                <a:lnTo>
                  <a:pt x="840" y="696"/>
                </a:lnTo>
                <a:lnTo>
                  <a:pt x="828" y="694"/>
                </a:lnTo>
                <a:lnTo>
                  <a:pt x="814" y="694"/>
                </a:lnTo>
                <a:lnTo>
                  <a:pt x="802" y="694"/>
                </a:lnTo>
                <a:lnTo>
                  <a:pt x="790" y="696"/>
                </a:lnTo>
                <a:lnTo>
                  <a:pt x="778" y="700"/>
                </a:lnTo>
                <a:lnTo>
                  <a:pt x="766" y="704"/>
                </a:lnTo>
                <a:lnTo>
                  <a:pt x="648" y="756"/>
                </a:lnTo>
                <a:lnTo>
                  <a:pt x="648" y="756"/>
                </a:lnTo>
                <a:lnTo>
                  <a:pt x="652" y="732"/>
                </a:lnTo>
                <a:lnTo>
                  <a:pt x="654" y="706"/>
                </a:lnTo>
                <a:lnTo>
                  <a:pt x="654" y="706"/>
                </a:lnTo>
                <a:lnTo>
                  <a:pt x="652" y="698"/>
                </a:lnTo>
                <a:lnTo>
                  <a:pt x="650" y="690"/>
                </a:lnTo>
                <a:lnTo>
                  <a:pt x="646" y="682"/>
                </a:lnTo>
                <a:lnTo>
                  <a:pt x="640" y="676"/>
                </a:lnTo>
                <a:lnTo>
                  <a:pt x="634" y="670"/>
                </a:lnTo>
                <a:lnTo>
                  <a:pt x="628" y="666"/>
                </a:lnTo>
                <a:lnTo>
                  <a:pt x="620" y="664"/>
                </a:lnTo>
                <a:lnTo>
                  <a:pt x="610" y="664"/>
                </a:lnTo>
                <a:lnTo>
                  <a:pt x="370" y="664"/>
                </a:lnTo>
                <a:lnTo>
                  <a:pt x="370" y="664"/>
                </a:lnTo>
                <a:lnTo>
                  <a:pt x="350" y="664"/>
                </a:lnTo>
                <a:lnTo>
                  <a:pt x="328" y="668"/>
                </a:lnTo>
                <a:lnTo>
                  <a:pt x="308" y="672"/>
                </a:lnTo>
                <a:lnTo>
                  <a:pt x="290" y="680"/>
                </a:lnTo>
                <a:lnTo>
                  <a:pt x="270" y="688"/>
                </a:lnTo>
                <a:lnTo>
                  <a:pt x="254" y="698"/>
                </a:lnTo>
                <a:lnTo>
                  <a:pt x="238" y="710"/>
                </a:lnTo>
                <a:lnTo>
                  <a:pt x="222" y="724"/>
                </a:lnTo>
                <a:lnTo>
                  <a:pt x="222" y="724"/>
                </a:lnTo>
                <a:lnTo>
                  <a:pt x="214" y="714"/>
                </a:lnTo>
                <a:lnTo>
                  <a:pt x="206" y="706"/>
                </a:lnTo>
                <a:lnTo>
                  <a:pt x="198" y="700"/>
                </a:lnTo>
                <a:lnTo>
                  <a:pt x="188" y="694"/>
                </a:lnTo>
                <a:lnTo>
                  <a:pt x="178" y="688"/>
                </a:lnTo>
                <a:lnTo>
                  <a:pt x="166" y="684"/>
                </a:lnTo>
                <a:lnTo>
                  <a:pt x="154" y="682"/>
                </a:lnTo>
                <a:lnTo>
                  <a:pt x="142" y="682"/>
                </a:lnTo>
                <a:lnTo>
                  <a:pt x="96" y="682"/>
                </a:lnTo>
                <a:lnTo>
                  <a:pt x="96" y="682"/>
                </a:lnTo>
                <a:lnTo>
                  <a:pt x="78" y="684"/>
                </a:lnTo>
                <a:lnTo>
                  <a:pt x="62" y="688"/>
                </a:lnTo>
                <a:lnTo>
                  <a:pt x="46" y="696"/>
                </a:lnTo>
                <a:lnTo>
                  <a:pt x="34" y="706"/>
                </a:lnTo>
                <a:lnTo>
                  <a:pt x="22" y="718"/>
                </a:lnTo>
                <a:lnTo>
                  <a:pt x="12" y="732"/>
                </a:lnTo>
                <a:lnTo>
                  <a:pt x="6" y="746"/>
                </a:lnTo>
                <a:lnTo>
                  <a:pt x="2" y="764"/>
                </a:lnTo>
                <a:lnTo>
                  <a:pt x="142" y="764"/>
                </a:lnTo>
                <a:lnTo>
                  <a:pt x="142" y="764"/>
                </a:lnTo>
                <a:lnTo>
                  <a:pt x="148" y="764"/>
                </a:lnTo>
                <a:lnTo>
                  <a:pt x="152" y="768"/>
                </a:lnTo>
                <a:lnTo>
                  <a:pt x="156" y="772"/>
                </a:lnTo>
                <a:lnTo>
                  <a:pt x="156" y="778"/>
                </a:lnTo>
                <a:lnTo>
                  <a:pt x="156" y="978"/>
                </a:lnTo>
                <a:lnTo>
                  <a:pt x="156" y="978"/>
                </a:lnTo>
                <a:lnTo>
                  <a:pt x="156" y="982"/>
                </a:lnTo>
                <a:lnTo>
                  <a:pt x="152" y="988"/>
                </a:lnTo>
                <a:lnTo>
                  <a:pt x="148" y="990"/>
                </a:lnTo>
                <a:lnTo>
                  <a:pt x="142" y="992"/>
                </a:lnTo>
                <a:lnTo>
                  <a:pt x="96" y="992"/>
                </a:lnTo>
                <a:lnTo>
                  <a:pt x="96" y="992"/>
                </a:lnTo>
                <a:lnTo>
                  <a:pt x="90" y="990"/>
                </a:lnTo>
                <a:lnTo>
                  <a:pt x="86" y="988"/>
                </a:lnTo>
                <a:lnTo>
                  <a:pt x="84" y="982"/>
                </a:lnTo>
                <a:lnTo>
                  <a:pt x="82" y="978"/>
                </a:lnTo>
                <a:lnTo>
                  <a:pt x="82" y="846"/>
                </a:lnTo>
                <a:lnTo>
                  <a:pt x="0" y="846"/>
                </a:lnTo>
                <a:lnTo>
                  <a:pt x="0" y="978"/>
                </a:lnTo>
                <a:lnTo>
                  <a:pt x="0" y="978"/>
                </a:lnTo>
                <a:lnTo>
                  <a:pt x="2" y="996"/>
                </a:lnTo>
                <a:lnTo>
                  <a:pt x="8" y="1014"/>
                </a:lnTo>
                <a:lnTo>
                  <a:pt x="16" y="1032"/>
                </a:lnTo>
                <a:lnTo>
                  <a:pt x="28" y="1046"/>
                </a:lnTo>
                <a:lnTo>
                  <a:pt x="42" y="1056"/>
                </a:lnTo>
                <a:lnTo>
                  <a:pt x="58" y="1066"/>
                </a:lnTo>
                <a:lnTo>
                  <a:pt x="76" y="1072"/>
                </a:lnTo>
                <a:lnTo>
                  <a:pt x="96" y="1074"/>
                </a:lnTo>
                <a:lnTo>
                  <a:pt x="142" y="1074"/>
                </a:lnTo>
                <a:lnTo>
                  <a:pt x="142" y="1074"/>
                </a:lnTo>
                <a:lnTo>
                  <a:pt x="154" y="1072"/>
                </a:lnTo>
                <a:lnTo>
                  <a:pt x="166" y="1070"/>
                </a:lnTo>
                <a:lnTo>
                  <a:pt x="178" y="1066"/>
                </a:lnTo>
                <a:lnTo>
                  <a:pt x="188" y="1062"/>
                </a:lnTo>
                <a:lnTo>
                  <a:pt x="198" y="1056"/>
                </a:lnTo>
                <a:lnTo>
                  <a:pt x="208" y="1048"/>
                </a:lnTo>
                <a:lnTo>
                  <a:pt x="216" y="1040"/>
                </a:lnTo>
                <a:lnTo>
                  <a:pt x="222" y="1030"/>
                </a:lnTo>
                <a:lnTo>
                  <a:pt x="222" y="1030"/>
                </a:lnTo>
                <a:lnTo>
                  <a:pt x="238" y="1044"/>
                </a:lnTo>
                <a:lnTo>
                  <a:pt x="254" y="1056"/>
                </a:lnTo>
                <a:lnTo>
                  <a:pt x="270" y="1066"/>
                </a:lnTo>
                <a:lnTo>
                  <a:pt x="290" y="1074"/>
                </a:lnTo>
                <a:lnTo>
                  <a:pt x="308" y="1082"/>
                </a:lnTo>
                <a:lnTo>
                  <a:pt x="328" y="1086"/>
                </a:lnTo>
                <a:lnTo>
                  <a:pt x="350" y="1090"/>
                </a:lnTo>
                <a:lnTo>
                  <a:pt x="370" y="1092"/>
                </a:lnTo>
                <a:lnTo>
                  <a:pt x="518" y="1092"/>
                </a:lnTo>
                <a:lnTo>
                  <a:pt x="518" y="1092"/>
                </a:lnTo>
                <a:lnTo>
                  <a:pt x="526" y="1090"/>
                </a:lnTo>
                <a:lnTo>
                  <a:pt x="534" y="1088"/>
                </a:lnTo>
                <a:lnTo>
                  <a:pt x="868" y="938"/>
                </a:lnTo>
                <a:lnTo>
                  <a:pt x="868" y="938"/>
                </a:lnTo>
                <a:lnTo>
                  <a:pt x="880" y="932"/>
                </a:lnTo>
                <a:lnTo>
                  <a:pt x="892" y="926"/>
                </a:lnTo>
                <a:lnTo>
                  <a:pt x="902" y="918"/>
                </a:lnTo>
                <a:lnTo>
                  <a:pt x="910" y="910"/>
                </a:lnTo>
                <a:lnTo>
                  <a:pt x="918" y="900"/>
                </a:lnTo>
                <a:lnTo>
                  <a:pt x="926" y="890"/>
                </a:lnTo>
                <a:lnTo>
                  <a:pt x="936" y="868"/>
                </a:lnTo>
                <a:lnTo>
                  <a:pt x="944" y="844"/>
                </a:lnTo>
                <a:lnTo>
                  <a:pt x="944" y="832"/>
                </a:lnTo>
                <a:lnTo>
                  <a:pt x="946" y="820"/>
                </a:lnTo>
                <a:lnTo>
                  <a:pt x="944" y="806"/>
                </a:lnTo>
                <a:lnTo>
                  <a:pt x="942" y="794"/>
                </a:lnTo>
                <a:lnTo>
                  <a:pt x="938" y="782"/>
                </a:lnTo>
                <a:lnTo>
                  <a:pt x="934" y="770"/>
                </a:lnTo>
                <a:lnTo>
                  <a:pt x="934" y="770"/>
                </a:lnTo>
                <a:close/>
                <a:moveTo>
                  <a:pt x="834" y="862"/>
                </a:moveTo>
                <a:lnTo>
                  <a:pt x="508" y="1006"/>
                </a:lnTo>
                <a:lnTo>
                  <a:pt x="370" y="1006"/>
                </a:lnTo>
                <a:lnTo>
                  <a:pt x="370" y="1006"/>
                </a:lnTo>
                <a:lnTo>
                  <a:pt x="358" y="1006"/>
                </a:lnTo>
                <a:lnTo>
                  <a:pt x="344" y="1004"/>
                </a:lnTo>
                <a:lnTo>
                  <a:pt x="332" y="1000"/>
                </a:lnTo>
                <a:lnTo>
                  <a:pt x="320" y="996"/>
                </a:lnTo>
                <a:lnTo>
                  <a:pt x="310" y="992"/>
                </a:lnTo>
                <a:lnTo>
                  <a:pt x="298" y="984"/>
                </a:lnTo>
                <a:lnTo>
                  <a:pt x="280" y="968"/>
                </a:lnTo>
                <a:lnTo>
                  <a:pt x="264" y="950"/>
                </a:lnTo>
                <a:lnTo>
                  <a:pt x="256" y="938"/>
                </a:lnTo>
                <a:lnTo>
                  <a:pt x="252" y="928"/>
                </a:lnTo>
                <a:lnTo>
                  <a:pt x="248" y="916"/>
                </a:lnTo>
                <a:lnTo>
                  <a:pt x="244" y="904"/>
                </a:lnTo>
                <a:lnTo>
                  <a:pt x="242" y="890"/>
                </a:lnTo>
                <a:lnTo>
                  <a:pt x="242" y="878"/>
                </a:lnTo>
                <a:lnTo>
                  <a:pt x="242" y="878"/>
                </a:lnTo>
                <a:lnTo>
                  <a:pt x="242" y="864"/>
                </a:lnTo>
                <a:lnTo>
                  <a:pt x="244" y="852"/>
                </a:lnTo>
                <a:lnTo>
                  <a:pt x="248" y="838"/>
                </a:lnTo>
                <a:lnTo>
                  <a:pt x="252" y="828"/>
                </a:lnTo>
                <a:lnTo>
                  <a:pt x="256" y="816"/>
                </a:lnTo>
                <a:lnTo>
                  <a:pt x="264" y="806"/>
                </a:lnTo>
                <a:lnTo>
                  <a:pt x="280" y="786"/>
                </a:lnTo>
                <a:lnTo>
                  <a:pt x="298" y="770"/>
                </a:lnTo>
                <a:lnTo>
                  <a:pt x="310" y="764"/>
                </a:lnTo>
                <a:lnTo>
                  <a:pt x="320" y="758"/>
                </a:lnTo>
                <a:lnTo>
                  <a:pt x="332" y="754"/>
                </a:lnTo>
                <a:lnTo>
                  <a:pt x="344" y="750"/>
                </a:lnTo>
                <a:lnTo>
                  <a:pt x="358" y="748"/>
                </a:lnTo>
                <a:lnTo>
                  <a:pt x="370" y="748"/>
                </a:lnTo>
                <a:lnTo>
                  <a:pt x="562" y="748"/>
                </a:lnTo>
                <a:lnTo>
                  <a:pt x="562" y="748"/>
                </a:lnTo>
                <a:lnTo>
                  <a:pt x="554" y="766"/>
                </a:lnTo>
                <a:lnTo>
                  <a:pt x="542" y="784"/>
                </a:lnTo>
                <a:lnTo>
                  <a:pt x="530" y="798"/>
                </a:lnTo>
                <a:lnTo>
                  <a:pt x="514" y="810"/>
                </a:lnTo>
                <a:lnTo>
                  <a:pt x="498" y="822"/>
                </a:lnTo>
                <a:lnTo>
                  <a:pt x="480" y="830"/>
                </a:lnTo>
                <a:lnTo>
                  <a:pt x="460" y="834"/>
                </a:lnTo>
                <a:lnTo>
                  <a:pt x="438" y="836"/>
                </a:lnTo>
                <a:lnTo>
                  <a:pt x="392" y="836"/>
                </a:lnTo>
                <a:lnTo>
                  <a:pt x="392" y="920"/>
                </a:lnTo>
                <a:lnTo>
                  <a:pt x="438" y="920"/>
                </a:lnTo>
                <a:lnTo>
                  <a:pt x="438" y="920"/>
                </a:lnTo>
                <a:lnTo>
                  <a:pt x="464" y="918"/>
                </a:lnTo>
                <a:lnTo>
                  <a:pt x="490" y="914"/>
                </a:lnTo>
                <a:lnTo>
                  <a:pt x="514" y="906"/>
                </a:lnTo>
                <a:lnTo>
                  <a:pt x="536" y="896"/>
                </a:lnTo>
                <a:lnTo>
                  <a:pt x="800" y="782"/>
                </a:lnTo>
                <a:lnTo>
                  <a:pt x="800" y="782"/>
                </a:lnTo>
                <a:lnTo>
                  <a:pt x="808" y="778"/>
                </a:lnTo>
                <a:lnTo>
                  <a:pt x="816" y="778"/>
                </a:lnTo>
                <a:lnTo>
                  <a:pt x="824" y="778"/>
                </a:lnTo>
                <a:lnTo>
                  <a:pt x="832" y="780"/>
                </a:lnTo>
                <a:lnTo>
                  <a:pt x="840" y="784"/>
                </a:lnTo>
                <a:lnTo>
                  <a:pt x="846" y="790"/>
                </a:lnTo>
                <a:lnTo>
                  <a:pt x="852" y="796"/>
                </a:lnTo>
                <a:lnTo>
                  <a:pt x="856" y="804"/>
                </a:lnTo>
                <a:lnTo>
                  <a:pt x="856" y="804"/>
                </a:lnTo>
                <a:lnTo>
                  <a:pt x="860" y="812"/>
                </a:lnTo>
                <a:lnTo>
                  <a:pt x="860" y="820"/>
                </a:lnTo>
                <a:lnTo>
                  <a:pt x="860" y="830"/>
                </a:lnTo>
                <a:lnTo>
                  <a:pt x="858" y="838"/>
                </a:lnTo>
                <a:lnTo>
                  <a:pt x="854" y="844"/>
                </a:lnTo>
                <a:lnTo>
                  <a:pt x="848" y="852"/>
                </a:lnTo>
                <a:lnTo>
                  <a:pt x="842" y="858"/>
                </a:lnTo>
                <a:lnTo>
                  <a:pt x="834" y="862"/>
                </a:lnTo>
                <a:lnTo>
                  <a:pt x="834" y="862"/>
                </a:lnTo>
                <a:close/>
              </a:path>
            </a:pathLst>
          </a:custGeom>
          <a:solidFill>
            <a:srgbClr val="00A6CA"/>
          </a:solidFill>
          <a:ln>
            <a:noFill/>
          </a:ln>
          <a:extLst/>
        </p:spPr>
        <p:txBody>
          <a:bodyPr vert="horz" wrap="square" lIns="121867" tIns="60933" rIns="121867" bIns="60933" numCol="1" anchor="t" anchorCtr="0" compatLnSpc="1">
            <a:prstTxWarp prst="textNoShape">
              <a:avLst/>
            </a:prstTxWarp>
          </a:bodyPr>
          <a:lstStyle/>
          <a:p>
            <a:endParaRPr lang="en-US" sz="1999"/>
          </a:p>
        </p:txBody>
      </p:sp>
      <p:sp>
        <p:nvSpPr>
          <p:cNvPr id="87" name="CuadroTexto 86"/>
          <p:cNvSpPr txBox="1"/>
          <p:nvPr/>
        </p:nvSpPr>
        <p:spPr>
          <a:xfrm>
            <a:off x="7101936" y="5210955"/>
            <a:ext cx="1096609" cy="692497"/>
          </a:xfrm>
          <a:prstGeom prst="rect">
            <a:avLst/>
          </a:prstGeom>
          <a:noFill/>
          <a:ln>
            <a:noFill/>
          </a:ln>
        </p:spPr>
        <p:txBody>
          <a:bodyPr wrap="square" rtlCol="0">
            <a:spAutoFit/>
          </a:bodyPr>
          <a:lstStyle/>
          <a:p>
            <a:pPr algn="ctr"/>
            <a:r>
              <a:rPr lang="es-CO" sz="1300" b="1" dirty="0"/>
              <a:t>Entrega de Oferta comercial</a:t>
            </a:r>
          </a:p>
        </p:txBody>
      </p:sp>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4689" y="4194087"/>
            <a:ext cx="1208742" cy="849689"/>
          </a:xfrm>
          <a:prstGeom prst="rect">
            <a:avLst/>
          </a:prstGeom>
        </p:spPr>
      </p:pic>
      <p:pic>
        <p:nvPicPr>
          <p:cNvPr id="4" name="Imagen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1190" y="4257368"/>
            <a:ext cx="756508" cy="723127"/>
          </a:xfrm>
          <a:prstGeom prst="rect">
            <a:avLst/>
          </a:prstGeom>
        </p:spPr>
      </p:pic>
      <p:sp>
        <p:nvSpPr>
          <p:cNvPr id="32" name="CuadroTexto 31"/>
          <p:cNvSpPr txBox="1"/>
          <p:nvPr/>
        </p:nvSpPr>
        <p:spPr>
          <a:xfrm>
            <a:off x="5437962" y="5210955"/>
            <a:ext cx="1192743" cy="692497"/>
          </a:xfrm>
          <a:prstGeom prst="rect">
            <a:avLst/>
          </a:prstGeom>
          <a:noFill/>
          <a:ln>
            <a:noFill/>
          </a:ln>
        </p:spPr>
        <p:txBody>
          <a:bodyPr wrap="square" rtlCol="0">
            <a:spAutoFit/>
          </a:bodyPr>
          <a:lstStyle/>
          <a:p>
            <a:pPr algn="ctr"/>
            <a:r>
              <a:rPr lang="es-CO" sz="1300" b="1" dirty="0"/>
              <a:t>Registro de credenciales digitales</a:t>
            </a:r>
          </a:p>
        </p:txBody>
      </p:sp>
      <p:pic>
        <p:nvPicPr>
          <p:cNvPr id="5" name="Imagen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9112" y="4262650"/>
            <a:ext cx="1010103" cy="712563"/>
          </a:xfrm>
          <a:prstGeom prst="rect">
            <a:avLst/>
          </a:prstGeom>
        </p:spPr>
      </p:pic>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61090" y="4279199"/>
            <a:ext cx="966587" cy="679465"/>
          </a:xfrm>
          <a:prstGeom prst="rect">
            <a:avLst/>
          </a:prstGeom>
        </p:spPr>
      </p:pic>
      <p:sp>
        <p:nvSpPr>
          <p:cNvPr id="35" name="CuadroTexto 34"/>
          <p:cNvSpPr txBox="1"/>
          <p:nvPr/>
        </p:nvSpPr>
        <p:spPr>
          <a:xfrm>
            <a:off x="3830720" y="5195194"/>
            <a:ext cx="1329108" cy="892552"/>
          </a:xfrm>
          <a:prstGeom prst="rect">
            <a:avLst/>
          </a:prstGeom>
          <a:noFill/>
          <a:ln>
            <a:noFill/>
          </a:ln>
        </p:spPr>
        <p:txBody>
          <a:bodyPr wrap="square" rtlCol="0">
            <a:spAutoFit/>
          </a:bodyPr>
          <a:lstStyle/>
          <a:p>
            <a:pPr algn="ctr"/>
            <a:r>
              <a:rPr lang="es-CO" sz="1300" b="1" dirty="0"/>
              <a:t>Aceptación de términos y condiciones y contratos</a:t>
            </a:r>
          </a:p>
        </p:txBody>
      </p:sp>
      <p:sp>
        <p:nvSpPr>
          <p:cNvPr id="36" name="CuadroTexto 35"/>
          <p:cNvSpPr txBox="1"/>
          <p:nvPr/>
        </p:nvSpPr>
        <p:spPr>
          <a:xfrm>
            <a:off x="2170045" y="5259942"/>
            <a:ext cx="1356923" cy="692497"/>
          </a:xfrm>
          <a:prstGeom prst="rect">
            <a:avLst/>
          </a:prstGeom>
          <a:noFill/>
          <a:ln>
            <a:noFill/>
          </a:ln>
        </p:spPr>
        <p:txBody>
          <a:bodyPr wrap="square" rtlCol="0">
            <a:spAutoFit/>
          </a:bodyPr>
          <a:lstStyle/>
          <a:p>
            <a:pPr algn="ctr"/>
            <a:r>
              <a:rPr lang="es-CO" sz="1300" b="1" dirty="0"/>
              <a:t>Firma electrónica de documentos</a:t>
            </a:r>
          </a:p>
        </p:txBody>
      </p:sp>
      <p:sp>
        <p:nvSpPr>
          <p:cNvPr id="38" name="Triángulo isósceles 37"/>
          <p:cNvSpPr/>
          <p:nvPr/>
        </p:nvSpPr>
        <p:spPr>
          <a:xfrm rot="5400000">
            <a:off x="3456467" y="2252160"/>
            <a:ext cx="239106" cy="23864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12" name="Elipse 11"/>
          <p:cNvSpPr/>
          <p:nvPr/>
        </p:nvSpPr>
        <p:spPr>
          <a:xfrm>
            <a:off x="2255932" y="4033383"/>
            <a:ext cx="1150742" cy="117109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54" name="Elipse 53"/>
          <p:cNvSpPr/>
          <p:nvPr/>
        </p:nvSpPr>
        <p:spPr>
          <a:xfrm>
            <a:off x="10020415" y="1839883"/>
            <a:ext cx="1150742" cy="10632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56" name="Elipse 55"/>
          <p:cNvSpPr/>
          <p:nvPr/>
        </p:nvSpPr>
        <p:spPr>
          <a:xfrm>
            <a:off x="2217695" y="1813452"/>
            <a:ext cx="1150742" cy="111606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57" name="Elipse 56"/>
          <p:cNvSpPr/>
          <p:nvPr/>
        </p:nvSpPr>
        <p:spPr>
          <a:xfrm>
            <a:off x="3767458" y="1813452"/>
            <a:ext cx="1150742" cy="111606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58" name="Elipse 57"/>
          <p:cNvSpPr/>
          <p:nvPr/>
        </p:nvSpPr>
        <p:spPr>
          <a:xfrm>
            <a:off x="7055376" y="4033383"/>
            <a:ext cx="1150742" cy="117109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59" name="Elipse 58"/>
          <p:cNvSpPr/>
          <p:nvPr/>
        </p:nvSpPr>
        <p:spPr>
          <a:xfrm>
            <a:off x="5356143" y="1813452"/>
            <a:ext cx="1150742" cy="111606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60" name="Triángulo isósceles 59"/>
          <p:cNvSpPr/>
          <p:nvPr/>
        </p:nvSpPr>
        <p:spPr>
          <a:xfrm rot="5400000">
            <a:off x="5057156" y="2252160"/>
            <a:ext cx="239106" cy="23864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88" name="Triángulo isósceles 87"/>
          <p:cNvSpPr/>
          <p:nvPr/>
        </p:nvSpPr>
        <p:spPr>
          <a:xfrm rot="5400000">
            <a:off x="6597295" y="2252160"/>
            <a:ext cx="239106" cy="23864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89" name="Elipse 88"/>
          <p:cNvSpPr/>
          <p:nvPr/>
        </p:nvSpPr>
        <p:spPr>
          <a:xfrm>
            <a:off x="6941486" y="1813452"/>
            <a:ext cx="1150742" cy="1116063"/>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90" name="Triángulo isósceles 89"/>
          <p:cNvSpPr/>
          <p:nvPr/>
        </p:nvSpPr>
        <p:spPr>
          <a:xfrm rot="5400000">
            <a:off x="8176644" y="2252160"/>
            <a:ext cx="239106" cy="23864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91" name="Triángulo isósceles 90"/>
          <p:cNvSpPr/>
          <p:nvPr/>
        </p:nvSpPr>
        <p:spPr>
          <a:xfrm rot="5400000">
            <a:off x="9666461" y="2252160"/>
            <a:ext cx="239106" cy="23864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92" name="Triángulo isósceles 91"/>
          <p:cNvSpPr/>
          <p:nvPr/>
        </p:nvSpPr>
        <p:spPr>
          <a:xfrm rot="10800000">
            <a:off x="10520293" y="3708617"/>
            <a:ext cx="246823" cy="23118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93" name="Elipse 92"/>
          <p:cNvSpPr/>
          <p:nvPr/>
        </p:nvSpPr>
        <p:spPr>
          <a:xfrm>
            <a:off x="10048466" y="4049145"/>
            <a:ext cx="1150742" cy="1171098"/>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94" name="Triángulo isósceles 93"/>
          <p:cNvSpPr/>
          <p:nvPr/>
        </p:nvSpPr>
        <p:spPr>
          <a:xfrm rot="16200000">
            <a:off x="3511155" y="4499610"/>
            <a:ext cx="239106" cy="23864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95" name="Triángulo isósceles 94"/>
          <p:cNvSpPr/>
          <p:nvPr/>
        </p:nvSpPr>
        <p:spPr>
          <a:xfrm rot="16200000">
            <a:off x="5131692" y="4499610"/>
            <a:ext cx="239106" cy="23864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96" name="Triángulo isósceles 95"/>
          <p:cNvSpPr/>
          <p:nvPr/>
        </p:nvSpPr>
        <p:spPr>
          <a:xfrm rot="16200000">
            <a:off x="6634021" y="4499610"/>
            <a:ext cx="239106" cy="23864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97" name="Triángulo isósceles 96"/>
          <p:cNvSpPr/>
          <p:nvPr/>
        </p:nvSpPr>
        <p:spPr>
          <a:xfrm rot="16200000">
            <a:off x="8273736" y="4499609"/>
            <a:ext cx="239106" cy="23864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98" name="Triángulo isósceles 97"/>
          <p:cNvSpPr/>
          <p:nvPr/>
        </p:nvSpPr>
        <p:spPr>
          <a:xfrm rot="16200000">
            <a:off x="9607341" y="4515371"/>
            <a:ext cx="239106" cy="23864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99" name="Triángulo isósceles 98"/>
          <p:cNvSpPr/>
          <p:nvPr/>
        </p:nvSpPr>
        <p:spPr>
          <a:xfrm rot="5400000">
            <a:off x="1872990" y="2252160"/>
            <a:ext cx="239106" cy="23864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101" name="Freeform 214"/>
          <p:cNvSpPr>
            <a:spLocks/>
          </p:cNvSpPr>
          <p:nvPr/>
        </p:nvSpPr>
        <p:spPr bwMode="gray">
          <a:xfrm>
            <a:off x="1092900" y="4412144"/>
            <a:ext cx="492537" cy="413574"/>
          </a:xfrm>
          <a:custGeom>
            <a:avLst/>
            <a:gdLst>
              <a:gd name="T0" fmla="*/ 58 w 662"/>
              <a:gd name="T1" fmla="*/ 326 h 540"/>
              <a:gd name="T2" fmla="*/ 0 w 662"/>
              <a:gd name="T3" fmla="*/ 386 h 540"/>
              <a:gd name="T4" fmla="*/ 140 w 662"/>
              <a:gd name="T5" fmla="*/ 526 h 540"/>
              <a:gd name="T6" fmla="*/ 140 w 662"/>
              <a:gd name="T7" fmla="*/ 526 h 540"/>
              <a:gd name="T8" fmla="*/ 148 w 662"/>
              <a:gd name="T9" fmla="*/ 532 h 540"/>
              <a:gd name="T10" fmla="*/ 154 w 662"/>
              <a:gd name="T11" fmla="*/ 536 h 540"/>
              <a:gd name="T12" fmla="*/ 162 w 662"/>
              <a:gd name="T13" fmla="*/ 538 h 540"/>
              <a:gd name="T14" fmla="*/ 170 w 662"/>
              <a:gd name="T15" fmla="*/ 540 h 540"/>
              <a:gd name="T16" fmla="*/ 170 w 662"/>
              <a:gd name="T17" fmla="*/ 540 h 540"/>
              <a:gd name="T18" fmla="*/ 178 w 662"/>
              <a:gd name="T19" fmla="*/ 538 h 540"/>
              <a:gd name="T20" fmla="*/ 186 w 662"/>
              <a:gd name="T21" fmla="*/ 536 h 540"/>
              <a:gd name="T22" fmla="*/ 194 w 662"/>
              <a:gd name="T23" fmla="*/ 532 h 540"/>
              <a:gd name="T24" fmla="*/ 200 w 662"/>
              <a:gd name="T25" fmla="*/ 526 h 540"/>
              <a:gd name="T26" fmla="*/ 662 w 662"/>
              <a:gd name="T27" fmla="*/ 60 h 540"/>
              <a:gd name="T28" fmla="*/ 602 w 662"/>
              <a:gd name="T29" fmla="*/ 0 h 540"/>
              <a:gd name="T30" fmla="*/ 170 w 662"/>
              <a:gd name="T31" fmla="*/ 438 h 540"/>
              <a:gd name="T32" fmla="*/ 58 w 662"/>
              <a:gd name="T33" fmla="*/ 326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2" h="540">
                <a:moveTo>
                  <a:pt x="58" y="326"/>
                </a:moveTo>
                <a:lnTo>
                  <a:pt x="0" y="386"/>
                </a:lnTo>
                <a:lnTo>
                  <a:pt x="140" y="526"/>
                </a:lnTo>
                <a:lnTo>
                  <a:pt x="140" y="526"/>
                </a:lnTo>
                <a:lnTo>
                  <a:pt x="148" y="532"/>
                </a:lnTo>
                <a:lnTo>
                  <a:pt x="154" y="536"/>
                </a:lnTo>
                <a:lnTo>
                  <a:pt x="162" y="538"/>
                </a:lnTo>
                <a:lnTo>
                  <a:pt x="170" y="540"/>
                </a:lnTo>
                <a:lnTo>
                  <a:pt x="170" y="540"/>
                </a:lnTo>
                <a:lnTo>
                  <a:pt x="178" y="538"/>
                </a:lnTo>
                <a:lnTo>
                  <a:pt x="186" y="536"/>
                </a:lnTo>
                <a:lnTo>
                  <a:pt x="194" y="532"/>
                </a:lnTo>
                <a:lnTo>
                  <a:pt x="200" y="526"/>
                </a:lnTo>
                <a:lnTo>
                  <a:pt x="662" y="60"/>
                </a:lnTo>
                <a:lnTo>
                  <a:pt x="602" y="0"/>
                </a:lnTo>
                <a:lnTo>
                  <a:pt x="170" y="438"/>
                </a:lnTo>
                <a:lnTo>
                  <a:pt x="58" y="326"/>
                </a:lnTo>
                <a:close/>
              </a:path>
            </a:pathLst>
          </a:custGeom>
          <a:solidFill>
            <a:srgbClr val="00A6CA"/>
          </a:solidFill>
          <a:ln>
            <a:noFill/>
          </a:ln>
          <a:extLst/>
        </p:spPr>
        <p:txBody>
          <a:bodyPr vert="horz" wrap="square" lIns="121867" tIns="60933" rIns="121867" bIns="60933" numCol="1" anchor="t" anchorCtr="0" compatLnSpc="1">
            <a:prstTxWarp prst="textNoShape">
              <a:avLst/>
            </a:prstTxWarp>
          </a:bodyPr>
          <a:lstStyle/>
          <a:p>
            <a:endParaRPr lang="en-US" sz="1999"/>
          </a:p>
        </p:txBody>
      </p:sp>
      <p:sp>
        <p:nvSpPr>
          <p:cNvPr id="102" name="Triángulo isósceles 101"/>
          <p:cNvSpPr/>
          <p:nvPr/>
        </p:nvSpPr>
        <p:spPr>
          <a:xfrm rot="16200000">
            <a:off x="1904217" y="4499609"/>
            <a:ext cx="239106" cy="23864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
        <p:nvSpPr>
          <p:cNvPr id="106" name="CuadroTexto 105"/>
          <p:cNvSpPr txBox="1"/>
          <p:nvPr/>
        </p:nvSpPr>
        <p:spPr>
          <a:xfrm>
            <a:off x="621925" y="5568043"/>
            <a:ext cx="1386487" cy="307777"/>
          </a:xfrm>
          <a:prstGeom prst="rect">
            <a:avLst/>
          </a:prstGeom>
          <a:noFill/>
          <a:ln>
            <a:noFill/>
          </a:ln>
        </p:spPr>
        <p:txBody>
          <a:bodyPr wrap="square" rtlCol="0">
            <a:spAutoFit/>
          </a:bodyPr>
          <a:lstStyle/>
          <a:p>
            <a:pPr algn="ctr"/>
            <a:r>
              <a:rPr lang="es-CO" sz="1400" b="1" dirty="0"/>
              <a:t>“Bienvenido”</a:t>
            </a:r>
          </a:p>
        </p:txBody>
      </p:sp>
      <p:pic>
        <p:nvPicPr>
          <p:cNvPr id="4098" name="Picture 2" descr="Resultado de imagen para mobile app"/>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flipH="1">
            <a:off x="0" y="3705563"/>
            <a:ext cx="2013913" cy="1913327"/>
          </a:xfrm>
          <a:prstGeom prst="rect">
            <a:avLst/>
          </a:prstGeom>
          <a:noFill/>
          <a:extLst>
            <a:ext uri="{909E8E84-426E-40DD-AFC4-6F175D3DCCD1}">
              <a14:hiddenFill xmlns:a14="http://schemas.microsoft.com/office/drawing/2010/main">
                <a:solidFill>
                  <a:srgbClr val="FFFFFF"/>
                </a:solidFill>
              </a14:hiddenFill>
            </a:ext>
          </a:extLst>
        </p:spPr>
      </p:pic>
      <p:sp>
        <p:nvSpPr>
          <p:cNvPr id="107" name="Triángulo isósceles 106"/>
          <p:cNvSpPr/>
          <p:nvPr/>
        </p:nvSpPr>
        <p:spPr>
          <a:xfrm>
            <a:off x="1083680" y="3369632"/>
            <a:ext cx="239106" cy="238644"/>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999"/>
          </a:p>
        </p:txBody>
      </p:sp>
    </p:spTree>
    <p:extLst>
      <p:ext uri="{BB962C8B-B14F-4D97-AF65-F5344CB8AC3E}">
        <p14:creationId xmlns:p14="http://schemas.microsoft.com/office/powerpoint/2010/main" val="265266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2"/>
          <p:cNvCxnSpPr/>
          <p:nvPr/>
        </p:nvCxnSpPr>
        <p:spPr>
          <a:xfrm>
            <a:off x="5646002" y="1593728"/>
            <a:ext cx="23571" cy="4584501"/>
          </a:xfrm>
          <a:prstGeom prst="line">
            <a:avLst/>
          </a:prstGeom>
          <a:ln w="254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Freeform 62"/>
          <p:cNvSpPr>
            <a:spLocks/>
          </p:cNvSpPr>
          <p:nvPr/>
        </p:nvSpPr>
        <p:spPr bwMode="gray">
          <a:xfrm>
            <a:off x="2710543" y="2302329"/>
            <a:ext cx="739755" cy="346795"/>
          </a:xfrm>
          <a:custGeom>
            <a:avLst/>
            <a:gdLst>
              <a:gd name="T0" fmla="*/ 61 w 306"/>
              <a:gd name="T1" fmla="*/ 136 h 136"/>
              <a:gd name="T2" fmla="*/ 153 w 306"/>
              <a:gd name="T3" fmla="*/ 136 h 136"/>
              <a:gd name="T4" fmla="*/ 245 w 306"/>
              <a:gd name="T5" fmla="*/ 136 h 136"/>
              <a:gd name="T6" fmla="*/ 306 w 306"/>
              <a:gd name="T7" fmla="*/ 68 h 136"/>
              <a:gd name="T8" fmla="*/ 245 w 306"/>
              <a:gd name="T9" fmla="*/ 0 h 136"/>
              <a:gd name="T10" fmla="*/ 245 w 306"/>
              <a:gd name="T11" fmla="*/ 0 h 136"/>
              <a:gd name="T12" fmla="*/ 245 w 306"/>
              <a:gd name="T13" fmla="*/ 0 h 136"/>
              <a:gd name="T14" fmla="*/ 153 w 306"/>
              <a:gd name="T15" fmla="*/ 0 h 136"/>
              <a:gd name="T16" fmla="*/ 61 w 306"/>
              <a:gd name="T17" fmla="*/ 0 h 136"/>
              <a:gd name="T18" fmla="*/ 0 w 306"/>
              <a:gd name="T19" fmla="*/ 68 h 136"/>
              <a:gd name="T20" fmla="*/ 61 w 306"/>
              <a:gd name="T21"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136">
                <a:moveTo>
                  <a:pt x="61" y="136"/>
                </a:moveTo>
                <a:cubicBezTo>
                  <a:pt x="153" y="136"/>
                  <a:pt x="153" y="136"/>
                  <a:pt x="153" y="136"/>
                </a:cubicBezTo>
                <a:cubicBezTo>
                  <a:pt x="245" y="136"/>
                  <a:pt x="245" y="136"/>
                  <a:pt x="245" y="136"/>
                </a:cubicBezTo>
                <a:cubicBezTo>
                  <a:pt x="279" y="136"/>
                  <a:pt x="306" y="105"/>
                  <a:pt x="306" y="68"/>
                </a:cubicBezTo>
                <a:cubicBezTo>
                  <a:pt x="306" y="30"/>
                  <a:pt x="279" y="0"/>
                  <a:pt x="245" y="0"/>
                </a:cubicBezTo>
                <a:cubicBezTo>
                  <a:pt x="245" y="0"/>
                  <a:pt x="245" y="0"/>
                  <a:pt x="245" y="0"/>
                </a:cubicBezTo>
                <a:cubicBezTo>
                  <a:pt x="245" y="0"/>
                  <a:pt x="245" y="0"/>
                  <a:pt x="245" y="0"/>
                </a:cubicBezTo>
                <a:cubicBezTo>
                  <a:pt x="153" y="0"/>
                  <a:pt x="153" y="0"/>
                  <a:pt x="153" y="0"/>
                </a:cubicBezTo>
                <a:cubicBezTo>
                  <a:pt x="61" y="0"/>
                  <a:pt x="61" y="0"/>
                  <a:pt x="61" y="0"/>
                </a:cubicBezTo>
                <a:cubicBezTo>
                  <a:pt x="27" y="0"/>
                  <a:pt x="0" y="30"/>
                  <a:pt x="0" y="68"/>
                </a:cubicBezTo>
                <a:cubicBezTo>
                  <a:pt x="0" y="105"/>
                  <a:pt x="27" y="136"/>
                  <a:pt x="61" y="136"/>
                </a:cubicBezTo>
                <a:close/>
              </a:path>
            </a:pathLst>
          </a:custGeom>
          <a:solidFill>
            <a:srgbClr val="A9D161"/>
          </a:solidFill>
          <a:ln w="12700" cap="flat" cmpd="sng">
            <a:noFill/>
            <a:prstDash val="solid"/>
            <a:round/>
            <a:headEnd/>
            <a:tailEnd/>
          </a:ln>
          <a:effectLst/>
        </p:spPr>
        <p:txBody>
          <a:bodyPr lIns="102870" tIns="0" rIns="0" bIns="0" anchor="ctr"/>
          <a:lstStyle/>
          <a:p>
            <a:r>
              <a:rPr lang="es-DO" sz="1400" b="1" dirty="0">
                <a:solidFill>
                  <a:srgbClr val="000000"/>
                </a:solidFill>
              </a:rPr>
              <a:t>INICIO</a:t>
            </a:r>
          </a:p>
        </p:txBody>
      </p:sp>
      <p:sp>
        <p:nvSpPr>
          <p:cNvPr id="33" name="Rectangle 14"/>
          <p:cNvSpPr/>
          <p:nvPr/>
        </p:nvSpPr>
        <p:spPr>
          <a:xfrm>
            <a:off x="4058086" y="1756117"/>
            <a:ext cx="1439625" cy="1439625"/>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defTabSz="914134"/>
            <a:endParaRPr lang="es-DO" sz="1350" dirty="0">
              <a:solidFill>
                <a:srgbClr val="FFFFFF"/>
              </a:solidFill>
            </a:endParaRPr>
          </a:p>
        </p:txBody>
      </p:sp>
      <p:sp>
        <p:nvSpPr>
          <p:cNvPr id="34" name="Freeform 15"/>
          <p:cNvSpPr>
            <a:spLocks noChangeAspect="1" noEditPoints="1"/>
          </p:cNvSpPr>
          <p:nvPr/>
        </p:nvSpPr>
        <p:spPr bwMode="gray">
          <a:xfrm>
            <a:off x="4157967" y="1912817"/>
            <a:ext cx="309955" cy="252341"/>
          </a:xfrm>
          <a:custGeom>
            <a:avLst/>
            <a:gdLst>
              <a:gd name="T0" fmla="*/ 894 w 978"/>
              <a:gd name="T1" fmla="*/ 524 h 796"/>
              <a:gd name="T2" fmla="*/ 892 w 978"/>
              <a:gd name="T3" fmla="*/ 530 h 796"/>
              <a:gd name="T4" fmla="*/ 882 w 978"/>
              <a:gd name="T5" fmla="*/ 540 h 796"/>
              <a:gd name="T6" fmla="*/ 168 w 978"/>
              <a:gd name="T7" fmla="*/ 542 h 796"/>
              <a:gd name="T8" fmla="*/ 446 w 978"/>
              <a:gd name="T9" fmla="*/ 628 h 796"/>
              <a:gd name="T10" fmla="*/ 260 w 978"/>
              <a:gd name="T11" fmla="*/ 712 h 796"/>
              <a:gd name="T12" fmla="*/ 718 w 978"/>
              <a:gd name="T13" fmla="*/ 796 h 796"/>
              <a:gd name="T14" fmla="*/ 532 w 978"/>
              <a:gd name="T15" fmla="*/ 712 h 796"/>
              <a:gd name="T16" fmla="*/ 874 w 978"/>
              <a:gd name="T17" fmla="*/ 628 h 796"/>
              <a:gd name="T18" fmla="*/ 896 w 978"/>
              <a:gd name="T19" fmla="*/ 624 h 796"/>
              <a:gd name="T20" fmla="*/ 932 w 978"/>
              <a:gd name="T21" fmla="*/ 610 h 796"/>
              <a:gd name="T22" fmla="*/ 960 w 978"/>
              <a:gd name="T23" fmla="*/ 582 h 796"/>
              <a:gd name="T24" fmla="*/ 976 w 978"/>
              <a:gd name="T25" fmla="*/ 544 h 796"/>
              <a:gd name="T26" fmla="*/ 978 w 978"/>
              <a:gd name="T27" fmla="*/ 168 h 796"/>
              <a:gd name="T28" fmla="*/ 874 w 978"/>
              <a:gd name="T29" fmla="*/ 0 h 796"/>
              <a:gd name="T30" fmla="*/ 102 w 978"/>
              <a:gd name="T31" fmla="*/ 0 h 796"/>
              <a:gd name="T32" fmla="*/ 62 w 978"/>
              <a:gd name="T33" fmla="*/ 8 h 796"/>
              <a:gd name="T34" fmla="*/ 30 w 978"/>
              <a:gd name="T35" fmla="*/ 30 h 796"/>
              <a:gd name="T36" fmla="*/ 8 w 978"/>
              <a:gd name="T37" fmla="*/ 64 h 796"/>
              <a:gd name="T38" fmla="*/ 0 w 978"/>
              <a:gd name="T39" fmla="*/ 104 h 796"/>
              <a:gd name="T40" fmla="*/ 0 w 978"/>
              <a:gd name="T41" fmla="*/ 524 h 796"/>
              <a:gd name="T42" fmla="*/ 6 w 978"/>
              <a:gd name="T43" fmla="*/ 560 h 796"/>
              <a:gd name="T44" fmla="*/ 24 w 978"/>
              <a:gd name="T45" fmla="*/ 590 h 796"/>
              <a:gd name="T46" fmla="*/ 50 w 978"/>
              <a:gd name="T47" fmla="*/ 612 h 796"/>
              <a:gd name="T48" fmla="*/ 84 w 978"/>
              <a:gd name="T49" fmla="*/ 626 h 796"/>
              <a:gd name="T50" fmla="*/ 84 w 978"/>
              <a:gd name="T51" fmla="*/ 104 h 796"/>
              <a:gd name="T52" fmla="*/ 90 w 978"/>
              <a:gd name="T53" fmla="*/ 90 h 796"/>
              <a:gd name="T54" fmla="*/ 102 w 978"/>
              <a:gd name="T55" fmla="*/ 84 h 796"/>
              <a:gd name="T56" fmla="*/ 976 w 978"/>
              <a:gd name="T57" fmla="*/ 84 h 796"/>
              <a:gd name="T58" fmla="*/ 964 w 978"/>
              <a:gd name="T59" fmla="*/ 50 h 796"/>
              <a:gd name="T60" fmla="*/ 942 w 978"/>
              <a:gd name="T61" fmla="*/ 24 h 796"/>
              <a:gd name="T62" fmla="*/ 910 w 978"/>
              <a:gd name="T63" fmla="*/ 6 h 796"/>
              <a:gd name="T64" fmla="*/ 874 w 978"/>
              <a:gd name="T65" fmla="*/ 0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78" h="796">
                <a:moveTo>
                  <a:pt x="894" y="168"/>
                </a:moveTo>
                <a:lnTo>
                  <a:pt x="894" y="524"/>
                </a:lnTo>
                <a:lnTo>
                  <a:pt x="894" y="524"/>
                </a:lnTo>
                <a:lnTo>
                  <a:pt x="892" y="530"/>
                </a:lnTo>
                <a:lnTo>
                  <a:pt x="888" y="536"/>
                </a:lnTo>
                <a:lnTo>
                  <a:pt x="882" y="540"/>
                </a:lnTo>
                <a:lnTo>
                  <a:pt x="874" y="542"/>
                </a:lnTo>
                <a:lnTo>
                  <a:pt x="168" y="542"/>
                </a:lnTo>
                <a:lnTo>
                  <a:pt x="168" y="628"/>
                </a:lnTo>
                <a:lnTo>
                  <a:pt x="446" y="628"/>
                </a:lnTo>
                <a:lnTo>
                  <a:pt x="446" y="712"/>
                </a:lnTo>
                <a:lnTo>
                  <a:pt x="260" y="712"/>
                </a:lnTo>
                <a:lnTo>
                  <a:pt x="260" y="796"/>
                </a:lnTo>
                <a:lnTo>
                  <a:pt x="718" y="796"/>
                </a:lnTo>
                <a:lnTo>
                  <a:pt x="718" y="712"/>
                </a:lnTo>
                <a:lnTo>
                  <a:pt x="532" y="712"/>
                </a:lnTo>
                <a:lnTo>
                  <a:pt x="532" y="628"/>
                </a:lnTo>
                <a:lnTo>
                  <a:pt x="874" y="628"/>
                </a:lnTo>
                <a:lnTo>
                  <a:pt x="874" y="628"/>
                </a:lnTo>
                <a:lnTo>
                  <a:pt x="896" y="624"/>
                </a:lnTo>
                <a:lnTo>
                  <a:pt x="916" y="618"/>
                </a:lnTo>
                <a:lnTo>
                  <a:pt x="932" y="610"/>
                </a:lnTo>
                <a:lnTo>
                  <a:pt x="948" y="596"/>
                </a:lnTo>
                <a:lnTo>
                  <a:pt x="960" y="582"/>
                </a:lnTo>
                <a:lnTo>
                  <a:pt x="970" y="564"/>
                </a:lnTo>
                <a:lnTo>
                  <a:pt x="976" y="544"/>
                </a:lnTo>
                <a:lnTo>
                  <a:pt x="978" y="524"/>
                </a:lnTo>
                <a:lnTo>
                  <a:pt x="978" y="168"/>
                </a:lnTo>
                <a:lnTo>
                  <a:pt x="894" y="168"/>
                </a:lnTo>
                <a:close/>
                <a:moveTo>
                  <a:pt x="874" y="0"/>
                </a:moveTo>
                <a:lnTo>
                  <a:pt x="102" y="0"/>
                </a:lnTo>
                <a:lnTo>
                  <a:pt x="102" y="0"/>
                </a:lnTo>
                <a:lnTo>
                  <a:pt x="82" y="2"/>
                </a:lnTo>
                <a:lnTo>
                  <a:pt x="62" y="8"/>
                </a:lnTo>
                <a:lnTo>
                  <a:pt x="44" y="18"/>
                </a:lnTo>
                <a:lnTo>
                  <a:pt x="30" y="30"/>
                </a:lnTo>
                <a:lnTo>
                  <a:pt x="16" y="46"/>
                </a:lnTo>
                <a:lnTo>
                  <a:pt x="8" y="64"/>
                </a:lnTo>
                <a:lnTo>
                  <a:pt x="2" y="82"/>
                </a:lnTo>
                <a:lnTo>
                  <a:pt x="0" y="104"/>
                </a:lnTo>
                <a:lnTo>
                  <a:pt x="0" y="524"/>
                </a:lnTo>
                <a:lnTo>
                  <a:pt x="0" y="524"/>
                </a:lnTo>
                <a:lnTo>
                  <a:pt x="0" y="542"/>
                </a:lnTo>
                <a:lnTo>
                  <a:pt x="6" y="560"/>
                </a:lnTo>
                <a:lnTo>
                  <a:pt x="14" y="576"/>
                </a:lnTo>
                <a:lnTo>
                  <a:pt x="24" y="590"/>
                </a:lnTo>
                <a:lnTo>
                  <a:pt x="36" y="602"/>
                </a:lnTo>
                <a:lnTo>
                  <a:pt x="50" y="612"/>
                </a:lnTo>
                <a:lnTo>
                  <a:pt x="66" y="620"/>
                </a:lnTo>
                <a:lnTo>
                  <a:pt x="84" y="626"/>
                </a:lnTo>
                <a:lnTo>
                  <a:pt x="84" y="104"/>
                </a:lnTo>
                <a:lnTo>
                  <a:pt x="84" y="104"/>
                </a:lnTo>
                <a:lnTo>
                  <a:pt x="86" y="96"/>
                </a:lnTo>
                <a:lnTo>
                  <a:pt x="90" y="90"/>
                </a:lnTo>
                <a:lnTo>
                  <a:pt x="96" y="86"/>
                </a:lnTo>
                <a:lnTo>
                  <a:pt x="102" y="84"/>
                </a:lnTo>
                <a:lnTo>
                  <a:pt x="976" y="84"/>
                </a:lnTo>
                <a:lnTo>
                  <a:pt x="976" y="84"/>
                </a:lnTo>
                <a:lnTo>
                  <a:pt x="972" y="68"/>
                </a:lnTo>
                <a:lnTo>
                  <a:pt x="964" y="50"/>
                </a:lnTo>
                <a:lnTo>
                  <a:pt x="954" y="36"/>
                </a:lnTo>
                <a:lnTo>
                  <a:pt x="942" y="24"/>
                </a:lnTo>
                <a:lnTo>
                  <a:pt x="926" y="14"/>
                </a:lnTo>
                <a:lnTo>
                  <a:pt x="910" y="6"/>
                </a:lnTo>
                <a:lnTo>
                  <a:pt x="894" y="2"/>
                </a:lnTo>
                <a:lnTo>
                  <a:pt x="874" y="0"/>
                </a:lnTo>
                <a:lnTo>
                  <a:pt x="874" y="0"/>
                </a:lnTo>
                <a:close/>
              </a:path>
            </a:pathLst>
          </a:custGeom>
          <a:solidFill>
            <a:srgbClr val="00A6CA"/>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grpSp>
        <p:nvGrpSpPr>
          <p:cNvPr id="35" name="Group 16"/>
          <p:cNvGrpSpPr>
            <a:grpSpLocks noChangeAspect="1"/>
          </p:cNvGrpSpPr>
          <p:nvPr/>
        </p:nvGrpSpPr>
        <p:grpSpPr bwMode="gray">
          <a:xfrm>
            <a:off x="4248169" y="2782291"/>
            <a:ext cx="158133" cy="289423"/>
            <a:chOff x="2645" y="1190"/>
            <a:chExt cx="470" cy="860"/>
          </a:xfrm>
        </p:grpSpPr>
        <p:sp>
          <p:nvSpPr>
            <p:cNvPr id="36" name="Freeform 23"/>
            <p:cNvSpPr>
              <a:spLocks noEditPoints="1"/>
            </p:cNvSpPr>
            <p:nvPr/>
          </p:nvSpPr>
          <p:spPr bwMode="gray">
            <a:xfrm>
              <a:off x="2645" y="1190"/>
              <a:ext cx="470" cy="860"/>
            </a:xfrm>
            <a:custGeom>
              <a:avLst/>
              <a:gdLst>
                <a:gd name="T0" fmla="*/ 104 w 470"/>
                <a:gd name="T1" fmla="*/ 774 h 860"/>
                <a:gd name="T2" fmla="*/ 90 w 470"/>
                <a:gd name="T3" fmla="*/ 768 h 860"/>
                <a:gd name="T4" fmla="*/ 84 w 470"/>
                <a:gd name="T5" fmla="*/ 756 h 860"/>
                <a:gd name="T6" fmla="*/ 192 w 470"/>
                <a:gd name="T7" fmla="*/ 690 h 860"/>
                <a:gd name="T8" fmla="*/ 104 w 470"/>
                <a:gd name="T9" fmla="*/ 774 h 860"/>
                <a:gd name="T10" fmla="*/ 278 w 470"/>
                <a:gd name="T11" fmla="*/ 690 h 860"/>
                <a:gd name="T12" fmla="*/ 386 w 470"/>
                <a:gd name="T13" fmla="*/ 756 h 860"/>
                <a:gd name="T14" fmla="*/ 384 w 470"/>
                <a:gd name="T15" fmla="*/ 762 h 860"/>
                <a:gd name="T16" fmla="*/ 374 w 470"/>
                <a:gd name="T17" fmla="*/ 772 h 860"/>
                <a:gd name="T18" fmla="*/ 278 w 470"/>
                <a:gd name="T19" fmla="*/ 774 h 860"/>
                <a:gd name="T20" fmla="*/ 84 w 470"/>
                <a:gd name="T21" fmla="*/ 254 h 860"/>
                <a:gd name="T22" fmla="*/ 386 w 470"/>
                <a:gd name="T23" fmla="*/ 606 h 860"/>
                <a:gd name="T24" fmla="*/ 302 w 470"/>
                <a:gd name="T25" fmla="*/ 0 h 860"/>
                <a:gd name="T26" fmla="*/ 104 w 470"/>
                <a:gd name="T27" fmla="*/ 0 h 860"/>
                <a:gd name="T28" fmla="*/ 62 w 470"/>
                <a:gd name="T29" fmla="*/ 10 h 860"/>
                <a:gd name="T30" fmla="*/ 30 w 470"/>
                <a:gd name="T31" fmla="*/ 32 h 860"/>
                <a:gd name="T32" fmla="*/ 8 w 470"/>
                <a:gd name="T33" fmla="*/ 64 h 860"/>
                <a:gd name="T34" fmla="*/ 0 w 470"/>
                <a:gd name="T35" fmla="*/ 104 h 860"/>
                <a:gd name="T36" fmla="*/ 0 w 470"/>
                <a:gd name="T37" fmla="*/ 756 h 860"/>
                <a:gd name="T38" fmla="*/ 8 w 470"/>
                <a:gd name="T39" fmla="*/ 796 h 860"/>
                <a:gd name="T40" fmla="*/ 30 w 470"/>
                <a:gd name="T41" fmla="*/ 828 h 860"/>
                <a:gd name="T42" fmla="*/ 62 w 470"/>
                <a:gd name="T43" fmla="*/ 850 h 860"/>
                <a:gd name="T44" fmla="*/ 104 w 470"/>
                <a:gd name="T45" fmla="*/ 860 h 860"/>
                <a:gd name="T46" fmla="*/ 366 w 470"/>
                <a:gd name="T47" fmla="*/ 860 h 860"/>
                <a:gd name="T48" fmla="*/ 406 w 470"/>
                <a:gd name="T49" fmla="*/ 850 h 860"/>
                <a:gd name="T50" fmla="*/ 440 w 470"/>
                <a:gd name="T51" fmla="*/ 828 h 860"/>
                <a:gd name="T52" fmla="*/ 462 w 470"/>
                <a:gd name="T53" fmla="*/ 796 h 860"/>
                <a:gd name="T54" fmla="*/ 470 w 470"/>
                <a:gd name="T55" fmla="*/ 756 h 860"/>
                <a:gd name="T56" fmla="*/ 470 w 470"/>
                <a:gd name="T57" fmla="*/ 104 h 860"/>
                <a:gd name="T58" fmla="*/ 464 w 470"/>
                <a:gd name="T59" fmla="*/ 68 h 860"/>
                <a:gd name="T60" fmla="*/ 446 w 470"/>
                <a:gd name="T61" fmla="*/ 38 h 860"/>
                <a:gd name="T62" fmla="*/ 420 w 470"/>
                <a:gd name="T63" fmla="*/ 16 h 860"/>
                <a:gd name="T64" fmla="*/ 386 w 470"/>
                <a:gd name="T65" fmla="*/ 2 h 860"/>
                <a:gd name="T66" fmla="*/ 84 w 470"/>
                <a:gd name="T67" fmla="*/ 170 h 860"/>
                <a:gd name="T68" fmla="*/ 84 w 470"/>
                <a:gd name="T69" fmla="*/ 104 h 860"/>
                <a:gd name="T70" fmla="*/ 90 w 470"/>
                <a:gd name="T71" fmla="*/ 92 h 860"/>
                <a:gd name="T72" fmla="*/ 104 w 470"/>
                <a:gd name="T73" fmla="*/ 86 h 860"/>
                <a:gd name="T74" fmla="*/ 302 w 470"/>
                <a:gd name="T75" fmla="*/ 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0" h="860">
                  <a:moveTo>
                    <a:pt x="104" y="774"/>
                  </a:moveTo>
                  <a:lnTo>
                    <a:pt x="104" y="774"/>
                  </a:lnTo>
                  <a:lnTo>
                    <a:pt x="96" y="772"/>
                  </a:lnTo>
                  <a:lnTo>
                    <a:pt x="90" y="768"/>
                  </a:lnTo>
                  <a:lnTo>
                    <a:pt x="86" y="762"/>
                  </a:lnTo>
                  <a:lnTo>
                    <a:pt x="84" y="756"/>
                  </a:lnTo>
                  <a:lnTo>
                    <a:pt x="84" y="690"/>
                  </a:lnTo>
                  <a:lnTo>
                    <a:pt x="192" y="690"/>
                  </a:lnTo>
                  <a:lnTo>
                    <a:pt x="192" y="774"/>
                  </a:lnTo>
                  <a:lnTo>
                    <a:pt x="104" y="774"/>
                  </a:lnTo>
                  <a:close/>
                  <a:moveTo>
                    <a:pt x="278" y="774"/>
                  </a:moveTo>
                  <a:lnTo>
                    <a:pt x="278" y="690"/>
                  </a:lnTo>
                  <a:lnTo>
                    <a:pt x="386" y="690"/>
                  </a:lnTo>
                  <a:lnTo>
                    <a:pt x="386" y="756"/>
                  </a:lnTo>
                  <a:lnTo>
                    <a:pt x="386" y="756"/>
                  </a:lnTo>
                  <a:lnTo>
                    <a:pt x="384" y="762"/>
                  </a:lnTo>
                  <a:lnTo>
                    <a:pt x="380" y="768"/>
                  </a:lnTo>
                  <a:lnTo>
                    <a:pt x="374" y="772"/>
                  </a:lnTo>
                  <a:lnTo>
                    <a:pt x="366" y="774"/>
                  </a:lnTo>
                  <a:lnTo>
                    <a:pt x="278" y="774"/>
                  </a:lnTo>
                  <a:close/>
                  <a:moveTo>
                    <a:pt x="84" y="606"/>
                  </a:moveTo>
                  <a:lnTo>
                    <a:pt x="84" y="254"/>
                  </a:lnTo>
                  <a:lnTo>
                    <a:pt x="386" y="254"/>
                  </a:lnTo>
                  <a:lnTo>
                    <a:pt x="386" y="606"/>
                  </a:lnTo>
                  <a:lnTo>
                    <a:pt x="84" y="606"/>
                  </a:lnTo>
                  <a:close/>
                  <a:moveTo>
                    <a:pt x="302" y="0"/>
                  </a:moveTo>
                  <a:lnTo>
                    <a:pt x="104" y="0"/>
                  </a:lnTo>
                  <a:lnTo>
                    <a:pt x="104" y="0"/>
                  </a:lnTo>
                  <a:lnTo>
                    <a:pt x="82" y="2"/>
                  </a:lnTo>
                  <a:lnTo>
                    <a:pt x="62" y="10"/>
                  </a:lnTo>
                  <a:lnTo>
                    <a:pt x="46" y="18"/>
                  </a:lnTo>
                  <a:lnTo>
                    <a:pt x="30" y="32"/>
                  </a:lnTo>
                  <a:lnTo>
                    <a:pt x="16" y="46"/>
                  </a:lnTo>
                  <a:lnTo>
                    <a:pt x="8" y="64"/>
                  </a:lnTo>
                  <a:lnTo>
                    <a:pt x="2" y="84"/>
                  </a:lnTo>
                  <a:lnTo>
                    <a:pt x="0" y="104"/>
                  </a:lnTo>
                  <a:lnTo>
                    <a:pt x="0" y="756"/>
                  </a:lnTo>
                  <a:lnTo>
                    <a:pt x="0" y="756"/>
                  </a:lnTo>
                  <a:lnTo>
                    <a:pt x="2" y="776"/>
                  </a:lnTo>
                  <a:lnTo>
                    <a:pt x="8" y="796"/>
                  </a:lnTo>
                  <a:lnTo>
                    <a:pt x="16" y="814"/>
                  </a:lnTo>
                  <a:lnTo>
                    <a:pt x="30" y="828"/>
                  </a:lnTo>
                  <a:lnTo>
                    <a:pt x="46" y="842"/>
                  </a:lnTo>
                  <a:lnTo>
                    <a:pt x="62" y="850"/>
                  </a:lnTo>
                  <a:lnTo>
                    <a:pt x="82" y="858"/>
                  </a:lnTo>
                  <a:lnTo>
                    <a:pt x="104" y="860"/>
                  </a:lnTo>
                  <a:lnTo>
                    <a:pt x="366" y="860"/>
                  </a:lnTo>
                  <a:lnTo>
                    <a:pt x="366" y="860"/>
                  </a:lnTo>
                  <a:lnTo>
                    <a:pt x="388" y="858"/>
                  </a:lnTo>
                  <a:lnTo>
                    <a:pt x="406" y="850"/>
                  </a:lnTo>
                  <a:lnTo>
                    <a:pt x="424" y="842"/>
                  </a:lnTo>
                  <a:lnTo>
                    <a:pt x="440" y="828"/>
                  </a:lnTo>
                  <a:lnTo>
                    <a:pt x="452" y="814"/>
                  </a:lnTo>
                  <a:lnTo>
                    <a:pt x="462" y="796"/>
                  </a:lnTo>
                  <a:lnTo>
                    <a:pt x="468" y="776"/>
                  </a:lnTo>
                  <a:lnTo>
                    <a:pt x="470" y="756"/>
                  </a:lnTo>
                  <a:lnTo>
                    <a:pt x="470" y="104"/>
                  </a:lnTo>
                  <a:lnTo>
                    <a:pt x="470" y="104"/>
                  </a:lnTo>
                  <a:lnTo>
                    <a:pt x="468" y="86"/>
                  </a:lnTo>
                  <a:lnTo>
                    <a:pt x="464" y="68"/>
                  </a:lnTo>
                  <a:lnTo>
                    <a:pt x="456" y="52"/>
                  </a:lnTo>
                  <a:lnTo>
                    <a:pt x="446" y="38"/>
                  </a:lnTo>
                  <a:lnTo>
                    <a:pt x="434" y="26"/>
                  </a:lnTo>
                  <a:lnTo>
                    <a:pt x="420" y="16"/>
                  </a:lnTo>
                  <a:lnTo>
                    <a:pt x="404" y="8"/>
                  </a:lnTo>
                  <a:lnTo>
                    <a:pt x="386" y="2"/>
                  </a:lnTo>
                  <a:lnTo>
                    <a:pt x="386" y="170"/>
                  </a:lnTo>
                  <a:lnTo>
                    <a:pt x="84" y="170"/>
                  </a:lnTo>
                  <a:lnTo>
                    <a:pt x="84" y="104"/>
                  </a:lnTo>
                  <a:lnTo>
                    <a:pt x="84" y="104"/>
                  </a:lnTo>
                  <a:lnTo>
                    <a:pt x="86" y="98"/>
                  </a:lnTo>
                  <a:lnTo>
                    <a:pt x="90" y="92"/>
                  </a:lnTo>
                  <a:lnTo>
                    <a:pt x="96" y="88"/>
                  </a:lnTo>
                  <a:lnTo>
                    <a:pt x="104" y="86"/>
                  </a:lnTo>
                  <a:lnTo>
                    <a:pt x="302" y="86"/>
                  </a:lnTo>
                  <a:lnTo>
                    <a:pt x="302" y="0"/>
                  </a:lnTo>
                  <a:close/>
                </a:path>
              </a:pathLst>
            </a:custGeom>
            <a:solidFill>
              <a:srgbClr val="00A6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sp>
          <p:nvSpPr>
            <p:cNvPr id="37" name="Freeform 24"/>
            <p:cNvSpPr>
              <a:spLocks/>
            </p:cNvSpPr>
            <p:nvPr/>
          </p:nvSpPr>
          <p:spPr bwMode="gray">
            <a:xfrm>
              <a:off x="2729" y="1880"/>
              <a:ext cx="108" cy="84"/>
            </a:xfrm>
            <a:custGeom>
              <a:avLst/>
              <a:gdLst>
                <a:gd name="T0" fmla="*/ 20 w 108"/>
                <a:gd name="T1" fmla="*/ 84 h 84"/>
                <a:gd name="T2" fmla="*/ 20 w 108"/>
                <a:gd name="T3" fmla="*/ 84 h 84"/>
                <a:gd name="T4" fmla="*/ 12 w 108"/>
                <a:gd name="T5" fmla="*/ 82 h 84"/>
                <a:gd name="T6" fmla="*/ 6 w 108"/>
                <a:gd name="T7" fmla="*/ 78 h 84"/>
                <a:gd name="T8" fmla="*/ 2 w 108"/>
                <a:gd name="T9" fmla="*/ 72 h 84"/>
                <a:gd name="T10" fmla="*/ 0 w 108"/>
                <a:gd name="T11" fmla="*/ 66 h 84"/>
                <a:gd name="T12" fmla="*/ 0 w 108"/>
                <a:gd name="T13" fmla="*/ 0 h 84"/>
                <a:gd name="T14" fmla="*/ 108 w 108"/>
                <a:gd name="T15" fmla="*/ 0 h 84"/>
                <a:gd name="T16" fmla="*/ 108 w 108"/>
                <a:gd name="T17" fmla="*/ 84 h 84"/>
                <a:gd name="T18" fmla="*/ 20 w 10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84">
                  <a:moveTo>
                    <a:pt x="20" y="84"/>
                  </a:moveTo>
                  <a:lnTo>
                    <a:pt x="20" y="84"/>
                  </a:lnTo>
                  <a:lnTo>
                    <a:pt x="12" y="82"/>
                  </a:lnTo>
                  <a:lnTo>
                    <a:pt x="6" y="78"/>
                  </a:lnTo>
                  <a:lnTo>
                    <a:pt x="2" y="72"/>
                  </a:lnTo>
                  <a:lnTo>
                    <a:pt x="0" y="66"/>
                  </a:lnTo>
                  <a:lnTo>
                    <a:pt x="0" y="0"/>
                  </a:lnTo>
                  <a:lnTo>
                    <a:pt x="108" y="0"/>
                  </a:lnTo>
                  <a:lnTo>
                    <a:pt x="108" y="84"/>
                  </a:lnTo>
                  <a:lnTo>
                    <a:pt x="20"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sp>
          <p:nvSpPr>
            <p:cNvPr id="38" name="Freeform 25"/>
            <p:cNvSpPr>
              <a:spLocks/>
            </p:cNvSpPr>
            <p:nvPr/>
          </p:nvSpPr>
          <p:spPr bwMode="gray">
            <a:xfrm>
              <a:off x="2923" y="1880"/>
              <a:ext cx="108" cy="84"/>
            </a:xfrm>
            <a:custGeom>
              <a:avLst/>
              <a:gdLst>
                <a:gd name="T0" fmla="*/ 0 w 108"/>
                <a:gd name="T1" fmla="*/ 84 h 84"/>
                <a:gd name="T2" fmla="*/ 0 w 108"/>
                <a:gd name="T3" fmla="*/ 0 h 84"/>
                <a:gd name="T4" fmla="*/ 108 w 108"/>
                <a:gd name="T5" fmla="*/ 0 h 84"/>
                <a:gd name="T6" fmla="*/ 108 w 108"/>
                <a:gd name="T7" fmla="*/ 66 h 84"/>
                <a:gd name="T8" fmla="*/ 108 w 108"/>
                <a:gd name="T9" fmla="*/ 66 h 84"/>
                <a:gd name="T10" fmla="*/ 106 w 108"/>
                <a:gd name="T11" fmla="*/ 72 h 84"/>
                <a:gd name="T12" fmla="*/ 102 w 108"/>
                <a:gd name="T13" fmla="*/ 78 h 84"/>
                <a:gd name="T14" fmla="*/ 96 w 108"/>
                <a:gd name="T15" fmla="*/ 82 h 84"/>
                <a:gd name="T16" fmla="*/ 88 w 108"/>
                <a:gd name="T17" fmla="*/ 84 h 84"/>
                <a:gd name="T18" fmla="*/ 0 w 108"/>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84">
                  <a:moveTo>
                    <a:pt x="0" y="84"/>
                  </a:moveTo>
                  <a:lnTo>
                    <a:pt x="0" y="0"/>
                  </a:lnTo>
                  <a:lnTo>
                    <a:pt x="108" y="0"/>
                  </a:lnTo>
                  <a:lnTo>
                    <a:pt x="108" y="66"/>
                  </a:lnTo>
                  <a:lnTo>
                    <a:pt x="108" y="66"/>
                  </a:lnTo>
                  <a:lnTo>
                    <a:pt x="106" y="72"/>
                  </a:lnTo>
                  <a:lnTo>
                    <a:pt x="102" y="78"/>
                  </a:lnTo>
                  <a:lnTo>
                    <a:pt x="96" y="82"/>
                  </a:lnTo>
                  <a:lnTo>
                    <a:pt x="88" y="84"/>
                  </a:lnTo>
                  <a:lnTo>
                    <a:pt x="0" y="8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sp>
          <p:nvSpPr>
            <p:cNvPr id="39" name="Rectangle 26"/>
            <p:cNvSpPr>
              <a:spLocks noChangeArrowheads="1"/>
            </p:cNvSpPr>
            <p:nvPr/>
          </p:nvSpPr>
          <p:spPr bwMode="gray">
            <a:xfrm>
              <a:off x="2729" y="1444"/>
              <a:ext cx="302"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sp>
          <p:nvSpPr>
            <p:cNvPr id="40" name="Freeform 27"/>
            <p:cNvSpPr>
              <a:spLocks/>
            </p:cNvSpPr>
            <p:nvPr/>
          </p:nvSpPr>
          <p:spPr bwMode="gray">
            <a:xfrm>
              <a:off x="2645" y="1190"/>
              <a:ext cx="470" cy="860"/>
            </a:xfrm>
            <a:custGeom>
              <a:avLst/>
              <a:gdLst>
                <a:gd name="T0" fmla="*/ 302 w 470"/>
                <a:gd name="T1" fmla="*/ 0 h 860"/>
                <a:gd name="T2" fmla="*/ 104 w 470"/>
                <a:gd name="T3" fmla="*/ 0 h 860"/>
                <a:gd name="T4" fmla="*/ 104 w 470"/>
                <a:gd name="T5" fmla="*/ 0 h 860"/>
                <a:gd name="T6" fmla="*/ 82 w 470"/>
                <a:gd name="T7" fmla="*/ 2 h 860"/>
                <a:gd name="T8" fmla="*/ 62 w 470"/>
                <a:gd name="T9" fmla="*/ 10 h 860"/>
                <a:gd name="T10" fmla="*/ 46 w 470"/>
                <a:gd name="T11" fmla="*/ 18 h 860"/>
                <a:gd name="T12" fmla="*/ 30 w 470"/>
                <a:gd name="T13" fmla="*/ 32 h 860"/>
                <a:gd name="T14" fmla="*/ 16 w 470"/>
                <a:gd name="T15" fmla="*/ 46 h 860"/>
                <a:gd name="T16" fmla="*/ 8 w 470"/>
                <a:gd name="T17" fmla="*/ 64 h 860"/>
                <a:gd name="T18" fmla="*/ 2 w 470"/>
                <a:gd name="T19" fmla="*/ 84 h 860"/>
                <a:gd name="T20" fmla="*/ 0 w 470"/>
                <a:gd name="T21" fmla="*/ 104 h 860"/>
                <a:gd name="T22" fmla="*/ 0 w 470"/>
                <a:gd name="T23" fmla="*/ 756 h 860"/>
                <a:gd name="T24" fmla="*/ 0 w 470"/>
                <a:gd name="T25" fmla="*/ 756 h 860"/>
                <a:gd name="T26" fmla="*/ 2 w 470"/>
                <a:gd name="T27" fmla="*/ 776 h 860"/>
                <a:gd name="T28" fmla="*/ 8 w 470"/>
                <a:gd name="T29" fmla="*/ 796 h 860"/>
                <a:gd name="T30" fmla="*/ 16 w 470"/>
                <a:gd name="T31" fmla="*/ 814 h 860"/>
                <a:gd name="T32" fmla="*/ 30 w 470"/>
                <a:gd name="T33" fmla="*/ 828 h 860"/>
                <a:gd name="T34" fmla="*/ 46 w 470"/>
                <a:gd name="T35" fmla="*/ 842 h 860"/>
                <a:gd name="T36" fmla="*/ 62 w 470"/>
                <a:gd name="T37" fmla="*/ 850 h 860"/>
                <a:gd name="T38" fmla="*/ 82 w 470"/>
                <a:gd name="T39" fmla="*/ 858 h 860"/>
                <a:gd name="T40" fmla="*/ 104 w 470"/>
                <a:gd name="T41" fmla="*/ 860 h 860"/>
                <a:gd name="T42" fmla="*/ 366 w 470"/>
                <a:gd name="T43" fmla="*/ 860 h 860"/>
                <a:gd name="T44" fmla="*/ 366 w 470"/>
                <a:gd name="T45" fmla="*/ 860 h 860"/>
                <a:gd name="T46" fmla="*/ 388 w 470"/>
                <a:gd name="T47" fmla="*/ 858 h 860"/>
                <a:gd name="T48" fmla="*/ 406 w 470"/>
                <a:gd name="T49" fmla="*/ 850 h 860"/>
                <a:gd name="T50" fmla="*/ 424 w 470"/>
                <a:gd name="T51" fmla="*/ 842 h 860"/>
                <a:gd name="T52" fmla="*/ 440 w 470"/>
                <a:gd name="T53" fmla="*/ 828 h 860"/>
                <a:gd name="T54" fmla="*/ 452 w 470"/>
                <a:gd name="T55" fmla="*/ 814 h 860"/>
                <a:gd name="T56" fmla="*/ 462 w 470"/>
                <a:gd name="T57" fmla="*/ 796 h 860"/>
                <a:gd name="T58" fmla="*/ 468 w 470"/>
                <a:gd name="T59" fmla="*/ 776 h 860"/>
                <a:gd name="T60" fmla="*/ 470 w 470"/>
                <a:gd name="T61" fmla="*/ 756 h 860"/>
                <a:gd name="T62" fmla="*/ 470 w 470"/>
                <a:gd name="T63" fmla="*/ 104 h 860"/>
                <a:gd name="T64" fmla="*/ 470 w 470"/>
                <a:gd name="T65" fmla="*/ 104 h 860"/>
                <a:gd name="T66" fmla="*/ 468 w 470"/>
                <a:gd name="T67" fmla="*/ 86 h 860"/>
                <a:gd name="T68" fmla="*/ 464 w 470"/>
                <a:gd name="T69" fmla="*/ 68 h 860"/>
                <a:gd name="T70" fmla="*/ 456 w 470"/>
                <a:gd name="T71" fmla="*/ 52 h 860"/>
                <a:gd name="T72" fmla="*/ 446 w 470"/>
                <a:gd name="T73" fmla="*/ 38 h 860"/>
                <a:gd name="T74" fmla="*/ 434 w 470"/>
                <a:gd name="T75" fmla="*/ 26 h 860"/>
                <a:gd name="T76" fmla="*/ 420 w 470"/>
                <a:gd name="T77" fmla="*/ 16 h 860"/>
                <a:gd name="T78" fmla="*/ 404 w 470"/>
                <a:gd name="T79" fmla="*/ 8 h 860"/>
                <a:gd name="T80" fmla="*/ 386 w 470"/>
                <a:gd name="T81" fmla="*/ 2 h 860"/>
                <a:gd name="T82" fmla="*/ 386 w 470"/>
                <a:gd name="T83" fmla="*/ 170 h 860"/>
                <a:gd name="T84" fmla="*/ 84 w 470"/>
                <a:gd name="T85" fmla="*/ 170 h 860"/>
                <a:gd name="T86" fmla="*/ 84 w 470"/>
                <a:gd name="T87" fmla="*/ 104 h 860"/>
                <a:gd name="T88" fmla="*/ 84 w 470"/>
                <a:gd name="T89" fmla="*/ 104 h 860"/>
                <a:gd name="T90" fmla="*/ 86 w 470"/>
                <a:gd name="T91" fmla="*/ 98 h 860"/>
                <a:gd name="T92" fmla="*/ 90 w 470"/>
                <a:gd name="T93" fmla="*/ 92 h 860"/>
                <a:gd name="T94" fmla="*/ 96 w 470"/>
                <a:gd name="T95" fmla="*/ 88 h 860"/>
                <a:gd name="T96" fmla="*/ 104 w 470"/>
                <a:gd name="T97" fmla="*/ 86 h 860"/>
                <a:gd name="T98" fmla="*/ 302 w 470"/>
                <a:gd name="T99" fmla="*/ 86 h 860"/>
                <a:gd name="T100" fmla="*/ 302 w 470"/>
                <a:gd name="T101" fmla="*/ 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70" h="860">
                  <a:moveTo>
                    <a:pt x="302" y="0"/>
                  </a:moveTo>
                  <a:lnTo>
                    <a:pt x="104" y="0"/>
                  </a:lnTo>
                  <a:lnTo>
                    <a:pt x="104" y="0"/>
                  </a:lnTo>
                  <a:lnTo>
                    <a:pt x="82" y="2"/>
                  </a:lnTo>
                  <a:lnTo>
                    <a:pt x="62" y="10"/>
                  </a:lnTo>
                  <a:lnTo>
                    <a:pt x="46" y="18"/>
                  </a:lnTo>
                  <a:lnTo>
                    <a:pt x="30" y="32"/>
                  </a:lnTo>
                  <a:lnTo>
                    <a:pt x="16" y="46"/>
                  </a:lnTo>
                  <a:lnTo>
                    <a:pt x="8" y="64"/>
                  </a:lnTo>
                  <a:lnTo>
                    <a:pt x="2" y="84"/>
                  </a:lnTo>
                  <a:lnTo>
                    <a:pt x="0" y="104"/>
                  </a:lnTo>
                  <a:lnTo>
                    <a:pt x="0" y="756"/>
                  </a:lnTo>
                  <a:lnTo>
                    <a:pt x="0" y="756"/>
                  </a:lnTo>
                  <a:lnTo>
                    <a:pt x="2" y="776"/>
                  </a:lnTo>
                  <a:lnTo>
                    <a:pt x="8" y="796"/>
                  </a:lnTo>
                  <a:lnTo>
                    <a:pt x="16" y="814"/>
                  </a:lnTo>
                  <a:lnTo>
                    <a:pt x="30" y="828"/>
                  </a:lnTo>
                  <a:lnTo>
                    <a:pt x="46" y="842"/>
                  </a:lnTo>
                  <a:lnTo>
                    <a:pt x="62" y="850"/>
                  </a:lnTo>
                  <a:lnTo>
                    <a:pt x="82" y="858"/>
                  </a:lnTo>
                  <a:lnTo>
                    <a:pt x="104" y="860"/>
                  </a:lnTo>
                  <a:lnTo>
                    <a:pt x="366" y="860"/>
                  </a:lnTo>
                  <a:lnTo>
                    <a:pt x="366" y="860"/>
                  </a:lnTo>
                  <a:lnTo>
                    <a:pt x="388" y="858"/>
                  </a:lnTo>
                  <a:lnTo>
                    <a:pt x="406" y="850"/>
                  </a:lnTo>
                  <a:lnTo>
                    <a:pt x="424" y="842"/>
                  </a:lnTo>
                  <a:lnTo>
                    <a:pt x="440" y="828"/>
                  </a:lnTo>
                  <a:lnTo>
                    <a:pt x="452" y="814"/>
                  </a:lnTo>
                  <a:lnTo>
                    <a:pt x="462" y="796"/>
                  </a:lnTo>
                  <a:lnTo>
                    <a:pt x="468" y="776"/>
                  </a:lnTo>
                  <a:lnTo>
                    <a:pt x="470" y="756"/>
                  </a:lnTo>
                  <a:lnTo>
                    <a:pt x="470" y="104"/>
                  </a:lnTo>
                  <a:lnTo>
                    <a:pt x="470" y="104"/>
                  </a:lnTo>
                  <a:lnTo>
                    <a:pt x="468" y="86"/>
                  </a:lnTo>
                  <a:lnTo>
                    <a:pt x="464" y="68"/>
                  </a:lnTo>
                  <a:lnTo>
                    <a:pt x="456" y="52"/>
                  </a:lnTo>
                  <a:lnTo>
                    <a:pt x="446" y="38"/>
                  </a:lnTo>
                  <a:lnTo>
                    <a:pt x="434" y="26"/>
                  </a:lnTo>
                  <a:lnTo>
                    <a:pt x="420" y="16"/>
                  </a:lnTo>
                  <a:lnTo>
                    <a:pt x="404" y="8"/>
                  </a:lnTo>
                  <a:lnTo>
                    <a:pt x="386" y="2"/>
                  </a:lnTo>
                  <a:lnTo>
                    <a:pt x="386" y="170"/>
                  </a:lnTo>
                  <a:lnTo>
                    <a:pt x="84" y="170"/>
                  </a:lnTo>
                  <a:lnTo>
                    <a:pt x="84" y="104"/>
                  </a:lnTo>
                  <a:lnTo>
                    <a:pt x="84" y="104"/>
                  </a:lnTo>
                  <a:lnTo>
                    <a:pt x="86" y="98"/>
                  </a:lnTo>
                  <a:lnTo>
                    <a:pt x="90" y="92"/>
                  </a:lnTo>
                  <a:lnTo>
                    <a:pt x="96" y="88"/>
                  </a:lnTo>
                  <a:lnTo>
                    <a:pt x="104" y="86"/>
                  </a:lnTo>
                  <a:lnTo>
                    <a:pt x="302" y="86"/>
                  </a:lnTo>
                  <a:lnTo>
                    <a:pt x="3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grpSp>
      <p:sp>
        <p:nvSpPr>
          <p:cNvPr id="41" name="Freeform 28"/>
          <p:cNvSpPr>
            <a:spLocks noChangeAspect="1" noEditPoints="1"/>
          </p:cNvSpPr>
          <p:nvPr/>
        </p:nvSpPr>
        <p:spPr bwMode="gray">
          <a:xfrm>
            <a:off x="4873566" y="2264554"/>
            <a:ext cx="360520" cy="442976"/>
          </a:xfrm>
          <a:custGeom>
            <a:avLst/>
            <a:gdLst>
              <a:gd name="T0" fmla="*/ 170 w 648"/>
              <a:gd name="T1" fmla="*/ 372 h 796"/>
              <a:gd name="T2" fmla="*/ 480 w 648"/>
              <a:gd name="T3" fmla="*/ 458 h 796"/>
              <a:gd name="T4" fmla="*/ 170 w 648"/>
              <a:gd name="T5" fmla="*/ 626 h 796"/>
              <a:gd name="T6" fmla="*/ 480 w 648"/>
              <a:gd name="T7" fmla="*/ 542 h 796"/>
              <a:gd name="T8" fmla="*/ 170 w 648"/>
              <a:gd name="T9" fmla="*/ 626 h 796"/>
              <a:gd name="T10" fmla="*/ 200 w 648"/>
              <a:gd name="T11" fmla="*/ 0 h 796"/>
              <a:gd name="T12" fmla="*/ 192 w 648"/>
              <a:gd name="T13" fmla="*/ 2 h 796"/>
              <a:gd name="T14" fmla="*/ 178 w 648"/>
              <a:gd name="T15" fmla="*/ 8 h 796"/>
              <a:gd name="T16" fmla="*/ 14 w 648"/>
              <a:gd name="T17" fmla="*/ 170 h 796"/>
              <a:gd name="T18" fmla="*/ 8 w 648"/>
              <a:gd name="T19" fmla="*/ 178 h 796"/>
              <a:gd name="T20" fmla="*/ 2 w 648"/>
              <a:gd name="T21" fmla="*/ 192 h 796"/>
              <a:gd name="T22" fmla="*/ 0 w 648"/>
              <a:gd name="T23" fmla="*/ 692 h 796"/>
              <a:gd name="T24" fmla="*/ 4 w 648"/>
              <a:gd name="T25" fmla="*/ 712 h 796"/>
              <a:gd name="T26" fmla="*/ 18 w 648"/>
              <a:gd name="T27" fmla="*/ 750 h 796"/>
              <a:gd name="T28" fmla="*/ 46 w 648"/>
              <a:gd name="T29" fmla="*/ 778 h 796"/>
              <a:gd name="T30" fmla="*/ 84 w 648"/>
              <a:gd name="T31" fmla="*/ 794 h 796"/>
              <a:gd name="T32" fmla="*/ 480 w 648"/>
              <a:gd name="T33" fmla="*/ 796 h 796"/>
              <a:gd name="T34" fmla="*/ 104 w 648"/>
              <a:gd name="T35" fmla="*/ 710 h 796"/>
              <a:gd name="T36" fmla="*/ 98 w 648"/>
              <a:gd name="T37" fmla="*/ 710 h 796"/>
              <a:gd name="T38" fmla="*/ 86 w 648"/>
              <a:gd name="T39" fmla="*/ 698 h 796"/>
              <a:gd name="T40" fmla="*/ 86 w 648"/>
              <a:gd name="T41" fmla="*/ 288 h 796"/>
              <a:gd name="T42" fmla="*/ 200 w 648"/>
              <a:gd name="T43" fmla="*/ 288 h 796"/>
              <a:gd name="T44" fmla="*/ 240 w 648"/>
              <a:gd name="T45" fmla="*/ 280 h 796"/>
              <a:gd name="T46" fmla="*/ 272 w 648"/>
              <a:gd name="T47" fmla="*/ 258 h 796"/>
              <a:gd name="T48" fmla="*/ 296 w 648"/>
              <a:gd name="T49" fmla="*/ 224 h 796"/>
              <a:gd name="T50" fmla="*/ 304 w 648"/>
              <a:gd name="T51" fmla="*/ 184 h 796"/>
              <a:gd name="T52" fmla="*/ 544 w 648"/>
              <a:gd name="T53" fmla="*/ 86 h 796"/>
              <a:gd name="T54" fmla="*/ 552 w 648"/>
              <a:gd name="T55" fmla="*/ 86 h 796"/>
              <a:gd name="T56" fmla="*/ 562 w 648"/>
              <a:gd name="T57" fmla="*/ 98 h 796"/>
              <a:gd name="T58" fmla="*/ 564 w 648"/>
              <a:gd name="T59" fmla="*/ 794 h 796"/>
              <a:gd name="T60" fmla="*/ 582 w 648"/>
              <a:gd name="T61" fmla="*/ 788 h 796"/>
              <a:gd name="T62" fmla="*/ 612 w 648"/>
              <a:gd name="T63" fmla="*/ 770 h 796"/>
              <a:gd name="T64" fmla="*/ 634 w 648"/>
              <a:gd name="T65" fmla="*/ 744 h 796"/>
              <a:gd name="T66" fmla="*/ 646 w 648"/>
              <a:gd name="T67" fmla="*/ 710 h 796"/>
              <a:gd name="T68" fmla="*/ 648 w 648"/>
              <a:gd name="T69" fmla="*/ 104 h 796"/>
              <a:gd name="T70" fmla="*/ 646 w 648"/>
              <a:gd name="T71" fmla="*/ 84 h 796"/>
              <a:gd name="T72" fmla="*/ 630 w 648"/>
              <a:gd name="T73" fmla="*/ 46 h 796"/>
              <a:gd name="T74" fmla="*/ 602 w 648"/>
              <a:gd name="T75" fmla="*/ 18 h 796"/>
              <a:gd name="T76" fmla="*/ 566 w 648"/>
              <a:gd name="T77" fmla="*/ 2 h 796"/>
              <a:gd name="T78" fmla="*/ 544 w 648"/>
              <a:gd name="T79" fmla="*/ 0 h 796"/>
              <a:gd name="T80" fmla="*/ 218 w 648"/>
              <a:gd name="T81" fmla="*/ 184 h 796"/>
              <a:gd name="T82" fmla="*/ 212 w 648"/>
              <a:gd name="T83" fmla="*/ 198 h 796"/>
              <a:gd name="T84" fmla="*/ 198 w 648"/>
              <a:gd name="T85" fmla="*/ 204 h 796"/>
              <a:gd name="T86" fmla="*/ 218 w 648"/>
              <a:gd name="T87" fmla="*/ 8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8" h="796">
                <a:moveTo>
                  <a:pt x="480" y="372"/>
                </a:moveTo>
                <a:lnTo>
                  <a:pt x="170" y="372"/>
                </a:lnTo>
                <a:lnTo>
                  <a:pt x="170" y="458"/>
                </a:lnTo>
                <a:lnTo>
                  <a:pt x="480" y="458"/>
                </a:lnTo>
                <a:lnTo>
                  <a:pt x="480" y="372"/>
                </a:lnTo>
                <a:close/>
                <a:moveTo>
                  <a:pt x="170" y="626"/>
                </a:moveTo>
                <a:lnTo>
                  <a:pt x="480" y="626"/>
                </a:lnTo>
                <a:lnTo>
                  <a:pt x="480" y="542"/>
                </a:lnTo>
                <a:lnTo>
                  <a:pt x="170" y="542"/>
                </a:lnTo>
                <a:lnTo>
                  <a:pt x="170" y="626"/>
                </a:lnTo>
                <a:close/>
                <a:moveTo>
                  <a:pt x="544" y="0"/>
                </a:moveTo>
                <a:lnTo>
                  <a:pt x="200" y="0"/>
                </a:lnTo>
                <a:lnTo>
                  <a:pt x="200" y="0"/>
                </a:lnTo>
                <a:lnTo>
                  <a:pt x="192" y="2"/>
                </a:lnTo>
                <a:lnTo>
                  <a:pt x="184" y="4"/>
                </a:lnTo>
                <a:lnTo>
                  <a:pt x="178" y="8"/>
                </a:lnTo>
                <a:lnTo>
                  <a:pt x="172" y="14"/>
                </a:lnTo>
                <a:lnTo>
                  <a:pt x="14" y="170"/>
                </a:lnTo>
                <a:lnTo>
                  <a:pt x="14" y="170"/>
                </a:lnTo>
                <a:lnTo>
                  <a:pt x="8" y="178"/>
                </a:lnTo>
                <a:lnTo>
                  <a:pt x="4" y="184"/>
                </a:lnTo>
                <a:lnTo>
                  <a:pt x="2" y="192"/>
                </a:lnTo>
                <a:lnTo>
                  <a:pt x="0" y="200"/>
                </a:lnTo>
                <a:lnTo>
                  <a:pt x="0" y="692"/>
                </a:lnTo>
                <a:lnTo>
                  <a:pt x="0" y="692"/>
                </a:lnTo>
                <a:lnTo>
                  <a:pt x="4" y="712"/>
                </a:lnTo>
                <a:lnTo>
                  <a:pt x="10" y="732"/>
                </a:lnTo>
                <a:lnTo>
                  <a:pt x="18" y="750"/>
                </a:lnTo>
                <a:lnTo>
                  <a:pt x="32" y="764"/>
                </a:lnTo>
                <a:lnTo>
                  <a:pt x="46" y="778"/>
                </a:lnTo>
                <a:lnTo>
                  <a:pt x="64" y="786"/>
                </a:lnTo>
                <a:lnTo>
                  <a:pt x="84" y="794"/>
                </a:lnTo>
                <a:lnTo>
                  <a:pt x="104" y="796"/>
                </a:lnTo>
                <a:lnTo>
                  <a:pt x="480" y="796"/>
                </a:lnTo>
                <a:lnTo>
                  <a:pt x="480" y="710"/>
                </a:lnTo>
                <a:lnTo>
                  <a:pt x="104" y="710"/>
                </a:lnTo>
                <a:lnTo>
                  <a:pt x="104" y="710"/>
                </a:lnTo>
                <a:lnTo>
                  <a:pt x="98" y="710"/>
                </a:lnTo>
                <a:lnTo>
                  <a:pt x="92" y="704"/>
                </a:lnTo>
                <a:lnTo>
                  <a:pt x="86" y="698"/>
                </a:lnTo>
                <a:lnTo>
                  <a:pt x="86" y="692"/>
                </a:lnTo>
                <a:lnTo>
                  <a:pt x="86" y="288"/>
                </a:lnTo>
                <a:lnTo>
                  <a:pt x="200" y="288"/>
                </a:lnTo>
                <a:lnTo>
                  <a:pt x="200" y="288"/>
                </a:lnTo>
                <a:lnTo>
                  <a:pt x="220" y="286"/>
                </a:lnTo>
                <a:lnTo>
                  <a:pt x="240" y="280"/>
                </a:lnTo>
                <a:lnTo>
                  <a:pt x="258" y="270"/>
                </a:lnTo>
                <a:lnTo>
                  <a:pt x="272" y="258"/>
                </a:lnTo>
                <a:lnTo>
                  <a:pt x="286" y="242"/>
                </a:lnTo>
                <a:lnTo>
                  <a:pt x="296" y="224"/>
                </a:lnTo>
                <a:lnTo>
                  <a:pt x="302" y="204"/>
                </a:lnTo>
                <a:lnTo>
                  <a:pt x="304" y="184"/>
                </a:lnTo>
                <a:lnTo>
                  <a:pt x="304" y="86"/>
                </a:lnTo>
                <a:lnTo>
                  <a:pt x="544" y="86"/>
                </a:lnTo>
                <a:lnTo>
                  <a:pt x="544" y="86"/>
                </a:lnTo>
                <a:lnTo>
                  <a:pt x="552" y="86"/>
                </a:lnTo>
                <a:lnTo>
                  <a:pt x="558" y="92"/>
                </a:lnTo>
                <a:lnTo>
                  <a:pt x="562" y="98"/>
                </a:lnTo>
                <a:lnTo>
                  <a:pt x="564" y="104"/>
                </a:lnTo>
                <a:lnTo>
                  <a:pt x="564" y="794"/>
                </a:lnTo>
                <a:lnTo>
                  <a:pt x="564" y="794"/>
                </a:lnTo>
                <a:lnTo>
                  <a:pt x="582" y="788"/>
                </a:lnTo>
                <a:lnTo>
                  <a:pt x="598" y="780"/>
                </a:lnTo>
                <a:lnTo>
                  <a:pt x="612" y="770"/>
                </a:lnTo>
                <a:lnTo>
                  <a:pt x="624" y="758"/>
                </a:lnTo>
                <a:lnTo>
                  <a:pt x="634" y="744"/>
                </a:lnTo>
                <a:lnTo>
                  <a:pt x="642" y="728"/>
                </a:lnTo>
                <a:lnTo>
                  <a:pt x="646" y="710"/>
                </a:lnTo>
                <a:lnTo>
                  <a:pt x="648" y="692"/>
                </a:lnTo>
                <a:lnTo>
                  <a:pt x="648" y="104"/>
                </a:lnTo>
                <a:lnTo>
                  <a:pt x="648" y="104"/>
                </a:lnTo>
                <a:lnTo>
                  <a:pt x="646" y="84"/>
                </a:lnTo>
                <a:lnTo>
                  <a:pt x="640" y="64"/>
                </a:lnTo>
                <a:lnTo>
                  <a:pt x="630" y="46"/>
                </a:lnTo>
                <a:lnTo>
                  <a:pt x="618" y="32"/>
                </a:lnTo>
                <a:lnTo>
                  <a:pt x="602" y="18"/>
                </a:lnTo>
                <a:lnTo>
                  <a:pt x="586" y="10"/>
                </a:lnTo>
                <a:lnTo>
                  <a:pt x="566" y="2"/>
                </a:lnTo>
                <a:lnTo>
                  <a:pt x="544" y="0"/>
                </a:lnTo>
                <a:lnTo>
                  <a:pt x="544" y="0"/>
                </a:lnTo>
                <a:close/>
                <a:moveTo>
                  <a:pt x="218" y="184"/>
                </a:moveTo>
                <a:lnTo>
                  <a:pt x="218" y="184"/>
                </a:lnTo>
                <a:lnTo>
                  <a:pt x="216" y="192"/>
                </a:lnTo>
                <a:lnTo>
                  <a:pt x="212" y="198"/>
                </a:lnTo>
                <a:lnTo>
                  <a:pt x="206" y="202"/>
                </a:lnTo>
                <a:lnTo>
                  <a:pt x="198" y="204"/>
                </a:lnTo>
                <a:lnTo>
                  <a:pt x="100" y="204"/>
                </a:lnTo>
                <a:lnTo>
                  <a:pt x="218" y="86"/>
                </a:lnTo>
                <a:lnTo>
                  <a:pt x="218" y="184"/>
                </a:lnTo>
                <a:close/>
              </a:path>
            </a:pathLst>
          </a:custGeom>
          <a:solidFill>
            <a:srgbClr val="FCD800"/>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sp>
        <p:nvSpPr>
          <p:cNvPr id="42" name="Freeform 33"/>
          <p:cNvSpPr>
            <a:spLocks noChangeAspect="1" noEditPoints="1"/>
          </p:cNvSpPr>
          <p:nvPr/>
        </p:nvSpPr>
        <p:spPr bwMode="gray">
          <a:xfrm>
            <a:off x="4220569" y="2378321"/>
            <a:ext cx="185733" cy="252087"/>
          </a:xfrm>
          <a:custGeom>
            <a:avLst/>
            <a:gdLst>
              <a:gd name="T0" fmla="*/ 488 w 622"/>
              <a:gd name="T1" fmla="*/ 444 h 844"/>
              <a:gd name="T2" fmla="*/ 470 w 622"/>
              <a:gd name="T3" fmla="*/ 486 h 844"/>
              <a:gd name="T4" fmla="*/ 524 w 622"/>
              <a:gd name="T5" fmla="*/ 570 h 844"/>
              <a:gd name="T6" fmla="*/ 538 w 622"/>
              <a:gd name="T7" fmla="*/ 730 h 844"/>
              <a:gd name="T8" fmla="*/ 530 w 622"/>
              <a:gd name="T9" fmla="*/ 752 h 844"/>
              <a:gd name="T10" fmla="*/ 4 w 622"/>
              <a:gd name="T11" fmla="*/ 760 h 844"/>
              <a:gd name="T12" fmla="*/ 30 w 622"/>
              <a:gd name="T13" fmla="*/ 808 h 844"/>
              <a:gd name="T14" fmla="*/ 94 w 622"/>
              <a:gd name="T15" fmla="*/ 844 h 844"/>
              <a:gd name="T16" fmla="*/ 530 w 622"/>
              <a:gd name="T17" fmla="*/ 842 h 844"/>
              <a:gd name="T18" fmla="*/ 602 w 622"/>
              <a:gd name="T19" fmla="*/ 794 h 844"/>
              <a:gd name="T20" fmla="*/ 622 w 622"/>
              <a:gd name="T21" fmla="*/ 646 h 844"/>
              <a:gd name="T22" fmla="*/ 606 w 622"/>
              <a:gd name="T23" fmla="*/ 548 h 844"/>
              <a:gd name="T24" fmla="*/ 542 w 622"/>
              <a:gd name="T25" fmla="*/ 438 h 844"/>
              <a:gd name="T26" fmla="*/ 84 w 622"/>
              <a:gd name="T27" fmla="*/ 646 h 844"/>
              <a:gd name="T28" fmla="*/ 102 w 622"/>
              <a:gd name="T29" fmla="*/ 558 h 844"/>
              <a:gd name="T30" fmla="*/ 150 w 622"/>
              <a:gd name="T31" fmla="*/ 486 h 844"/>
              <a:gd name="T32" fmla="*/ 222 w 622"/>
              <a:gd name="T33" fmla="*/ 438 h 844"/>
              <a:gd name="T34" fmla="*/ 310 w 622"/>
              <a:gd name="T35" fmla="*/ 420 h 844"/>
              <a:gd name="T36" fmla="*/ 372 w 622"/>
              <a:gd name="T37" fmla="*/ 410 h 844"/>
              <a:gd name="T38" fmla="*/ 472 w 622"/>
              <a:gd name="T39" fmla="*/ 344 h 844"/>
              <a:gd name="T40" fmla="*/ 510 w 622"/>
              <a:gd name="T41" fmla="*/ 276 h 844"/>
              <a:gd name="T42" fmla="*/ 520 w 622"/>
              <a:gd name="T43" fmla="*/ 198 h 844"/>
              <a:gd name="T44" fmla="*/ 486 w 622"/>
              <a:gd name="T45" fmla="*/ 94 h 844"/>
              <a:gd name="T46" fmla="*/ 454 w 622"/>
              <a:gd name="T47" fmla="*/ 56 h 844"/>
              <a:gd name="T48" fmla="*/ 388 w 622"/>
              <a:gd name="T49" fmla="*/ 14 h 844"/>
              <a:gd name="T50" fmla="*/ 310 w 622"/>
              <a:gd name="T51" fmla="*/ 0 h 844"/>
              <a:gd name="T52" fmla="*/ 240 w 622"/>
              <a:gd name="T53" fmla="*/ 12 h 844"/>
              <a:gd name="T54" fmla="*/ 162 w 622"/>
              <a:gd name="T55" fmla="*/ 62 h 844"/>
              <a:gd name="T56" fmla="*/ 122 w 622"/>
              <a:gd name="T57" fmla="*/ 122 h 844"/>
              <a:gd name="T58" fmla="*/ 100 w 622"/>
              <a:gd name="T59" fmla="*/ 212 h 844"/>
              <a:gd name="T60" fmla="*/ 112 w 622"/>
              <a:gd name="T61" fmla="*/ 276 h 844"/>
              <a:gd name="T62" fmla="*/ 140 w 622"/>
              <a:gd name="T63" fmla="*/ 332 h 844"/>
              <a:gd name="T64" fmla="*/ 172 w 622"/>
              <a:gd name="T65" fmla="*/ 368 h 844"/>
              <a:gd name="T66" fmla="*/ 68 w 622"/>
              <a:gd name="T67" fmla="*/ 450 h 844"/>
              <a:gd name="T68" fmla="*/ 8 w 622"/>
              <a:gd name="T69" fmla="*/ 570 h 844"/>
              <a:gd name="T70" fmla="*/ 0 w 622"/>
              <a:gd name="T71" fmla="*/ 628 h 844"/>
              <a:gd name="T72" fmla="*/ 84 w 622"/>
              <a:gd name="T73" fmla="*/ 646 h 844"/>
              <a:gd name="T74" fmla="*/ 206 w 622"/>
              <a:gd name="T75" fmla="*/ 140 h 844"/>
              <a:gd name="T76" fmla="*/ 270 w 622"/>
              <a:gd name="T77" fmla="*/ 90 h 844"/>
              <a:gd name="T78" fmla="*/ 330 w 622"/>
              <a:gd name="T79" fmla="*/ 86 h 844"/>
              <a:gd name="T80" fmla="*/ 396 w 622"/>
              <a:gd name="T81" fmla="*/ 118 h 844"/>
              <a:gd name="T82" fmla="*/ 428 w 622"/>
              <a:gd name="T83" fmla="*/ 164 h 844"/>
              <a:gd name="T84" fmla="*/ 432 w 622"/>
              <a:gd name="T85" fmla="*/ 240 h 844"/>
              <a:gd name="T86" fmla="*/ 392 w 622"/>
              <a:gd name="T87" fmla="*/ 306 h 844"/>
              <a:gd name="T88" fmla="*/ 338 w 622"/>
              <a:gd name="T89" fmla="*/ 332 h 844"/>
              <a:gd name="T90" fmla="*/ 260 w 622"/>
              <a:gd name="T91" fmla="*/ 324 h 844"/>
              <a:gd name="T92" fmla="*/ 214 w 622"/>
              <a:gd name="T93" fmla="*/ 288 h 844"/>
              <a:gd name="T94" fmla="*/ 186 w 622"/>
              <a:gd name="T95" fmla="*/ 218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844">
                <a:moveTo>
                  <a:pt x="520" y="416"/>
                </a:moveTo>
                <a:lnTo>
                  <a:pt x="520" y="416"/>
                </a:lnTo>
                <a:lnTo>
                  <a:pt x="504" y="432"/>
                </a:lnTo>
                <a:lnTo>
                  <a:pt x="488" y="444"/>
                </a:lnTo>
                <a:lnTo>
                  <a:pt x="470" y="458"/>
                </a:lnTo>
                <a:lnTo>
                  <a:pt x="452" y="468"/>
                </a:lnTo>
                <a:lnTo>
                  <a:pt x="452" y="468"/>
                </a:lnTo>
                <a:lnTo>
                  <a:pt x="470" y="486"/>
                </a:lnTo>
                <a:lnTo>
                  <a:pt x="488" y="504"/>
                </a:lnTo>
                <a:lnTo>
                  <a:pt x="502" y="524"/>
                </a:lnTo>
                <a:lnTo>
                  <a:pt x="514" y="546"/>
                </a:lnTo>
                <a:lnTo>
                  <a:pt x="524" y="570"/>
                </a:lnTo>
                <a:lnTo>
                  <a:pt x="532" y="594"/>
                </a:lnTo>
                <a:lnTo>
                  <a:pt x="536" y="620"/>
                </a:lnTo>
                <a:lnTo>
                  <a:pt x="538" y="646"/>
                </a:lnTo>
                <a:lnTo>
                  <a:pt x="538" y="730"/>
                </a:lnTo>
                <a:lnTo>
                  <a:pt x="538" y="730"/>
                </a:lnTo>
                <a:lnTo>
                  <a:pt x="538" y="736"/>
                </a:lnTo>
                <a:lnTo>
                  <a:pt x="536" y="742"/>
                </a:lnTo>
                <a:lnTo>
                  <a:pt x="530" y="752"/>
                </a:lnTo>
                <a:lnTo>
                  <a:pt x="520" y="758"/>
                </a:lnTo>
                <a:lnTo>
                  <a:pt x="514" y="760"/>
                </a:lnTo>
                <a:lnTo>
                  <a:pt x="508" y="760"/>
                </a:lnTo>
                <a:lnTo>
                  <a:pt x="4" y="760"/>
                </a:lnTo>
                <a:lnTo>
                  <a:pt x="4" y="760"/>
                </a:lnTo>
                <a:lnTo>
                  <a:pt x="10" y="778"/>
                </a:lnTo>
                <a:lnTo>
                  <a:pt x="18" y="794"/>
                </a:lnTo>
                <a:lnTo>
                  <a:pt x="30" y="808"/>
                </a:lnTo>
                <a:lnTo>
                  <a:pt x="44" y="820"/>
                </a:lnTo>
                <a:lnTo>
                  <a:pt x="60" y="830"/>
                </a:lnTo>
                <a:lnTo>
                  <a:pt x="76" y="838"/>
                </a:lnTo>
                <a:lnTo>
                  <a:pt x="94" y="844"/>
                </a:lnTo>
                <a:lnTo>
                  <a:pt x="114" y="844"/>
                </a:lnTo>
                <a:lnTo>
                  <a:pt x="508" y="844"/>
                </a:lnTo>
                <a:lnTo>
                  <a:pt x="508" y="844"/>
                </a:lnTo>
                <a:lnTo>
                  <a:pt x="530" y="842"/>
                </a:lnTo>
                <a:lnTo>
                  <a:pt x="552" y="836"/>
                </a:lnTo>
                <a:lnTo>
                  <a:pt x="572" y="826"/>
                </a:lnTo>
                <a:lnTo>
                  <a:pt x="588" y="812"/>
                </a:lnTo>
                <a:lnTo>
                  <a:pt x="602" y="794"/>
                </a:lnTo>
                <a:lnTo>
                  <a:pt x="614" y="774"/>
                </a:lnTo>
                <a:lnTo>
                  <a:pt x="620" y="754"/>
                </a:lnTo>
                <a:lnTo>
                  <a:pt x="622" y="730"/>
                </a:lnTo>
                <a:lnTo>
                  <a:pt x="622" y="646"/>
                </a:lnTo>
                <a:lnTo>
                  <a:pt x="622" y="646"/>
                </a:lnTo>
                <a:lnTo>
                  <a:pt x="620" y="614"/>
                </a:lnTo>
                <a:lnTo>
                  <a:pt x="616" y="580"/>
                </a:lnTo>
                <a:lnTo>
                  <a:pt x="606" y="548"/>
                </a:lnTo>
                <a:lnTo>
                  <a:pt x="594" y="518"/>
                </a:lnTo>
                <a:lnTo>
                  <a:pt x="580" y="490"/>
                </a:lnTo>
                <a:lnTo>
                  <a:pt x="562" y="464"/>
                </a:lnTo>
                <a:lnTo>
                  <a:pt x="542" y="438"/>
                </a:lnTo>
                <a:lnTo>
                  <a:pt x="520" y="416"/>
                </a:lnTo>
                <a:lnTo>
                  <a:pt x="520" y="416"/>
                </a:lnTo>
                <a:close/>
                <a:moveTo>
                  <a:pt x="84" y="646"/>
                </a:moveTo>
                <a:lnTo>
                  <a:pt x="84" y="646"/>
                </a:lnTo>
                <a:lnTo>
                  <a:pt x="84" y="624"/>
                </a:lnTo>
                <a:lnTo>
                  <a:pt x="88" y="602"/>
                </a:lnTo>
                <a:lnTo>
                  <a:pt x="94" y="580"/>
                </a:lnTo>
                <a:lnTo>
                  <a:pt x="102" y="558"/>
                </a:lnTo>
                <a:lnTo>
                  <a:pt x="110" y="538"/>
                </a:lnTo>
                <a:lnTo>
                  <a:pt x="122" y="520"/>
                </a:lnTo>
                <a:lnTo>
                  <a:pt x="136" y="502"/>
                </a:lnTo>
                <a:lnTo>
                  <a:pt x="150" y="486"/>
                </a:lnTo>
                <a:lnTo>
                  <a:pt x="166" y="472"/>
                </a:lnTo>
                <a:lnTo>
                  <a:pt x="184" y="458"/>
                </a:lnTo>
                <a:lnTo>
                  <a:pt x="202" y="448"/>
                </a:lnTo>
                <a:lnTo>
                  <a:pt x="222" y="438"/>
                </a:lnTo>
                <a:lnTo>
                  <a:pt x="244" y="430"/>
                </a:lnTo>
                <a:lnTo>
                  <a:pt x="266" y="424"/>
                </a:lnTo>
                <a:lnTo>
                  <a:pt x="288" y="420"/>
                </a:lnTo>
                <a:lnTo>
                  <a:pt x="310" y="420"/>
                </a:lnTo>
                <a:lnTo>
                  <a:pt x="310" y="420"/>
                </a:lnTo>
                <a:lnTo>
                  <a:pt x="326" y="418"/>
                </a:lnTo>
                <a:lnTo>
                  <a:pt x="342" y="418"/>
                </a:lnTo>
                <a:lnTo>
                  <a:pt x="372" y="410"/>
                </a:lnTo>
                <a:lnTo>
                  <a:pt x="400" y="398"/>
                </a:lnTo>
                <a:lnTo>
                  <a:pt x="426" y="384"/>
                </a:lnTo>
                <a:lnTo>
                  <a:pt x="450" y="366"/>
                </a:lnTo>
                <a:lnTo>
                  <a:pt x="472" y="344"/>
                </a:lnTo>
                <a:lnTo>
                  <a:pt x="490" y="318"/>
                </a:lnTo>
                <a:lnTo>
                  <a:pt x="504" y="290"/>
                </a:lnTo>
                <a:lnTo>
                  <a:pt x="504" y="290"/>
                </a:lnTo>
                <a:lnTo>
                  <a:pt x="510" y="276"/>
                </a:lnTo>
                <a:lnTo>
                  <a:pt x="514" y="260"/>
                </a:lnTo>
                <a:lnTo>
                  <a:pt x="518" y="244"/>
                </a:lnTo>
                <a:lnTo>
                  <a:pt x="520" y="228"/>
                </a:lnTo>
                <a:lnTo>
                  <a:pt x="520" y="198"/>
                </a:lnTo>
                <a:lnTo>
                  <a:pt x="516" y="166"/>
                </a:lnTo>
                <a:lnTo>
                  <a:pt x="506" y="136"/>
                </a:lnTo>
                <a:lnTo>
                  <a:pt x="494" y="106"/>
                </a:lnTo>
                <a:lnTo>
                  <a:pt x="486" y="94"/>
                </a:lnTo>
                <a:lnTo>
                  <a:pt x="476" y="80"/>
                </a:lnTo>
                <a:lnTo>
                  <a:pt x="466" y="68"/>
                </a:lnTo>
                <a:lnTo>
                  <a:pt x="454" y="56"/>
                </a:lnTo>
                <a:lnTo>
                  <a:pt x="454" y="56"/>
                </a:lnTo>
                <a:lnTo>
                  <a:pt x="440" y="44"/>
                </a:lnTo>
                <a:lnTo>
                  <a:pt x="424" y="32"/>
                </a:lnTo>
                <a:lnTo>
                  <a:pt x="406" y="22"/>
                </a:lnTo>
                <a:lnTo>
                  <a:pt x="388" y="14"/>
                </a:lnTo>
                <a:lnTo>
                  <a:pt x="370" y="8"/>
                </a:lnTo>
                <a:lnTo>
                  <a:pt x="350" y="4"/>
                </a:lnTo>
                <a:lnTo>
                  <a:pt x="330" y="0"/>
                </a:lnTo>
                <a:lnTo>
                  <a:pt x="310" y="0"/>
                </a:lnTo>
                <a:lnTo>
                  <a:pt x="310" y="0"/>
                </a:lnTo>
                <a:lnTo>
                  <a:pt x="286" y="0"/>
                </a:lnTo>
                <a:lnTo>
                  <a:pt x="264" y="4"/>
                </a:lnTo>
                <a:lnTo>
                  <a:pt x="240" y="12"/>
                </a:lnTo>
                <a:lnTo>
                  <a:pt x="220" y="22"/>
                </a:lnTo>
                <a:lnTo>
                  <a:pt x="198" y="32"/>
                </a:lnTo>
                <a:lnTo>
                  <a:pt x="180" y="46"/>
                </a:lnTo>
                <a:lnTo>
                  <a:pt x="162" y="62"/>
                </a:lnTo>
                <a:lnTo>
                  <a:pt x="146" y="80"/>
                </a:lnTo>
                <a:lnTo>
                  <a:pt x="146" y="80"/>
                </a:lnTo>
                <a:lnTo>
                  <a:pt x="132" y="100"/>
                </a:lnTo>
                <a:lnTo>
                  <a:pt x="122" y="122"/>
                </a:lnTo>
                <a:lnTo>
                  <a:pt x="112" y="142"/>
                </a:lnTo>
                <a:lnTo>
                  <a:pt x="106" y="166"/>
                </a:lnTo>
                <a:lnTo>
                  <a:pt x="102" y="188"/>
                </a:lnTo>
                <a:lnTo>
                  <a:pt x="100" y="212"/>
                </a:lnTo>
                <a:lnTo>
                  <a:pt x="102" y="236"/>
                </a:lnTo>
                <a:lnTo>
                  <a:pt x="106" y="260"/>
                </a:lnTo>
                <a:lnTo>
                  <a:pt x="106" y="260"/>
                </a:lnTo>
                <a:lnTo>
                  <a:pt x="112" y="276"/>
                </a:lnTo>
                <a:lnTo>
                  <a:pt x="116" y="290"/>
                </a:lnTo>
                <a:lnTo>
                  <a:pt x="124" y="304"/>
                </a:lnTo>
                <a:lnTo>
                  <a:pt x="132" y="318"/>
                </a:lnTo>
                <a:lnTo>
                  <a:pt x="140" y="332"/>
                </a:lnTo>
                <a:lnTo>
                  <a:pt x="150" y="344"/>
                </a:lnTo>
                <a:lnTo>
                  <a:pt x="162" y="356"/>
                </a:lnTo>
                <a:lnTo>
                  <a:pt x="172" y="368"/>
                </a:lnTo>
                <a:lnTo>
                  <a:pt x="172" y="368"/>
                </a:lnTo>
                <a:lnTo>
                  <a:pt x="144" y="384"/>
                </a:lnTo>
                <a:lnTo>
                  <a:pt x="116" y="404"/>
                </a:lnTo>
                <a:lnTo>
                  <a:pt x="92" y="426"/>
                </a:lnTo>
                <a:lnTo>
                  <a:pt x="68" y="450"/>
                </a:lnTo>
                <a:lnTo>
                  <a:pt x="50" y="478"/>
                </a:lnTo>
                <a:lnTo>
                  <a:pt x="32" y="506"/>
                </a:lnTo>
                <a:lnTo>
                  <a:pt x="18" y="538"/>
                </a:lnTo>
                <a:lnTo>
                  <a:pt x="8" y="570"/>
                </a:lnTo>
                <a:lnTo>
                  <a:pt x="8" y="570"/>
                </a:lnTo>
                <a:lnTo>
                  <a:pt x="4" y="588"/>
                </a:lnTo>
                <a:lnTo>
                  <a:pt x="2" y="608"/>
                </a:lnTo>
                <a:lnTo>
                  <a:pt x="0" y="628"/>
                </a:lnTo>
                <a:lnTo>
                  <a:pt x="0" y="646"/>
                </a:lnTo>
                <a:lnTo>
                  <a:pt x="0" y="676"/>
                </a:lnTo>
                <a:lnTo>
                  <a:pt x="84" y="676"/>
                </a:lnTo>
                <a:lnTo>
                  <a:pt x="84" y="646"/>
                </a:lnTo>
                <a:close/>
                <a:moveTo>
                  <a:pt x="188" y="178"/>
                </a:moveTo>
                <a:lnTo>
                  <a:pt x="188" y="178"/>
                </a:lnTo>
                <a:lnTo>
                  <a:pt x="196" y="158"/>
                </a:lnTo>
                <a:lnTo>
                  <a:pt x="206" y="140"/>
                </a:lnTo>
                <a:lnTo>
                  <a:pt x="218" y="124"/>
                </a:lnTo>
                <a:lnTo>
                  <a:pt x="234" y="110"/>
                </a:lnTo>
                <a:lnTo>
                  <a:pt x="252" y="100"/>
                </a:lnTo>
                <a:lnTo>
                  <a:pt x="270" y="90"/>
                </a:lnTo>
                <a:lnTo>
                  <a:pt x="290" y="86"/>
                </a:lnTo>
                <a:lnTo>
                  <a:pt x="310" y="84"/>
                </a:lnTo>
                <a:lnTo>
                  <a:pt x="310" y="84"/>
                </a:lnTo>
                <a:lnTo>
                  <a:pt x="330" y="86"/>
                </a:lnTo>
                <a:lnTo>
                  <a:pt x="348" y="90"/>
                </a:lnTo>
                <a:lnTo>
                  <a:pt x="366" y="96"/>
                </a:lnTo>
                <a:lnTo>
                  <a:pt x="382" y="106"/>
                </a:lnTo>
                <a:lnTo>
                  <a:pt x="396" y="118"/>
                </a:lnTo>
                <a:lnTo>
                  <a:pt x="410" y="132"/>
                </a:lnTo>
                <a:lnTo>
                  <a:pt x="420" y="148"/>
                </a:lnTo>
                <a:lnTo>
                  <a:pt x="428" y="164"/>
                </a:lnTo>
                <a:lnTo>
                  <a:pt x="428" y="164"/>
                </a:lnTo>
                <a:lnTo>
                  <a:pt x="434" y="184"/>
                </a:lnTo>
                <a:lnTo>
                  <a:pt x="436" y="202"/>
                </a:lnTo>
                <a:lnTo>
                  <a:pt x="436" y="222"/>
                </a:lnTo>
                <a:lnTo>
                  <a:pt x="432" y="240"/>
                </a:lnTo>
                <a:lnTo>
                  <a:pt x="426" y="258"/>
                </a:lnTo>
                <a:lnTo>
                  <a:pt x="418" y="276"/>
                </a:lnTo>
                <a:lnTo>
                  <a:pt x="406" y="292"/>
                </a:lnTo>
                <a:lnTo>
                  <a:pt x="392" y="306"/>
                </a:lnTo>
                <a:lnTo>
                  <a:pt x="392" y="306"/>
                </a:lnTo>
                <a:lnTo>
                  <a:pt x="376" y="318"/>
                </a:lnTo>
                <a:lnTo>
                  <a:pt x="358" y="326"/>
                </a:lnTo>
                <a:lnTo>
                  <a:pt x="338" y="332"/>
                </a:lnTo>
                <a:lnTo>
                  <a:pt x="318" y="334"/>
                </a:lnTo>
                <a:lnTo>
                  <a:pt x="298" y="334"/>
                </a:lnTo>
                <a:lnTo>
                  <a:pt x="280" y="330"/>
                </a:lnTo>
                <a:lnTo>
                  <a:pt x="260" y="324"/>
                </a:lnTo>
                <a:lnTo>
                  <a:pt x="242" y="314"/>
                </a:lnTo>
                <a:lnTo>
                  <a:pt x="242" y="314"/>
                </a:lnTo>
                <a:lnTo>
                  <a:pt x="226" y="302"/>
                </a:lnTo>
                <a:lnTo>
                  <a:pt x="214" y="288"/>
                </a:lnTo>
                <a:lnTo>
                  <a:pt x="202" y="272"/>
                </a:lnTo>
                <a:lnTo>
                  <a:pt x="194" y="254"/>
                </a:lnTo>
                <a:lnTo>
                  <a:pt x="188" y="236"/>
                </a:lnTo>
                <a:lnTo>
                  <a:pt x="186" y="218"/>
                </a:lnTo>
                <a:lnTo>
                  <a:pt x="186" y="198"/>
                </a:lnTo>
                <a:lnTo>
                  <a:pt x="188" y="178"/>
                </a:lnTo>
                <a:lnTo>
                  <a:pt x="188" y="178"/>
                </a:lnTo>
                <a:close/>
              </a:path>
            </a:pathLst>
          </a:custGeom>
          <a:solidFill>
            <a:srgbClr val="00A6CA"/>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cxnSp>
        <p:nvCxnSpPr>
          <p:cNvPr id="43" name="Straight Arrow Connector 249"/>
          <p:cNvCxnSpPr/>
          <p:nvPr/>
        </p:nvCxnSpPr>
        <p:spPr>
          <a:xfrm flipV="1">
            <a:off x="4452500" y="2515221"/>
            <a:ext cx="322908" cy="11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250"/>
          <p:cNvCxnSpPr/>
          <p:nvPr/>
        </p:nvCxnSpPr>
        <p:spPr>
          <a:xfrm flipV="1">
            <a:off x="4487664" y="2638905"/>
            <a:ext cx="335956" cy="222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251"/>
          <p:cNvCxnSpPr/>
          <p:nvPr/>
        </p:nvCxnSpPr>
        <p:spPr>
          <a:xfrm>
            <a:off x="4513391" y="2070177"/>
            <a:ext cx="289538" cy="30814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6" name="Rectangle 261"/>
          <p:cNvSpPr/>
          <p:nvPr/>
        </p:nvSpPr>
        <p:spPr>
          <a:xfrm>
            <a:off x="5794293" y="1747259"/>
            <a:ext cx="1439625" cy="1439625"/>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defTabSz="914134"/>
            <a:endParaRPr lang="es-DO" sz="1350" dirty="0">
              <a:solidFill>
                <a:srgbClr val="FFFFFF"/>
              </a:solidFill>
            </a:endParaRPr>
          </a:p>
        </p:txBody>
      </p:sp>
      <p:pic>
        <p:nvPicPr>
          <p:cNvPr id="4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574255" y="1846583"/>
            <a:ext cx="407166" cy="631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572120" y="2475185"/>
            <a:ext cx="409628" cy="63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5971831" y="1846349"/>
            <a:ext cx="409628" cy="63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038022" y="2484646"/>
            <a:ext cx="407115" cy="631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Rectangle 36"/>
          <p:cNvSpPr/>
          <p:nvPr/>
        </p:nvSpPr>
        <p:spPr>
          <a:xfrm>
            <a:off x="7527052" y="1748005"/>
            <a:ext cx="1439625" cy="1439625"/>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defTabSz="914134"/>
            <a:endParaRPr lang="es-DO" sz="1350" dirty="0">
              <a:solidFill>
                <a:srgbClr val="FFFFFF"/>
              </a:solidFill>
            </a:endParaRPr>
          </a:p>
        </p:txBody>
      </p:sp>
      <p:pic>
        <p:nvPicPr>
          <p:cNvPr id="5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51882" y="1938209"/>
            <a:ext cx="1406296" cy="1133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 name="Rectangle 127"/>
          <p:cNvSpPr/>
          <p:nvPr/>
        </p:nvSpPr>
        <p:spPr>
          <a:xfrm>
            <a:off x="9285944" y="4113633"/>
            <a:ext cx="1439625" cy="1439625"/>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defTabSz="914134"/>
            <a:endParaRPr lang="es-DO" sz="1350" dirty="0">
              <a:solidFill>
                <a:srgbClr val="FFFFFF"/>
              </a:solidFill>
            </a:endParaRPr>
          </a:p>
        </p:txBody>
      </p:sp>
      <p:sp>
        <p:nvSpPr>
          <p:cNvPr id="60" name="Freeform 195"/>
          <p:cNvSpPr>
            <a:spLocks noChangeAspect="1" noEditPoints="1"/>
          </p:cNvSpPr>
          <p:nvPr/>
        </p:nvSpPr>
        <p:spPr bwMode="gray">
          <a:xfrm>
            <a:off x="9385484" y="4582395"/>
            <a:ext cx="535721" cy="618563"/>
          </a:xfrm>
          <a:custGeom>
            <a:avLst/>
            <a:gdLst>
              <a:gd name="T0" fmla="*/ 512 w 946"/>
              <a:gd name="T1" fmla="*/ 336 h 1092"/>
              <a:gd name="T2" fmla="*/ 534 w 946"/>
              <a:gd name="T3" fmla="*/ 362 h 1092"/>
              <a:gd name="T4" fmla="*/ 528 w 946"/>
              <a:gd name="T5" fmla="*/ 390 h 1092"/>
              <a:gd name="T6" fmla="*/ 496 w 946"/>
              <a:gd name="T7" fmla="*/ 406 h 1092"/>
              <a:gd name="T8" fmla="*/ 516 w 946"/>
              <a:gd name="T9" fmla="*/ 578 h 1092"/>
              <a:gd name="T10" fmla="*/ 576 w 946"/>
              <a:gd name="T11" fmla="*/ 464 h 1092"/>
              <a:gd name="T12" fmla="*/ 620 w 946"/>
              <a:gd name="T13" fmla="*/ 370 h 1092"/>
              <a:gd name="T14" fmla="*/ 610 w 946"/>
              <a:gd name="T15" fmla="*/ 322 h 1092"/>
              <a:gd name="T16" fmla="*/ 534 w 946"/>
              <a:gd name="T17" fmla="*/ 252 h 1092"/>
              <a:gd name="T18" fmla="*/ 448 w 946"/>
              <a:gd name="T19" fmla="*/ 246 h 1092"/>
              <a:gd name="T20" fmla="*/ 418 w 946"/>
              <a:gd name="T21" fmla="*/ 230 h 1092"/>
              <a:gd name="T22" fmla="*/ 412 w 946"/>
              <a:gd name="T23" fmla="*/ 202 h 1092"/>
              <a:gd name="T24" fmla="*/ 434 w 946"/>
              <a:gd name="T25" fmla="*/ 174 h 1092"/>
              <a:gd name="T26" fmla="*/ 516 w 946"/>
              <a:gd name="T27" fmla="*/ 84 h 1092"/>
              <a:gd name="T28" fmla="*/ 408 w 946"/>
              <a:gd name="T29" fmla="*/ 92 h 1092"/>
              <a:gd name="T30" fmla="*/ 334 w 946"/>
              <a:gd name="T31" fmla="*/ 164 h 1092"/>
              <a:gd name="T32" fmla="*/ 328 w 946"/>
              <a:gd name="T33" fmla="*/ 234 h 1092"/>
              <a:gd name="T34" fmla="*/ 380 w 946"/>
              <a:gd name="T35" fmla="*/ 312 h 1092"/>
              <a:gd name="T36" fmla="*/ 448 w 946"/>
              <a:gd name="T37" fmla="*/ 332 h 1092"/>
              <a:gd name="T38" fmla="*/ 922 w 946"/>
              <a:gd name="T39" fmla="*/ 748 h 1092"/>
              <a:gd name="T40" fmla="*/ 864 w 946"/>
              <a:gd name="T41" fmla="*/ 702 h 1092"/>
              <a:gd name="T42" fmla="*/ 790 w 946"/>
              <a:gd name="T43" fmla="*/ 696 h 1092"/>
              <a:gd name="T44" fmla="*/ 652 w 946"/>
              <a:gd name="T45" fmla="*/ 732 h 1092"/>
              <a:gd name="T46" fmla="*/ 646 w 946"/>
              <a:gd name="T47" fmla="*/ 682 h 1092"/>
              <a:gd name="T48" fmla="*/ 610 w 946"/>
              <a:gd name="T49" fmla="*/ 664 h 1092"/>
              <a:gd name="T50" fmla="*/ 308 w 946"/>
              <a:gd name="T51" fmla="*/ 672 h 1092"/>
              <a:gd name="T52" fmla="*/ 222 w 946"/>
              <a:gd name="T53" fmla="*/ 724 h 1092"/>
              <a:gd name="T54" fmla="*/ 188 w 946"/>
              <a:gd name="T55" fmla="*/ 694 h 1092"/>
              <a:gd name="T56" fmla="*/ 96 w 946"/>
              <a:gd name="T57" fmla="*/ 682 h 1092"/>
              <a:gd name="T58" fmla="*/ 34 w 946"/>
              <a:gd name="T59" fmla="*/ 706 h 1092"/>
              <a:gd name="T60" fmla="*/ 142 w 946"/>
              <a:gd name="T61" fmla="*/ 764 h 1092"/>
              <a:gd name="T62" fmla="*/ 156 w 946"/>
              <a:gd name="T63" fmla="*/ 778 h 1092"/>
              <a:gd name="T64" fmla="*/ 148 w 946"/>
              <a:gd name="T65" fmla="*/ 990 h 1092"/>
              <a:gd name="T66" fmla="*/ 86 w 946"/>
              <a:gd name="T67" fmla="*/ 988 h 1092"/>
              <a:gd name="T68" fmla="*/ 0 w 946"/>
              <a:gd name="T69" fmla="*/ 978 h 1092"/>
              <a:gd name="T70" fmla="*/ 28 w 946"/>
              <a:gd name="T71" fmla="*/ 1046 h 1092"/>
              <a:gd name="T72" fmla="*/ 142 w 946"/>
              <a:gd name="T73" fmla="*/ 1074 h 1092"/>
              <a:gd name="T74" fmla="*/ 188 w 946"/>
              <a:gd name="T75" fmla="*/ 1062 h 1092"/>
              <a:gd name="T76" fmla="*/ 222 w 946"/>
              <a:gd name="T77" fmla="*/ 1030 h 1092"/>
              <a:gd name="T78" fmla="*/ 308 w 946"/>
              <a:gd name="T79" fmla="*/ 1082 h 1092"/>
              <a:gd name="T80" fmla="*/ 518 w 946"/>
              <a:gd name="T81" fmla="*/ 1092 h 1092"/>
              <a:gd name="T82" fmla="*/ 880 w 946"/>
              <a:gd name="T83" fmla="*/ 932 h 1092"/>
              <a:gd name="T84" fmla="*/ 926 w 946"/>
              <a:gd name="T85" fmla="*/ 890 h 1092"/>
              <a:gd name="T86" fmla="*/ 944 w 946"/>
              <a:gd name="T87" fmla="*/ 806 h 1092"/>
              <a:gd name="T88" fmla="*/ 834 w 946"/>
              <a:gd name="T89" fmla="*/ 862 h 1092"/>
              <a:gd name="T90" fmla="*/ 344 w 946"/>
              <a:gd name="T91" fmla="*/ 1004 h 1092"/>
              <a:gd name="T92" fmla="*/ 280 w 946"/>
              <a:gd name="T93" fmla="*/ 968 h 1092"/>
              <a:gd name="T94" fmla="*/ 244 w 946"/>
              <a:gd name="T95" fmla="*/ 904 h 1092"/>
              <a:gd name="T96" fmla="*/ 244 w 946"/>
              <a:gd name="T97" fmla="*/ 852 h 1092"/>
              <a:gd name="T98" fmla="*/ 280 w 946"/>
              <a:gd name="T99" fmla="*/ 786 h 1092"/>
              <a:gd name="T100" fmla="*/ 344 w 946"/>
              <a:gd name="T101" fmla="*/ 750 h 1092"/>
              <a:gd name="T102" fmla="*/ 554 w 946"/>
              <a:gd name="T103" fmla="*/ 766 h 1092"/>
              <a:gd name="T104" fmla="*/ 480 w 946"/>
              <a:gd name="T105" fmla="*/ 830 h 1092"/>
              <a:gd name="T106" fmla="*/ 438 w 946"/>
              <a:gd name="T107" fmla="*/ 920 h 1092"/>
              <a:gd name="T108" fmla="*/ 536 w 946"/>
              <a:gd name="T109" fmla="*/ 896 h 1092"/>
              <a:gd name="T110" fmla="*/ 824 w 946"/>
              <a:gd name="T111" fmla="*/ 778 h 1092"/>
              <a:gd name="T112" fmla="*/ 856 w 946"/>
              <a:gd name="T113" fmla="*/ 804 h 1092"/>
              <a:gd name="T114" fmla="*/ 858 w 946"/>
              <a:gd name="T115" fmla="*/ 838 h 1092"/>
              <a:gd name="T116" fmla="*/ 834 w 946"/>
              <a:gd name="T117" fmla="*/ 86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6" h="1092">
                <a:moveTo>
                  <a:pt x="448" y="332"/>
                </a:moveTo>
                <a:lnTo>
                  <a:pt x="496" y="332"/>
                </a:lnTo>
                <a:lnTo>
                  <a:pt x="496" y="332"/>
                </a:lnTo>
                <a:lnTo>
                  <a:pt x="504" y="334"/>
                </a:lnTo>
                <a:lnTo>
                  <a:pt x="512" y="336"/>
                </a:lnTo>
                <a:lnTo>
                  <a:pt x="518" y="338"/>
                </a:lnTo>
                <a:lnTo>
                  <a:pt x="522" y="344"/>
                </a:lnTo>
                <a:lnTo>
                  <a:pt x="528" y="348"/>
                </a:lnTo>
                <a:lnTo>
                  <a:pt x="530" y="356"/>
                </a:lnTo>
                <a:lnTo>
                  <a:pt x="534" y="362"/>
                </a:lnTo>
                <a:lnTo>
                  <a:pt x="534" y="370"/>
                </a:lnTo>
                <a:lnTo>
                  <a:pt x="534" y="370"/>
                </a:lnTo>
                <a:lnTo>
                  <a:pt x="534" y="376"/>
                </a:lnTo>
                <a:lnTo>
                  <a:pt x="530" y="384"/>
                </a:lnTo>
                <a:lnTo>
                  <a:pt x="528" y="390"/>
                </a:lnTo>
                <a:lnTo>
                  <a:pt x="522" y="396"/>
                </a:lnTo>
                <a:lnTo>
                  <a:pt x="518" y="400"/>
                </a:lnTo>
                <a:lnTo>
                  <a:pt x="512" y="404"/>
                </a:lnTo>
                <a:lnTo>
                  <a:pt x="504" y="406"/>
                </a:lnTo>
                <a:lnTo>
                  <a:pt x="496" y="406"/>
                </a:lnTo>
                <a:lnTo>
                  <a:pt x="340" y="406"/>
                </a:lnTo>
                <a:lnTo>
                  <a:pt x="340" y="494"/>
                </a:lnTo>
                <a:lnTo>
                  <a:pt x="430" y="494"/>
                </a:lnTo>
                <a:lnTo>
                  <a:pt x="430" y="578"/>
                </a:lnTo>
                <a:lnTo>
                  <a:pt x="516" y="578"/>
                </a:lnTo>
                <a:lnTo>
                  <a:pt x="516" y="492"/>
                </a:lnTo>
                <a:lnTo>
                  <a:pt x="516" y="492"/>
                </a:lnTo>
                <a:lnTo>
                  <a:pt x="538" y="486"/>
                </a:lnTo>
                <a:lnTo>
                  <a:pt x="558" y="478"/>
                </a:lnTo>
                <a:lnTo>
                  <a:pt x="576" y="464"/>
                </a:lnTo>
                <a:lnTo>
                  <a:pt x="590" y="450"/>
                </a:lnTo>
                <a:lnTo>
                  <a:pt x="602" y="432"/>
                </a:lnTo>
                <a:lnTo>
                  <a:pt x="612" y="414"/>
                </a:lnTo>
                <a:lnTo>
                  <a:pt x="618" y="392"/>
                </a:lnTo>
                <a:lnTo>
                  <a:pt x="620" y="370"/>
                </a:lnTo>
                <a:lnTo>
                  <a:pt x="620" y="370"/>
                </a:lnTo>
                <a:lnTo>
                  <a:pt x="620" y="356"/>
                </a:lnTo>
                <a:lnTo>
                  <a:pt x="618" y="344"/>
                </a:lnTo>
                <a:lnTo>
                  <a:pt x="614" y="332"/>
                </a:lnTo>
                <a:lnTo>
                  <a:pt x="610" y="322"/>
                </a:lnTo>
                <a:lnTo>
                  <a:pt x="600" y="300"/>
                </a:lnTo>
                <a:lnTo>
                  <a:pt x="584" y="282"/>
                </a:lnTo>
                <a:lnTo>
                  <a:pt x="566" y="266"/>
                </a:lnTo>
                <a:lnTo>
                  <a:pt x="544" y="256"/>
                </a:lnTo>
                <a:lnTo>
                  <a:pt x="534" y="252"/>
                </a:lnTo>
                <a:lnTo>
                  <a:pt x="522" y="248"/>
                </a:lnTo>
                <a:lnTo>
                  <a:pt x="510" y="246"/>
                </a:lnTo>
                <a:lnTo>
                  <a:pt x="496" y="246"/>
                </a:lnTo>
                <a:lnTo>
                  <a:pt x="448" y="246"/>
                </a:lnTo>
                <a:lnTo>
                  <a:pt x="448" y="246"/>
                </a:lnTo>
                <a:lnTo>
                  <a:pt x="442" y="244"/>
                </a:lnTo>
                <a:lnTo>
                  <a:pt x="434" y="242"/>
                </a:lnTo>
                <a:lnTo>
                  <a:pt x="428" y="240"/>
                </a:lnTo>
                <a:lnTo>
                  <a:pt x="422" y="234"/>
                </a:lnTo>
                <a:lnTo>
                  <a:pt x="418" y="230"/>
                </a:lnTo>
                <a:lnTo>
                  <a:pt x="414" y="224"/>
                </a:lnTo>
                <a:lnTo>
                  <a:pt x="412" y="216"/>
                </a:lnTo>
                <a:lnTo>
                  <a:pt x="412" y="208"/>
                </a:lnTo>
                <a:lnTo>
                  <a:pt x="412" y="208"/>
                </a:lnTo>
                <a:lnTo>
                  <a:pt x="412" y="202"/>
                </a:lnTo>
                <a:lnTo>
                  <a:pt x="414" y="194"/>
                </a:lnTo>
                <a:lnTo>
                  <a:pt x="418" y="188"/>
                </a:lnTo>
                <a:lnTo>
                  <a:pt x="422" y="182"/>
                </a:lnTo>
                <a:lnTo>
                  <a:pt x="428" y="178"/>
                </a:lnTo>
                <a:lnTo>
                  <a:pt x="434" y="174"/>
                </a:lnTo>
                <a:lnTo>
                  <a:pt x="442" y="172"/>
                </a:lnTo>
                <a:lnTo>
                  <a:pt x="448" y="172"/>
                </a:lnTo>
                <a:lnTo>
                  <a:pt x="604" y="172"/>
                </a:lnTo>
                <a:lnTo>
                  <a:pt x="604" y="84"/>
                </a:lnTo>
                <a:lnTo>
                  <a:pt x="516" y="84"/>
                </a:lnTo>
                <a:lnTo>
                  <a:pt x="516" y="0"/>
                </a:lnTo>
                <a:lnTo>
                  <a:pt x="430" y="0"/>
                </a:lnTo>
                <a:lnTo>
                  <a:pt x="430" y="86"/>
                </a:lnTo>
                <a:lnTo>
                  <a:pt x="430" y="86"/>
                </a:lnTo>
                <a:lnTo>
                  <a:pt x="408" y="92"/>
                </a:lnTo>
                <a:lnTo>
                  <a:pt x="388" y="100"/>
                </a:lnTo>
                <a:lnTo>
                  <a:pt x="370" y="114"/>
                </a:lnTo>
                <a:lnTo>
                  <a:pt x="356" y="128"/>
                </a:lnTo>
                <a:lnTo>
                  <a:pt x="342" y="146"/>
                </a:lnTo>
                <a:lnTo>
                  <a:pt x="334" y="164"/>
                </a:lnTo>
                <a:lnTo>
                  <a:pt x="328" y="186"/>
                </a:lnTo>
                <a:lnTo>
                  <a:pt x="326" y="208"/>
                </a:lnTo>
                <a:lnTo>
                  <a:pt x="326" y="208"/>
                </a:lnTo>
                <a:lnTo>
                  <a:pt x="326" y="222"/>
                </a:lnTo>
                <a:lnTo>
                  <a:pt x="328" y="234"/>
                </a:lnTo>
                <a:lnTo>
                  <a:pt x="330" y="246"/>
                </a:lnTo>
                <a:lnTo>
                  <a:pt x="334" y="256"/>
                </a:lnTo>
                <a:lnTo>
                  <a:pt x="346" y="278"/>
                </a:lnTo>
                <a:lnTo>
                  <a:pt x="362" y="296"/>
                </a:lnTo>
                <a:lnTo>
                  <a:pt x="380" y="312"/>
                </a:lnTo>
                <a:lnTo>
                  <a:pt x="400" y="322"/>
                </a:lnTo>
                <a:lnTo>
                  <a:pt x="412" y="326"/>
                </a:lnTo>
                <a:lnTo>
                  <a:pt x="424" y="330"/>
                </a:lnTo>
                <a:lnTo>
                  <a:pt x="436" y="332"/>
                </a:lnTo>
                <a:lnTo>
                  <a:pt x="448" y="332"/>
                </a:lnTo>
                <a:lnTo>
                  <a:pt x="448" y="332"/>
                </a:lnTo>
                <a:close/>
                <a:moveTo>
                  <a:pt x="934" y="770"/>
                </a:moveTo>
                <a:lnTo>
                  <a:pt x="934" y="770"/>
                </a:lnTo>
                <a:lnTo>
                  <a:pt x="928" y="758"/>
                </a:lnTo>
                <a:lnTo>
                  <a:pt x="922" y="748"/>
                </a:lnTo>
                <a:lnTo>
                  <a:pt x="914" y="738"/>
                </a:lnTo>
                <a:lnTo>
                  <a:pt x="904" y="728"/>
                </a:lnTo>
                <a:lnTo>
                  <a:pt x="896" y="720"/>
                </a:lnTo>
                <a:lnTo>
                  <a:pt x="886" y="712"/>
                </a:lnTo>
                <a:lnTo>
                  <a:pt x="864" y="702"/>
                </a:lnTo>
                <a:lnTo>
                  <a:pt x="840" y="696"/>
                </a:lnTo>
                <a:lnTo>
                  <a:pt x="828" y="694"/>
                </a:lnTo>
                <a:lnTo>
                  <a:pt x="814" y="694"/>
                </a:lnTo>
                <a:lnTo>
                  <a:pt x="802" y="694"/>
                </a:lnTo>
                <a:lnTo>
                  <a:pt x="790" y="696"/>
                </a:lnTo>
                <a:lnTo>
                  <a:pt x="778" y="700"/>
                </a:lnTo>
                <a:lnTo>
                  <a:pt x="766" y="704"/>
                </a:lnTo>
                <a:lnTo>
                  <a:pt x="648" y="756"/>
                </a:lnTo>
                <a:lnTo>
                  <a:pt x="648" y="756"/>
                </a:lnTo>
                <a:lnTo>
                  <a:pt x="652" y="732"/>
                </a:lnTo>
                <a:lnTo>
                  <a:pt x="654" y="706"/>
                </a:lnTo>
                <a:lnTo>
                  <a:pt x="654" y="706"/>
                </a:lnTo>
                <a:lnTo>
                  <a:pt x="652" y="698"/>
                </a:lnTo>
                <a:lnTo>
                  <a:pt x="650" y="690"/>
                </a:lnTo>
                <a:lnTo>
                  <a:pt x="646" y="682"/>
                </a:lnTo>
                <a:lnTo>
                  <a:pt x="640" y="676"/>
                </a:lnTo>
                <a:lnTo>
                  <a:pt x="634" y="670"/>
                </a:lnTo>
                <a:lnTo>
                  <a:pt x="628" y="666"/>
                </a:lnTo>
                <a:lnTo>
                  <a:pt x="620" y="664"/>
                </a:lnTo>
                <a:lnTo>
                  <a:pt x="610" y="664"/>
                </a:lnTo>
                <a:lnTo>
                  <a:pt x="370" y="664"/>
                </a:lnTo>
                <a:lnTo>
                  <a:pt x="370" y="664"/>
                </a:lnTo>
                <a:lnTo>
                  <a:pt x="350" y="664"/>
                </a:lnTo>
                <a:lnTo>
                  <a:pt x="328" y="668"/>
                </a:lnTo>
                <a:lnTo>
                  <a:pt x="308" y="672"/>
                </a:lnTo>
                <a:lnTo>
                  <a:pt x="290" y="680"/>
                </a:lnTo>
                <a:lnTo>
                  <a:pt x="270" y="688"/>
                </a:lnTo>
                <a:lnTo>
                  <a:pt x="254" y="698"/>
                </a:lnTo>
                <a:lnTo>
                  <a:pt x="238" y="710"/>
                </a:lnTo>
                <a:lnTo>
                  <a:pt x="222" y="724"/>
                </a:lnTo>
                <a:lnTo>
                  <a:pt x="222" y="724"/>
                </a:lnTo>
                <a:lnTo>
                  <a:pt x="214" y="714"/>
                </a:lnTo>
                <a:lnTo>
                  <a:pt x="206" y="706"/>
                </a:lnTo>
                <a:lnTo>
                  <a:pt x="198" y="700"/>
                </a:lnTo>
                <a:lnTo>
                  <a:pt x="188" y="694"/>
                </a:lnTo>
                <a:lnTo>
                  <a:pt x="178" y="688"/>
                </a:lnTo>
                <a:lnTo>
                  <a:pt x="166" y="684"/>
                </a:lnTo>
                <a:lnTo>
                  <a:pt x="154" y="682"/>
                </a:lnTo>
                <a:lnTo>
                  <a:pt x="142" y="682"/>
                </a:lnTo>
                <a:lnTo>
                  <a:pt x="96" y="682"/>
                </a:lnTo>
                <a:lnTo>
                  <a:pt x="96" y="682"/>
                </a:lnTo>
                <a:lnTo>
                  <a:pt x="78" y="684"/>
                </a:lnTo>
                <a:lnTo>
                  <a:pt x="62" y="688"/>
                </a:lnTo>
                <a:lnTo>
                  <a:pt x="46" y="696"/>
                </a:lnTo>
                <a:lnTo>
                  <a:pt x="34" y="706"/>
                </a:lnTo>
                <a:lnTo>
                  <a:pt x="22" y="718"/>
                </a:lnTo>
                <a:lnTo>
                  <a:pt x="12" y="732"/>
                </a:lnTo>
                <a:lnTo>
                  <a:pt x="6" y="746"/>
                </a:lnTo>
                <a:lnTo>
                  <a:pt x="2" y="764"/>
                </a:lnTo>
                <a:lnTo>
                  <a:pt x="142" y="764"/>
                </a:lnTo>
                <a:lnTo>
                  <a:pt x="142" y="764"/>
                </a:lnTo>
                <a:lnTo>
                  <a:pt x="148" y="764"/>
                </a:lnTo>
                <a:lnTo>
                  <a:pt x="152" y="768"/>
                </a:lnTo>
                <a:lnTo>
                  <a:pt x="156" y="772"/>
                </a:lnTo>
                <a:lnTo>
                  <a:pt x="156" y="778"/>
                </a:lnTo>
                <a:lnTo>
                  <a:pt x="156" y="978"/>
                </a:lnTo>
                <a:lnTo>
                  <a:pt x="156" y="978"/>
                </a:lnTo>
                <a:lnTo>
                  <a:pt x="156" y="982"/>
                </a:lnTo>
                <a:lnTo>
                  <a:pt x="152" y="988"/>
                </a:lnTo>
                <a:lnTo>
                  <a:pt x="148" y="990"/>
                </a:lnTo>
                <a:lnTo>
                  <a:pt x="142" y="992"/>
                </a:lnTo>
                <a:lnTo>
                  <a:pt x="96" y="992"/>
                </a:lnTo>
                <a:lnTo>
                  <a:pt x="96" y="992"/>
                </a:lnTo>
                <a:lnTo>
                  <a:pt x="90" y="990"/>
                </a:lnTo>
                <a:lnTo>
                  <a:pt x="86" y="988"/>
                </a:lnTo>
                <a:lnTo>
                  <a:pt x="84" y="982"/>
                </a:lnTo>
                <a:lnTo>
                  <a:pt x="82" y="978"/>
                </a:lnTo>
                <a:lnTo>
                  <a:pt x="82" y="846"/>
                </a:lnTo>
                <a:lnTo>
                  <a:pt x="0" y="846"/>
                </a:lnTo>
                <a:lnTo>
                  <a:pt x="0" y="978"/>
                </a:lnTo>
                <a:lnTo>
                  <a:pt x="0" y="978"/>
                </a:lnTo>
                <a:lnTo>
                  <a:pt x="2" y="996"/>
                </a:lnTo>
                <a:lnTo>
                  <a:pt x="8" y="1014"/>
                </a:lnTo>
                <a:lnTo>
                  <a:pt x="16" y="1032"/>
                </a:lnTo>
                <a:lnTo>
                  <a:pt x="28" y="1046"/>
                </a:lnTo>
                <a:lnTo>
                  <a:pt x="42" y="1056"/>
                </a:lnTo>
                <a:lnTo>
                  <a:pt x="58" y="1066"/>
                </a:lnTo>
                <a:lnTo>
                  <a:pt x="76" y="1072"/>
                </a:lnTo>
                <a:lnTo>
                  <a:pt x="96" y="1074"/>
                </a:lnTo>
                <a:lnTo>
                  <a:pt x="142" y="1074"/>
                </a:lnTo>
                <a:lnTo>
                  <a:pt x="142" y="1074"/>
                </a:lnTo>
                <a:lnTo>
                  <a:pt x="154" y="1072"/>
                </a:lnTo>
                <a:lnTo>
                  <a:pt x="166" y="1070"/>
                </a:lnTo>
                <a:lnTo>
                  <a:pt x="178" y="1066"/>
                </a:lnTo>
                <a:lnTo>
                  <a:pt x="188" y="1062"/>
                </a:lnTo>
                <a:lnTo>
                  <a:pt x="198" y="1056"/>
                </a:lnTo>
                <a:lnTo>
                  <a:pt x="208" y="1048"/>
                </a:lnTo>
                <a:lnTo>
                  <a:pt x="216" y="1040"/>
                </a:lnTo>
                <a:lnTo>
                  <a:pt x="222" y="1030"/>
                </a:lnTo>
                <a:lnTo>
                  <a:pt x="222" y="1030"/>
                </a:lnTo>
                <a:lnTo>
                  <a:pt x="238" y="1044"/>
                </a:lnTo>
                <a:lnTo>
                  <a:pt x="254" y="1056"/>
                </a:lnTo>
                <a:lnTo>
                  <a:pt x="270" y="1066"/>
                </a:lnTo>
                <a:lnTo>
                  <a:pt x="290" y="1074"/>
                </a:lnTo>
                <a:lnTo>
                  <a:pt x="308" y="1082"/>
                </a:lnTo>
                <a:lnTo>
                  <a:pt x="328" y="1086"/>
                </a:lnTo>
                <a:lnTo>
                  <a:pt x="350" y="1090"/>
                </a:lnTo>
                <a:lnTo>
                  <a:pt x="370" y="1092"/>
                </a:lnTo>
                <a:lnTo>
                  <a:pt x="518" y="1092"/>
                </a:lnTo>
                <a:lnTo>
                  <a:pt x="518" y="1092"/>
                </a:lnTo>
                <a:lnTo>
                  <a:pt x="526" y="1090"/>
                </a:lnTo>
                <a:lnTo>
                  <a:pt x="534" y="1088"/>
                </a:lnTo>
                <a:lnTo>
                  <a:pt x="868" y="938"/>
                </a:lnTo>
                <a:lnTo>
                  <a:pt x="868" y="938"/>
                </a:lnTo>
                <a:lnTo>
                  <a:pt x="880" y="932"/>
                </a:lnTo>
                <a:lnTo>
                  <a:pt x="892" y="926"/>
                </a:lnTo>
                <a:lnTo>
                  <a:pt x="902" y="918"/>
                </a:lnTo>
                <a:lnTo>
                  <a:pt x="910" y="910"/>
                </a:lnTo>
                <a:lnTo>
                  <a:pt x="918" y="900"/>
                </a:lnTo>
                <a:lnTo>
                  <a:pt x="926" y="890"/>
                </a:lnTo>
                <a:lnTo>
                  <a:pt x="936" y="868"/>
                </a:lnTo>
                <a:lnTo>
                  <a:pt x="944" y="844"/>
                </a:lnTo>
                <a:lnTo>
                  <a:pt x="944" y="832"/>
                </a:lnTo>
                <a:lnTo>
                  <a:pt x="946" y="820"/>
                </a:lnTo>
                <a:lnTo>
                  <a:pt x="944" y="806"/>
                </a:lnTo>
                <a:lnTo>
                  <a:pt x="942" y="794"/>
                </a:lnTo>
                <a:lnTo>
                  <a:pt x="938" y="782"/>
                </a:lnTo>
                <a:lnTo>
                  <a:pt x="934" y="770"/>
                </a:lnTo>
                <a:lnTo>
                  <a:pt x="934" y="770"/>
                </a:lnTo>
                <a:close/>
                <a:moveTo>
                  <a:pt x="834" y="862"/>
                </a:moveTo>
                <a:lnTo>
                  <a:pt x="508" y="1006"/>
                </a:lnTo>
                <a:lnTo>
                  <a:pt x="370" y="1006"/>
                </a:lnTo>
                <a:lnTo>
                  <a:pt x="370" y="1006"/>
                </a:lnTo>
                <a:lnTo>
                  <a:pt x="358" y="1006"/>
                </a:lnTo>
                <a:lnTo>
                  <a:pt x="344" y="1004"/>
                </a:lnTo>
                <a:lnTo>
                  <a:pt x="332" y="1000"/>
                </a:lnTo>
                <a:lnTo>
                  <a:pt x="320" y="996"/>
                </a:lnTo>
                <a:lnTo>
                  <a:pt x="310" y="992"/>
                </a:lnTo>
                <a:lnTo>
                  <a:pt x="298" y="984"/>
                </a:lnTo>
                <a:lnTo>
                  <a:pt x="280" y="968"/>
                </a:lnTo>
                <a:lnTo>
                  <a:pt x="264" y="950"/>
                </a:lnTo>
                <a:lnTo>
                  <a:pt x="256" y="938"/>
                </a:lnTo>
                <a:lnTo>
                  <a:pt x="252" y="928"/>
                </a:lnTo>
                <a:lnTo>
                  <a:pt x="248" y="916"/>
                </a:lnTo>
                <a:lnTo>
                  <a:pt x="244" y="904"/>
                </a:lnTo>
                <a:lnTo>
                  <a:pt x="242" y="890"/>
                </a:lnTo>
                <a:lnTo>
                  <a:pt x="242" y="878"/>
                </a:lnTo>
                <a:lnTo>
                  <a:pt x="242" y="878"/>
                </a:lnTo>
                <a:lnTo>
                  <a:pt x="242" y="864"/>
                </a:lnTo>
                <a:lnTo>
                  <a:pt x="244" y="852"/>
                </a:lnTo>
                <a:lnTo>
                  <a:pt x="248" y="838"/>
                </a:lnTo>
                <a:lnTo>
                  <a:pt x="252" y="828"/>
                </a:lnTo>
                <a:lnTo>
                  <a:pt x="256" y="816"/>
                </a:lnTo>
                <a:lnTo>
                  <a:pt x="264" y="806"/>
                </a:lnTo>
                <a:lnTo>
                  <a:pt x="280" y="786"/>
                </a:lnTo>
                <a:lnTo>
                  <a:pt x="298" y="770"/>
                </a:lnTo>
                <a:lnTo>
                  <a:pt x="310" y="764"/>
                </a:lnTo>
                <a:lnTo>
                  <a:pt x="320" y="758"/>
                </a:lnTo>
                <a:lnTo>
                  <a:pt x="332" y="754"/>
                </a:lnTo>
                <a:lnTo>
                  <a:pt x="344" y="750"/>
                </a:lnTo>
                <a:lnTo>
                  <a:pt x="358" y="748"/>
                </a:lnTo>
                <a:lnTo>
                  <a:pt x="370" y="748"/>
                </a:lnTo>
                <a:lnTo>
                  <a:pt x="562" y="748"/>
                </a:lnTo>
                <a:lnTo>
                  <a:pt x="562" y="748"/>
                </a:lnTo>
                <a:lnTo>
                  <a:pt x="554" y="766"/>
                </a:lnTo>
                <a:lnTo>
                  <a:pt x="542" y="784"/>
                </a:lnTo>
                <a:lnTo>
                  <a:pt x="530" y="798"/>
                </a:lnTo>
                <a:lnTo>
                  <a:pt x="514" y="810"/>
                </a:lnTo>
                <a:lnTo>
                  <a:pt x="498" y="822"/>
                </a:lnTo>
                <a:lnTo>
                  <a:pt x="480" y="830"/>
                </a:lnTo>
                <a:lnTo>
                  <a:pt x="460" y="834"/>
                </a:lnTo>
                <a:lnTo>
                  <a:pt x="438" y="836"/>
                </a:lnTo>
                <a:lnTo>
                  <a:pt x="392" y="836"/>
                </a:lnTo>
                <a:lnTo>
                  <a:pt x="392" y="920"/>
                </a:lnTo>
                <a:lnTo>
                  <a:pt x="438" y="920"/>
                </a:lnTo>
                <a:lnTo>
                  <a:pt x="438" y="920"/>
                </a:lnTo>
                <a:lnTo>
                  <a:pt x="464" y="918"/>
                </a:lnTo>
                <a:lnTo>
                  <a:pt x="490" y="914"/>
                </a:lnTo>
                <a:lnTo>
                  <a:pt x="514" y="906"/>
                </a:lnTo>
                <a:lnTo>
                  <a:pt x="536" y="896"/>
                </a:lnTo>
                <a:lnTo>
                  <a:pt x="800" y="782"/>
                </a:lnTo>
                <a:lnTo>
                  <a:pt x="800" y="782"/>
                </a:lnTo>
                <a:lnTo>
                  <a:pt x="808" y="778"/>
                </a:lnTo>
                <a:lnTo>
                  <a:pt x="816" y="778"/>
                </a:lnTo>
                <a:lnTo>
                  <a:pt x="824" y="778"/>
                </a:lnTo>
                <a:lnTo>
                  <a:pt x="832" y="780"/>
                </a:lnTo>
                <a:lnTo>
                  <a:pt x="840" y="784"/>
                </a:lnTo>
                <a:lnTo>
                  <a:pt x="846" y="790"/>
                </a:lnTo>
                <a:lnTo>
                  <a:pt x="852" y="796"/>
                </a:lnTo>
                <a:lnTo>
                  <a:pt x="856" y="804"/>
                </a:lnTo>
                <a:lnTo>
                  <a:pt x="856" y="804"/>
                </a:lnTo>
                <a:lnTo>
                  <a:pt x="860" y="812"/>
                </a:lnTo>
                <a:lnTo>
                  <a:pt x="860" y="820"/>
                </a:lnTo>
                <a:lnTo>
                  <a:pt x="860" y="830"/>
                </a:lnTo>
                <a:lnTo>
                  <a:pt x="858" y="838"/>
                </a:lnTo>
                <a:lnTo>
                  <a:pt x="854" y="844"/>
                </a:lnTo>
                <a:lnTo>
                  <a:pt x="848" y="852"/>
                </a:lnTo>
                <a:lnTo>
                  <a:pt x="842" y="858"/>
                </a:lnTo>
                <a:lnTo>
                  <a:pt x="834" y="862"/>
                </a:lnTo>
                <a:lnTo>
                  <a:pt x="834" y="862"/>
                </a:lnTo>
                <a:close/>
              </a:path>
            </a:pathLst>
          </a:custGeom>
          <a:solidFill>
            <a:srgbClr val="00A6CA"/>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sp>
        <p:nvSpPr>
          <p:cNvPr id="61" name="Freeform 196"/>
          <p:cNvSpPr>
            <a:spLocks noChangeAspect="1"/>
          </p:cNvSpPr>
          <p:nvPr/>
        </p:nvSpPr>
        <p:spPr bwMode="gray">
          <a:xfrm>
            <a:off x="10213006" y="5113917"/>
            <a:ext cx="295399" cy="241024"/>
          </a:xfrm>
          <a:custGeom>
            <a:avLst/>
            <a:gdLst>
              <a:gd name="T0" fmla="*/ 58 w 662"/>
              <a:gd name="T1" fmla="*/ 326 h 540"/>
              <a:gd name="T2" fmla="*/ 0 w 662"/>
              <a:gd name="T3" fmla="*/ 386 h 540"/>
              <a:gd name="T4" fmla="*/ 140 w 662"/>
              <a:gd name="T5" fmla="*/ 526 h 540"/>
              <a:gd name="T6" fmla="*/ 140 w 662"/>
              <a:gd name="T7" fmla="*/ 526 h 540"/>
              <a:gd name="T8" fmla="*/ 148 w 662"/>
              <a:gd name="T9" fmla="*/ 532 h 540"/>
              <a:gd name="T10" fmla="*/ 154 w 662"/>
              <a:gd name="T11" fmla="*/ 536 h 540"/>
              <a:gd name="T12" fmla="*/ 162 w 662"/>
              <a:gd name="T13" fmla="*/ 538 h 540"/>
              <a:gd name="T14" fmla="*/ 170 w 662"/>
              <a:gd name="T15" fmla="*/ 540 h 540"/>
              <a:gd name="T16" fmla="*/ 170 w 662"/>
              <a:gd name="T17" fmla="*/ 540 h 540"/>
              <a:gd name="T18" fmla="*/ 178 w 662"/>
              <a:gd name="T19" fmla="*/ 538 h 540"/>
              <a:gd name="T20" fmla="*/ 186 w 662"/>
              <a:gd name="T21" fmla="*/ 536 h 540"/>
              <a:gd name="T22" fmla="*/ 194 w 662"/>
              <a:gd name="T23" fmla="*/ 532 h 540"/>
              <a:gd name="T24" fmla="*/ 200 w 662"/>
              <a:gd name="T25" fmla="*/ 526 h 540"/>
              <a:gd name="T26" fmla="*/ 662 w 662"/>
              <a:gd name="T27" fmla="*/ 60 h 540"/>
              <a:gd name="T28" fmla="*/ 602 w 662"/>
              <a:gd name="T29" fmla="*/ 0 h 540"/>
              <a:gd name="T30" fmla="*/ 170 w 662"/>
              <a:gd name="T31" fmla="*/ 438 h 540"/>
              <a:gd name="T32" fmla="*/ 58 w 662"/>
              <a:gd name="T33" fmla="*/ 326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2" h="540">
                <a:moveTo>
                  <a:pt x="58" y="326"/>
                </a:moveTo>
                <a:lnTo>
                  <a:pt x="0" y="386"/>
                </a:lnTo>
                <a:lnTo>
                  <a:pt x="140" y="526"/>
                </a:lnTo>
                <a:lnTo>
                  <a:pt x="140" y="526"/>
                </a:lnTo>
                <a:lnTo>
                  <a:pt x="148" y="532"/>
                </a:lnTo>
                <a:lnTo>
                  <a:pt x="154" y="536"/>
                </a:lnTo>
                <a:lnTo>
                  <a:pt x="162" y="538"/>
                </a:lnTo>
                <a:lnTo>
                  <a:pt x="170" y="540"/>
                </a:lnTo>
                <a:lnTo>
                  <a:pt x="170" y="540"/>
                </a:lnTo>
                <a:lnTo>
                  <a:pt x="178" y="538"/>
                </a:lnTo>
                <a:lnTo>
                  <a:pt x="186" y="536"/>
                </a:lnTo>
                <a:lnTo>
                  <a:pt x="194" y="532"/>
                </a:lnTo>
                <a:lnTo>
                  <a:pt x="200" y="526"/>
                </a:lnTo>
                <a:lnTo>
                  <a:pt x="662" y="60"/>
                </a:lnTo>
                <a:lnTo>
                  <a:pt x="602" y="0"/>
                </a:lnTo>
                <a:lnTo>
                  <a:pt x="170" y="438"/>
                </a:lnTo>
                <a:lnTo>
                  <a:pt x="58" y="326"/>
                </a:lnTo>
                <a:close/>
              </a:path>
            </a:pathLst>
          </a:custGeom>
          <a:solidFill>
            <a:srgbClr val="A9D161"/>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sp>
        <p:nvSpPr>
          <p:cNvPr id="62" name="Freeform 197"/>
          <p:cNvSpPr>
            <a:spLocks noChangeAspect="1"/>
          </p:cNvSpPr>
          <p:nvPr/>
        </p:nvSpPr>
        <p:spPr bwMode="gray">
          <a:xfrm>
            <a:off x="10294460" y="4710261"/>
            <a:ext cx="268201" cy="269530"/>
          </a:xfrm>
          <a:custGeom>
            <a:avLst/>
            <a:gdLst>
              <a:gd name="T0" fmla="*/ 60 w 426"/>
              <a:gd name="T1" fmla="*/ 428 h 428"/>
              <a:gd name="T2" fmla="*/ 212 w 426"/>
              <a:gd name="T3" fmla="*/ 274 h 428"/>
              <a:gd name="T4" fmla="*/ 366 w 426"/>
              <a:gd name="T5" fmla="*/ 428 h 428"/>
              <a:gd name="T6" fmla="*/ 426 w 426"/>
              <a:gd name="T7" fmla="*/ 368 h 428"/>
              <a:gd name="T8" fmla="*/ 272 w 426"/>
              <a:gd name="T9" fmla="*/ 214 h 428"/>
              <a:gd name="T10" fmla="*/ 426 w 426"/>
              <a:gd name="T11" fmla="*/ 60 h 428"/>
              <a:gd name="T12" fmla="*/ 366 w 426"/>
              <a:gd name="T13" fmla="*/ 0 h 428"/>
              <a:gd name="T14" fmla="*/ 212 w 426"/>
              <a:gd name="T15" fmla="*/ 154 h 428"/>
              <a:gd name="T16" fmla="*/ 60 w 426"/>
              <a:gd name="T17" fmla="*/ 0 h 428"/>
              <a:gd name="T18" fmla="*/ 0 w 426"/>
              <a:gd name="T19" fmla="*/ 60 h 428"/>
              <a:gd name="T20" fmla="*/ 154 w 426"/>
              <a:gd name="T21" fmla="*/ 214 h 428"/>
              <a:gd name="T22" fmla="*/ 0 w 426"/>
              <a:gd name="T23" fmla="*/ 368 h 428"/>
              <a:gd name="T24" fmla="*/ 60 w 426"/>
              <a:gd name="T25" fmla="*/ 428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428">
                <a:moveTo>
                  <a:pt x="60" y="428"/>
                </a:moveTo>
                <a:lnTo>
                  <a:pt x="212" y="274"/>
                </a:lnTo>
                <a:lnTo>
                  <a:pt x="366" y="428"/>
                </a:lnTo>
                <a:lnTo>
                  <a:pt x="426" y="368"/>
                </a:lnTo>
                <a:lnTo>
                  <a:pt x="272" y="214"/>
                </a:lnTo>
                <a:lnTo>
                  <a:pt x="426" y="60"/>
                </a:lnTo>
                <a:lnTo>
                  <a:pt x="366" y="0"/>
                </a:lnTo>
                <a:lnTo>
                  <a:pt x="212" y="154"/>
                </a:lnTo>
                <a:lnTo>
                  <a:pt x="60" y="0"/>
                </a:lnTo>
                <a:lnTo>
                  <a:pt x="0" y="60"/>
                </a:lnTo>
                <a:lnTo>
                  <a:pt x="154" y="214"/>
                </a:lnTo>
                <a:lnTo>
                  <a:pt x="0" y="368"/>
                </a:lnTo>
                <a:lnTo>
                  <a:pt x="60" y="428"/>
                </a:lnTo>
                <a:close/>
              </a:path>
            </a:pathLst>
          </a:custGeom>
          <a:solidFill>
            <a:srgbClr val="E04025"/>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sp>
        <p:nvSpPr>
          <p:cNvPr id="63" name="Freeform 198"/>
          <p:cNvSpPr>
            <a:spLocks noChangeAspect="1" noEditPoints="1"/>
          </p:cNvSpPr>
          <p:nvPr/>
        </p:nvSpPr>
        <p:spPr bwMode="gray">
          <a:xfrm>
            <a:off x="10137039" y="4234318"/>
            <a:ext cx="314840" cy="315653"/>
          </a:xfrm>
          <a:custGeom>
            <a:avLst/>
            <a:gdLst>
              <a:gd name="T0" fmla="*/ 788 w 862"/>
              <a:gd name="T1" fmla="*/ 674 h 864"/>
              <a:gd name="T2" fmla="*/ 842 w 862"/>
              <a:gd name="T3" fmla="*/ 566 h 864"/>
              <a:gd name="T4" fmla="*/ 862 w 862"/>
              <a:gd name="T5" fmla="*/ 452 h 864"/>
              <a:gd name="T6" fmla="*/ 852 w 862"/>
              <a:gd name="T7" fmla="*/ 334 h 864"/>
              <a:gd name="T8" fmla="*/ 810 w 862"/>
              <a:gd name="T9" fmla="*/ 224 h 864"/>
              <a:gd name="T10" fmla="*/ 736 w 862"/>
              <a:gd name="T11" fmla="*/ 126 h 864"/>
              <a:gd name="T12" fmla="*/ 668 w 862"/>
              <a:gd name="T13" fmla="*/ 72 h 864"/>
              <a:gd name="T14" fmla="*/ 554 w 862"/>
              <a:gd name="T15" fmla="*/ 18 h 864"/>
              <a:gd name="T16" fmla="*/ 430 w 862"/>
              <a:gd name="T17" fmla="*/ 0 h 864"/>
              <a:gd name="T18" fmla="*/ 308 w 862"/>
              <a:gd name="T19" fmla="*/ 18 h 864"/>
              <a:gd name="T20" fmla="*/ 194 w 862"/>
              <a:gd name="T21" fmla="*/ 72 h 864"/>
              <a:gd name="T22" fmla="*/ 126 w 862"/>
              <a:gd name="T23" fmla="*/ 126 h 864"/>
              <a:gd name="T24" fmla="*/ 48 w 862"/>
              <a:gd name="T25" fmla="*/ 232 h 864"/>
              <a:gd name="T26" fmla="*/ 6 w 862"/>
              <a:gd name="T27" fmla="*/ 350 h 864"/>
              <a:gd name="T28" fmla="*/ 2 w 862"/>
              <a:gd name="T29" fmla="*/ 474 h 864"/>
              <a:gd name="T30" fmla="*/ 30 w 862"/>
              <a:gd name="T31" fmla="*/ 594 h 864"/>
              <a:gd name="T32" fmla="*/ 96 w 862"/>
              <a:gd name="T33" fmla="*/ 704 h 864"/>
              <a:gd name="T34" fmla="*/ 156 w 862"/>
              <a:gd name="T35" fmla="*/ 766 h 864"/>
              <a:gd name="T36" fmla="*/ 258 w 862"/>
              <a:gd name="T37" fmla="*/ 828 h 864"/>
              <a:gd name="T38" fmla="*/ 372 w 862"/>
              <a:gd name="T39" fmla="*/ 860 h 864"/>
              <a:gd name="T40" fmla="*/ 488 w 862"/>
              <a:gd name="T41" fmla="*/ 860 h 864"/>
              <a:gd name="T42" fmla="*/ 602 w 862"/>
              <a:gd name="T43" fmla="*/ 828 h 864"/>
              <a:gd name="T44" fmla="*/ 704 w 862"/>
              <a:gd name="T45" fmla="*/ 766 h 864"/>
              <a:gd name="T46" fmla="*/ 618 w 862"/>
              <a:gd name="T47" fmla="*/ 724 h 864"/>
              <a:gd name="T48" fmla="*/ 534 w 862"/>
              <a:gd name="T49" fmla="*/ 764 h 864"/>
              <a:gd name="T50" fmla="*/ 442 w 862"/>
              <a:gd name="T51" fmla="*/ 780 h 864"/>
              <a:gd name="T52" fmla="*/ 350 w 862"/>
              <a:gd name="T53" fmla="*/ 770 h 864"/>
              <a:gd name="T54" fmla="*/ 262 w 862"/>
              <a:gd name="T55" fmla="*/ 736 h 864"/>
              <a:gd name="T56" fmla="*/ 186 w 862"/>
              <a:gd name="T57" fmla="*/ 678 h 864"/>
              <a:gd name="T58" fmla="*/ 140 w 862"/>
              <a:gd name="T59" fmla="*/ 624 h 864"/>
              <a:gd name="T60" fmla="*/ 98 w 862"/>
              <a:gd name="T61" fmla="*/ 530 h 864"/>
              <a:gd name="T62" fmla="*/ 84 w 862"/>
              <a:gd name="T63" fmla="*/ 432 h 864"/>
              <a:gd name="T64" fmla="*/ 98 w 862"/>
              <a:gd name="T65" fmla="*/ 334 h 864"/>
              <a:gd name="T66" fmla="*/ 140 w 862"/>
              <a:gd name="T67" fmla="*/ 240 h 864"/>
              <a:gd name="T68" fmla="*/ 186 w 862"/>
              <a:gd name="T69" fmla="*/ 186 h 864"/>
              <a:gd name="T70" fmla="*/ 270 w 862"/>
              <a:gd name="T71" fmla="*/ 124 h 864"/>
              <a:gd name="T72" fmla="*/ 364 w 862"/>
              <a:gd name="T73" fmla="*/ 92 h 864"/>
              <a:gd name="T74" fmla="*/ 464 w 862"/>
              <a:gd name="T75" fmla="*/ 86 h 864"/>
              <a:gd name="T76" fmla="*/ 562 w 862"/>
              <a:gd name="T77" fmla="*/ 110 h 864"/>
              <a:gd name="T78" fmla="*/ 650 w 862"/>
              <a:gd name="T79" fmla="*/ 162 h 864"/>
              <a:gd name="T80" fmla="*/ 698 w 862"/>
              <a:gd name="T81" fmla="*/ 210 h 864"/>
              <a:gd name="T82" fmla="*/ 748 w 862"/>
              <a:gd name="T83" fmla="*/ 292 h 864"/>
              <a:gd name="T84" fmla="*/ 774 w 862"/>
              <a:gd name="T85" fmla="*/ 382 h 864"/>
              <a:gd name="T86" fmla="*/ 776 w 862"/>
              <a:gd name="T87" fmla="*/ 474 h 864"/>
              <a:gd name="T88" fmla="*/ 752 w 862"/>
              <a:gd name="T89" fmla="*/ 564 h 864"/>
              <a:gd name="T90" fmla="*/ 704 w 862"/>
              <a:gd name="T91" fmla="*/ 646 h 864"/>
              <a:gd name="T92" fmla="*/ 390 w 862"/>
              <a:gd name="T93" fmla="*/ 214 h 864"/>
              <a:gd name="T94" fmla="*/ 474 w 862"/>
              <a:gd name="T95" fmla="*/ 214 h 864"/>
              <a:gd name="T96" fmla="*/ 390 w 862"/>
              <a:gd name="T97" fmla="*/ 57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62" h="864">
                <a:moveTo>
                  <a:pt x="764" y="706"/>
                </a:moveTo>
                <a:lnTo>
                  <a:pt x="764" y="706"/>
                </a:lnTo>
                <a:lnTo>
                  <a:pt x="788" y="674"/>
                </a:lnTo>
                <a:lnTo>
                  <a:pt x="810" y="640"/>
                </a:lnTo>
                <a:lnTo>
                  <a:pt x="828" y="604"/>
                </a:lnTo>
                <a:lnTo>
                  <a:pt x="842" y="566"/>
                </a:lnTo>
                <a:lnTo>
                  <a:pt x="852" y="528"/>
                </a:lnTo>
                <a:lnTo>
                  <a:pt x="858" y="490"/>
                </a:lnTo>
                <a:lnTo>
                  <a:pt x="862" y="452"/>
                </a:lnTo>
                <a:lnTo>
                  <a:pt x="862" y="412"/>
                </a:lnTo>
                <a:lnTo>
                  <a:pt x="858" y="374"/>
                </a:lnTo>
                <a:lnTo>
                  <a:pt x="852" y="334"/>
                </a:lnTo>
                <a:lnTo>
                  <a:pt x="842" y="298"/>
                </a:lnTo>
                <a:lnTo>
                  <a:pt x="828" y="260"/>
                </a:lnTo>
                <a:lnTo>
                  <a:pt x="810" y="224"/>
                </a:lnTo>
                <a:lnTo>
                  <a:pt x="788" y="190"/>
                </a:lnTo>
                <a:lnTo>
                  <a:pt x="764" y="158"/>
                </a:lnTo>
                <a:lnTo>
                  <a:pt x="736" y="126"/>
                </a:lnTo>
                <a:lnTo>
                  <a:pt x="736" y="126"/>
                </a:lnTo>
                <a:lnTo>
                  <a:pt x="704" y="96"/>
                </a:lnTo>
                <a:lnTo>
                  <a:pt x="668" y="72"/>
                </a:lnTo>
                <a:lnTo>
                  <a:pt x="632" y="50"/>
                </a:lnTo>
                <a:lnTo>
                  <a:pt x="594" y="32"/>
                </a:lnTo>
                <a:lnTo>
                  <a:pt x="554" y="18"/>
                </a:lnTo>
                <a:lnTo>
                  <a:pt x="514" y="8"/>
                </a:lnTo>
                <a:lnTo>
                  <a:pt x="472" y="2"/>
                </a:lnTo>
                <a:lnTo>
                  <a:pt x="430" y="0"/>
                </a:lnTo>
                <a:lnTo>
                  <a:pt x="390" y="2"/>
                </a:lnTo>
                <a:lnTo>
                  <a:pt x="348" y="8"/>
                </a:lnTo>
                <a:lnTo>
                  <a:pt x="308" y="18"/>
                </a:lnTo>
                <a:lnTo>
                  <a:pt x="268" y="32"/>
                </a:lnTo>
                <a:lnTo>
                  <a:pt x="230" y="50"/>
                </a:lnTo>
                <a:lnTo>
                  <a:pt x="194" y="72"/>
                </a:lnTo>
                <a:lnTo>
                  <a:pt x="158" y="96"/>
                </a:lnTo>
                <a:lnTo>
                  <a:pt x="126" y="126"/>
                </a:lnTo>
                <a:lnTo>
                  <a:pt x="126" y="126"/>
                </a:lnTo>
                <a:lnTo>
                  <a:pt x="96" y="160"/>
                </a:lnTo>
                <a:lnTo>
                  <a:pt x="70" y="194"/>
                </a:lnTo>
                <a:lnTo>
                  <a:pt x="48" y="232"/>
                </a:lnTo>
                <a:lnTo>
                  <a:pt x="30" y="270"/>
                </a:lnTo>
                <a:lnTo>
                  <a:pt x="16" y="308"/>
                </a:lnTo>
                <a:lnTo>
                  <a:pt x="6" y="350"/>
                </a:lnTo>
                <a:lnTo>
                  <a:pt x="2" y="390"/>
                </a:lnTo>
                <a:lnTo>
                  <a:pt x="0" y="432"/>
                </a:lnTo>
                <a:lnTo>
                  <a:pt x="2" y="474"/>
                </a:lnTo>
                <a:lnTo>
                  <a:pt x="6" y="514"/>
                </a:lnTo>
                <a:lnTo>
                  <a:pt x="16" y="556"/>
                </a:lnTo>
                <a:lnTo>
                  <a:pt x="30" y="594"/>
                </a:lnTo>
                <a:lnTo>
                  <a:pt x="48" y="632"/>
                </a:lnTo>
                <a:lnTo>
                  <a:pt x="70" y="670"/>
                </a:lnTo>
                <a:lnTo>
                  <a:pt x="96" y="704"/>
                </a:lnTo>
                <a:lnTo>
                  <a:pt x="126" y="738"/>
                </a:lnTo>
                <a:lnTo>
                  <a:pt x="126" y="738"/>
                </a:lnTo>
                <a:lnTo>
                  <a:pt x="156" y="766"/>
                </a:lnTo>
                <a:lnTo>
                  <a:pt x="188" y="790"/>
                </a:lnTo>
                <a:lnTo>
                  <a:pt x="224" y="810"/>
                </a:lnTo>
                <a:lnTo>
                  <a:pt x="258" y="828"/>
                </a:lnTo>
                <a:lnTo>
                  <a:pt x="296" y="842"/>
                </a:lnTo>
                <a:lnTo>
                  <a:pt x="334" y="852"/>
                </a:lnTo>
                <a:lnTo>
                  <a:pt x="372" y="860"/>
                </a:lnTo>
                <a:lnTo>
                  <a:pt x="410" y="864"/>
                </a:lnTo>
                <a:lnTo>
                  <a:pt x="450" y="864"/>
                </a:lnTo>
                <a:lnTo>
                  <a:pt x="488" y="860"/>
                </a:lnTo>
                <a:lnTo>
                  <a:pt x="528" y="852"/>
                </a:lnTo>
                <a:lnTo>
                  <a:pt x="566" y="842"/>
                </a:lnTo>
                <a:lnTo>
                  <a:pt x="602" y="828"/>
                </a:lnTo>
                <a:lnTo>
                  <a:pt x="638" y="812"/>
                </a:lnTo>
                <a:lnTo>
                  <a:pt x="672" y="790"/>
                </a:lnTo>
                <a:lnTo>
                  <a:pt x="704" y="766"/>
                </a:lnTo>
                <a:lnTo>
                  <a:pt x="644" y="706"/>
                </a:lnTo>
                <a:lnTo>
                  <a:pt x="644" y="706"/>
                </a:lnTo>
                <a:lnTo>
                  <a:pt x="618" y="724"/>
                </a:lnTo>
                <a:lnTo>
                  <a:pt x="592" y="740"/>
                </a:lnTo>
                <a:lnTo>
                  <a:pt x="562" y="754"/>
                </a:lnTo>
                <a:lnTo>
                  <a:pt x="534" y="764"/>
                </a:lnTo>
                <a:lnTo>
                  <a:pt x="504" y="772"/>
                </a:lnTo>
                <a:lnTo>
                  <a:pt x="472" y="776"/>
                </a:lnTo>
                <a:lnTo>
                  <a:pt x="442" y="780"/>
                </a:lnTo>
                <a:lnTo>
                  <a:pt x="410" y="778"/>
                </a:lnTo>
                <a:lnTo>
                  <a:pt x="380" y="776"/>
                </a:lnTo>
                <a:lnTo>
                  <a:pt x="350" y="770"/>
                </a:lnTo>
                <a:lnTo>
                  <a:pt x="320" y="762"/>
                </a:lnTo>
                <a:lnTo>
                  <a:pt x="290" y="750"/>
                </a:lnTo>
                <a:lnTo>
                  <a:pt x="262" y="736"/>
                </a:lnTo>
                <a:lnTo>
                  <a:pt x="236" y="720"/>
                </a:lnTo>
                <a:lnTo>
                  <a:pt x="210" y="700"/>
                </a:lnTo>
                <a:lnTo>
                  <a:pt x="186" y="678"/>
                </a:lnTo>
                <a:lnTo>
                  <a:pt x="186" y="678"/>
                </a:lnTo>
                <a:lnTo>
                  <a:pt x="162" y="652"/>
                </a:lnTo>
                <a:lnTo>
                  <a:pt x="140" y="624"/>
                </a:lnTo>
                <a:lnTo>
                  <a:pt x="124" y="594"/>
                </a:lnTo>
                <a:lnTo>
                  <a:pt x="108" y="562"/>
                </a:lnTo>
                <a:lnTo>
                  <a:pt x="98" y="530"/>
                </a:lnTo>
                <a:lnTo>
                  <a:pt x="90" y="498"/>
                </a:lnTo>
                <a:lnTo>
                  <a:pt x="86" y="466"/>
                </a:lnTo>
                <a:lnTo>
                  <a:pt x="84" y="432"/>
                </a:lnTo>
                <a:lnTo>
                  <a:pt x="86" y="398"/>
                </a:lnTo>
                <a:lnTo>
                  <a:pt x="90" y="366"/>
                </a:lnTo>
                <a:lnTo>
                  <a:pt x="98" y="334"/>
                </a:lnTo>
                <a:lnTo>
                  <a:pt x="108" y="302"/>
                </a:lnTo>
                <a:lnTo>
                  <a:pt x="124" y="270"/>
                </a:lnTo>
                <a:lnTo>
                  <a:pt x="140" y="240"/>
                </a:lnTo>
                <a:lnTo>
                  <a:pt x="162" y="212"/>
                </a:lnTo>
                <a:lnTo>
                  <a:pt x="186" y="186"/>
                </a:lnTo>
                <a:lnTo>
                  <a:pt x="186" y="186"/>
                </a:lnTo>
                <a:lnTo>
                  <a:pt x="212" y="162"/>
                </a:lnTo>
                <a:lnTo>
                  <a:pt x="240" y="142"/>
                </a:lnTo>
                <a:lnTo>
                  <a:pt x="270" y="124"/>
                </a:lnTo>
                <a:lnTo>
                  <a:pt x="300" y="110"/>
                </a:lnTo>
                <a:lnTo>
                  <a:pt x="332" y="98"/>
                </a:lnTo>
                <a:lnTo>
                  <a:pt x="364" y="92"/>
                </a:lnTo>
                <a:lnTo>
                  <a:pt x="398" y="86"/>
                </a:lnTo>
                <a:lnTo>
                  <a:pt x="430" y="84"/>
                </a:lnTo>
                <a:lnTo>
                  <a:pt x="464" y="86"/>
                </a:lnTo>
                <a:lnTo>
                  <a:pt x="498" y="92"/>
                </a:lnTo>
                <a:lnTo>
                  <a:pt x="530" y="98"/>
                </a:lnTo>
                <a:lnTo>
                  <a:pt x="562" y="110"/>
                </a:lnTo>
                <a:lnTo>
                  <a:pt x="592" y="124"/>
                </a:lnTo>
                <a:lnTo>
                  <a:pt x="622" y="142"/>
                </a:lnTo>
                <a:lnTo>
                  <a:pt x="650" y="162"/>
                </a:lnTo>
                <a:lnTo>
                  <a:pt x="676" y="186"/>
                </a:lnTo>
                <a:lnTo>
                  <a:pt x="676" y="186"/>
                </a:lnTo>
                <a:lnTo>
                  <a:pt x="698" y="210"/>
                </a:lnTo>
                <a:lnTo>
                  <a:pt x="718" y="236"/>
                </a:lnTo>
                <a:lnTo>
                  <a:pt x="734" y="264"/>
                </a:lnTo>
                <a:lnTo>
                  <a:pt x="748" y="292"/>
                </a:lnTo>
                <a:lnTo>
                  <a:pt x="760" y="322"/>
                </a:lnTo>
                <a:lnTo>
                  <a:pt x="768" y="350"/>
                </a:lnTo>
                <a:lnTo>
                  <a:pt x="774" y="382"/>
                </a:lnTo>
                <a:lnTo>
                  <a:pt x="778" y="412"/>
                </a:lnTo>
                <a:lnTo>
                  <a:pt x="778" y="442"/>
                </a:lnTo>
                <a:lnTo>
                  <a:pt x="776" y="474"/>
                </a:lnTo>
                <a:lnTo>
                  <a:pt x="770" y="504"/>
                </a:lnTo>
                <a:lnTo>
                  <a:pt x="762" y="534"/>
                </a:lnTo>
                <a:lnTo>
                  <a:pt x="752" y="564"/>
                </a:lnTo>
                <a:lnTo>
                  <a:pt x="740" y="592"/>
                </a:lnTo>
                <a:lnTo>
                  <a:pt x="724" y="620"/>
                </a:lnTo>
                <a:lnTo>
                  <a:pt x="704" y="646"/>
                </a:lnTo>
                <a:lnTo>
                  <a:pt x="764" y="706"/>
                </a:lnTo>
                <a:close/>
                <a:moveTo>
                  <a:pt x="474" y="214"/>
                </a:moveTo>
                <a:lnTo>
                  <a:pt x="390" y="214"/>
                </a:lnTo>
                <a:lnTo>
                  <a:pt x="390" y="486"/>
                </a:lnTo>
                <a:lnTo>
                  <a:pt x="474" y="486"/>
                </a:lnTo>
                <a:lnTo>
                  <a:pt x="474" y="214"/>
                </a:lnTo>
                <a:close/>
                <a:moveTo>
                  <a:pt x="474" y="654"/>
                </a:moveTo>
                <a:lnTo>
                  <a:pt x="474" y="570"/>
                </a:lnTo>
                <a:lnTo>
                  <a:pt x="390" y="570"/>
                </a:lnTo>
                <a:lnTo>
                  <a:pt x="390" y="654"/>
                </a:lnTo>
                <a:lnTo>
                  <a:pt x="474" y="654"/>
                </a:lnTo>
                <a:close/>
              </a:path>
            </a:pathLst>
          </a:custGeom>
          <a:solidFill>
            <a:srgbClr val="F17123"/>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cxnSp>
        <p:nvCxnSpPr>
          <p:cNvPr id="64" name="Straight Arrow Connector 199"/>
          <p:cNvCxnSpPr/>
          <p:nvPr/>
        </p:nvCxnSpPr>
        <p:spPr>
          <a:xfrm flipV="1">
            <a:off x="9880217" y="4882095"/>
            <a:ext cx="293280" cy="210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200"/>
          <p:cNvCxnSpPr/>
          <p:nvPr/>
        </p:nvCxnSpPr>
        <p:spPr>
          <a:xfrm>
            <a:off x="9871681" y="5154766"/>
            <a:ext cx="319812" cy="413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201"/>
          <p:cNvCxnSpPr/>
          <p:nvPr/>
        </p:nvCxnSpPr>
        <p:spPr>
          <a:xfrm flipV="1">
            <a:off x="9818978" y="4510847"/>
            <a:ext cx="235774" cy="177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Rectangle 164"/>
          <p:cNvSpPr/>
          <p:nvPr/>
        </p:nvSpPr>
        <p:spPr>
          <a:xfrm>
            <a:off x="9319580" y="1750511"/>
            <a:ext cx="1439625" cy="1439625"/>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defTabSz="914134"/>
            <a:endParaRPr lang="es-DO" sz="1350" dirty="0">
              <a:solidFill>
                <a:srgbClr val="FFFFFF"/>
              </a:solidFill>
            </a:endParaRPr>
          </a:p>
        </p:txBody>
      </p:sp>
      <p:sp>
        <p:nvSpPr>
          <p:cNvPr id="77" name="Freeform 170"/>
          <p:cNvSpPr>
            <a:spLocks noChangeAspect="1" noEditPoints="1"/>
          </p:cNvSpPr>
          <p:nvPr/>
        </p:nvSpPr>
        <p:spPr bwMode="gray">
          <a:xfrm>
            <a:off x="9821278" y="2256958"/>
            <a:ext cx="470063" cy="355506"/>
          </a:xfrm>
          <a:custGeom>
            <a:avLst/>
            <a:gdLst>
              <a:gd name="T0" fmla="*/ 422 w 984"/>
              <a:gd name="T1" fmla="*/ 264 h 744"/>
              <a:gd name="T2" fmla="*/ 364 w 984"/>
              <a:gd name="T3" fmla="*/ 236 h 744"/>
              <a:gd name="T4" fmla="*/ 258 w 984"/>
              <a:gd name="T5" fmla="*/ 232 h 744"/>
              <a:gd name="T6" fmla="*/ 198 w 984"/>
              <a:gd name="T7" fmla="*/ 252 h 744"/>
              <a:gd name="T8" fmla="*/ 120 w 984"/>
              <a:gd name="T9" fmla="*/ 324 h 744"/>
              <a:gd name="T10" fmla="*/ 92 w 984"/>
              <a:gd name="T11" fmla="*/ 382 h 744"/>
              <a:gd name="T12" fmla="*/ 88 w 984"/>
              <a:gd name="T13" fmla="*/ 486 h 744"/>
              <a:gd name="T14" fmla="*/ 108 w 984"/>
              <a:gd name="T15" fmla="*/ 548 h 744"/>
              <a:gd name="T16" fmla="*/ 180 w 984"/>
              <a:gd name="T17" fmla="*/ 626 h 744"/>
              <a:gd name="T18" fmla="*/ 238 w 984"/>
              <a:gd name="T19" fmla="*/ 652 h 744"/>
              <a:gd name="T20" fmla="*/ 342 w 984"/>
              <a:gd name="T21" fmla="*/ 658 h 744"/>
              <a:gd name="T22" fmla="*/ 404 w 984"/>
              <a:gd name="T23" fmla="*/ 636 h 744"/>
              <a:gd name="T24" fmla="*/ 482 w 984"/>
              <a:gd name="T25" fmla="*/ 566 h 744"/>
              <a:gd name="T26" fmla="*/ 508 w 984"/>
              <a:gd name="T27" fmla="*/ 508 h 744"/>
              <a:gd name="T28" fmla="*/ 514 w 984"/>
              <a:gd name="T29" fmla="*/ 402 h 744"/>
              <a:gd name="T30" fmla="*/ 492 w 984"/>
              <a:gd name="T31" fmla="*/ 342 h 744"/>
              <a:gd name="T32" fmla="*/ 300 w 984"/>
              <a:gd name="T33" fmla="*/ 578 h 744"/>
              <a:gd name="T34" fmla="*/ 248 w 984"/>
              <a:gd name="T35" fmla="*/ 568 h 744"/>
              <a:gd name="T36" fmla="*/ 206 w 984"/>
              <a:gd name="T37" fmla="*/ 538 h 744"/>
              <a:gd name="T38" fmla="*/ 178 w 984"/>
              <a:gd name="T39" fmla="*/ 496 h 744"/>
              <a:gd name="T40" fmla="*/ 168 w 984"/>
              <a:gd name="T41" fmla="*/ 444 h 744"/>
              <a:gd name="T42" fmla="*/ 174 w 984"/>
              <a:gd name="T43" fmla="*/ 404 h 744"/>
              <a:gd name="T44" fmla="*/ 198 w 984"/>
              <a:gd name="T45" fmla="*/ 360 h 744"/>
              <a:gd name="T46" fmla="*/ 238 w 984"/>
              <a:gd name="T47" fmla="*/ 328 h 744"/>
              <a:gd name="T48" fmla="*/ 286 w 984"/>
              <a:gd name="T49" fmla="*/ 312 h 744"/>
              <a:gd name="T50" fmla="*/ 328 w 984"/>
              <a:gd name="T51" fmla="*/ 314 h 744"/>
              <a:gd name="T52" fmla="*/ 374 w 984"/>
              <a:gd name="T53" fmla="*/ 334 h 744"/>
              <a:gd name="T54" fmla="*/ 410 w 984"/>
              <a:gd name="T55" fmla="*/ 370 h 744"/>
              <a:gd name="T56" fmla="*/ 430 w 984"/>
              <a:gd name="T57" fmla="*/ 418 h 744"/>
              <a:gd name="T58" fmla="*/ 432 w 984"/>
              <a:gd name="T59" fmla="*/ 458 h 744"/>
              <a:gd name="T60" fmla="*/ 418 w 984"/>
              <a:gd name="T61" fmla="*/ 508 h 744"/>
              <a:gd name="T62" fmla="*/ 386 w 984"/>
              <a:gd name="T63" fmla="*/ 548 h 744"/>
              <a:gd name="T64" fmla="*/ 340 w 984"/>
              <a:gd name="T65" fmla="*/ 572 h 744"/>
              <a:gd name="T66" fmla="*/ 300 w 984"/>
              <a:gd name="T67" fmla="*/ 578 h 744"/>
              <a:gd name="T68" fmla="*/ 916 w 984"/>
              <a:gd name="T69" fmla="*/ 220 h 744"/>
              <a:gd name="T70" fmla="*/ 942 w 984"/>
              <a:gd name="T71" fmla="*/ 74 h 744"/>
              <a:gd name="T72" fmla="*/ 844 w 984"/>
              <a:gd name="T73" fmla="*/ 96 h 744"/>
              <a:gd name="T74" fmla="*/ 730 w 984"/>
              <a:gd name="T75" fmla="*/ 0 h 744"/>
              <a:gd name="T76" fmla="*/ 700 w 984"/>
              <a:gd name="T77" fmla="*/ 96 h 744"/>
              <a:gd name="T78" fmla="*/ 558 w 984"/>
              <a:gd name="T79" fmla="*/ 148 h 744"/>
              <a:gd name="T80" fmla="*/ 628 w 984"/>
              <a:gd name="T81" fmla="*/ 222 h 744"/>
              <a:gd name="T82" fmla="*/ 600 w 984"/>
              <a:gd name="T83" fmla="*/ 368 h 744"/>
              <a:gd name="T84" fmla="*/ 700 w 984"/>
              <a:gd name="T85" fmla="*/ 346 h 744"/>
              <a:gd name="T86" fmla="*/ 814 w 984"/>
              <a:gd name="T87" fmla="*/ 444 h 744"/>
              <a:gd name="T88" fmla="*/ 844 w 984"/>
              <a:gd name="T89" fmla="*/ 346 h 744"/>
              <a:gd name="T90" fmla="*/ 984 w 984"/>
              <a:gd name="T91" fmla="*/ 296 h 744"/>
              <a:gd name="T92" fmla="*/ 912 w 984"/>
              <a:gd name="T93" fmla="*/ 252 h 744"/>
              <a:gd name="T94" fmla="*/ 796 w 984"/>
              <a:gd name="T95" fmla="*/ 276 h 744"/>
              <a:gd name="T96" fmla="*/ 756 w 984"/>
              <a:gd name="T97" fmla="*/ 280 h 744"/>
              <a:gd name="T98" fmla="*/ 732 w 984"/>
              <a:gd name="T99" fmla="*/ 266 h 744"/>
              <a:gd name="T100" fmla="*/ 712 w 984"/>
              <a:gd name="T101" fmla="*/ 220 h 744"/>
              <a:gd name="T102" fmla="*/ 718 w 984"/>
              <a:gd name="T103" fmla="*/ 194 h 744"/>
              <a:gd name="T104" fmla="*/ 742 w 984"/>
              <a:gd name="T105" fmla="*/ 170 h 744"/>
              <a:gd name="T106" fmla="*/ 768 w 984"/>
              <a:gd name="T107" fmla="*/ 162 h 744"/>
              <a:gd name="T108" fmla="*/ 806 w 984"/>
              <a:gd name="T109" fmla="*/ 172 h 744"/>
              <a:gd name="T110" fmla="*/ 826 w 984"/>
              <a:gd name="T111" fmla="*/ 194 h 744"/>
              <a:gd name="T112" fmla="*/ 830 w 984"/>
              <a:gd name="T113" fmla="*/ 232 h 744"/>
              <a:gd name="T114" fmla="*/ 814 w 984"/>
              <a:gd name="T115" fmla="*/ 26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4" h="744">
                <a:moveTo>
                  <a:pt x="482" y="324"/>
                </a:moveTo>
                <a:lnTo>
                  <a:pt x="542" y="262"/>
                </a:lnTo>
                <a:lnTo>
                  <a:pt x="482" y="202"/>
                </a:lnTo>
                <a:lnTo>
                  <a:pt x="422" y="264"/>
                </a:lnTo>
                <a:lnTo>
                  <a:pt x="422" y="264"/>
                </a:lnTo>
                <a:lnTo>
                  <a:pt x="404" y="252"/>
                </a:lnTo>
                <a:lnTo>
                  <a:pt x="384" y="244"/>
                </a:lnTo>
                <a:lnTo>
                  <a:pt x="364" y="236"/>
                </a:lnTo>
                <a:lnTo>
                  <a:pt x="342" y="232"/>
                </a:lnTo>
                <a:lnTo>
                  <a:pt x="342" y="144"/>
                </a:lnTo>
                <a:lnTo>
                  <a:pt x="258" y="144"/>
                </a:lnTo>
                <a:lnTo>
                  <a:pt x="258" y="232"/>
                </a:lnTo>
                <a:lnTo>
                  <a:pt x="258" y="232"/>
                </a:lnTo>
                <a:lnTo>
                  <a:pt x="238" y="236"/>
                </a:lnTo>
                <a:lnTo>
                  <a:pt x="218" y="244"/>
                </a:lnTo>
                <a:lnTo>
                  <a:pt x="198" y="252"/>
                </a:lnTo>
                <a:lnTo>
                  <a:pt x="180" y="264"/>
                </a:lnTo>
                <a:lnTo>
                  <a:pt x="118" y="202"/>
                </a:lnTo>
                <a:lnTo>
                  <a:pt x="58" y="262"/>
                </a:lnTo>
                <a:lnTo>
                  <a:pt x="120" y="324"/>
                </a:lnTo>
                <a:lnTo>
                  <a:pt x="120" y="324"/>
                </a:lnTo>
                <a:lnTo>
                  <a:pt x="108" y="342"/>
                </a:lnTo>
                <a:lnTo>
                  <a:pt x="100" y="360"/>
                </a:lnTo>
                <a:lnTo>
                  <a:pt x="92" y="382"/>
                </a:lnTo>
                <a:lnTo>
                  <a:pt x="88" y="402"/>
                </a:lnTo>
                <a:lnTo>
                  <a:pt x="0" y="402"/>
                </a:lnTo>
                <a:lnTo>
                  <a:pt x="0" y="486"/>
                </a:lnTo>
                <a:lnTo>
                  <a:pt x="88" y="486"/>
                </a:lnTo>
                <a:lnTo>
                  <a:pt x="88" y="486"/>
                </a:lnTo>
                <a:lnTo>
                  <a:pt x="92" y="508"/>
                </a:lnTo>
                <a:lnTo>
                  <a:pt x="100" y="528"/>
                </a:lnTo>
                <a:lnTo>
                  <a:pt x="108" y="548"/>
                </a:lnTo>
                <a:lnTo>
                  <a:pt x="120" y="566"/>
                </a:lnTo>
                <a:lnTo>
                  <a:pt x="58" y="626"/>
                </a:lnTo>
                <a:lnTo>
                  <a:pt x="118" y="686"/>
                </a:lnTo>
                <a:lnTo>
                  <a:pt x="180" y="626"/>
                </a:lnTo>
                <a:lnTo>
                  <a:pt x="180" y="626"/>
                </a:lnTo>
                <a:lnTo>
                  <a:pt x="198" y="636"/>
                </a:lnTo>
                <a:lnTo>
                  <a:pt x="218" y="646"/>
                </a:lnTo>
                <a:lnTo>
                  <a:pt x="238" y="652"/>
                </a:lnTo>
                <a:lnTo>
                  <a:pt x="258" y="658"/>
                </a:lnTo>
                <a:lnTo>
                  <a:pt x="258" y="744"/>
                </a:lnTo>
                <a:lnTo>
                  <a:pt x="342" y="744"/>
                </a:lnTo>
                <a:lnTo>
                  <a:pt x="342" y="658"/>
                </a:lnTo>
                <a:lnTo>
                  <a:pt x="342" y="658"/>
                </a:lnTo>
                <a:lnTo>
                  <a:pt x="364" y="652"/>
                </a:lnTo>
                <a:lnTo>
                  <a:pt x="384" y="646"/>
                </a:lnTo>
                <a:lnTo>
                  <a:pt x="404" y="636"/>
                </a:lnTo>
                <a:lnTo>
                  <a:pt x="422" y="626"/>
                </a:lnTo>
                <a:lnTo>
                  <a:pt x="482" y="686"/>
                </a:lnTo>
                <a:lnTo>
                  <a:pt x="542" y="626"/>
                </a:lnTo>
                <a:lnTo>
                  <a:pt x="482" y="566"/>
                </a:lnTo>
                <a:lnTo>
                  <a:pt x="482" y="566"/>
                </a:lnTo>
                <a:lnTo>
                  <a:pt x="492" y="548"/>
                </a:lnTo>
                <a:lnTo>
                  <a:pt x="502" y="528"/>
                </a:lnTo>
                <a:lnTo>
                  <a:pt x="508" y="508"/>
                </a:lnTo>
                <a:lnTo>
                  <a:pt x="514" y="486"/>
                </a:lnTo>
                <a:lnTo>
                  <a:pt x="600" y="486"/>
                </a:lnTo>
                <a:lnTo>
                  <a:pt x="600" y="402"/>
                </a:lnTo>
                <a:lnTo>
                  <a:pt x="514" y="402"/>
                </a:lnTo>
                <a:lnTo>
                  <a:pt x="514" y="402"/>
                </a:lnTo>
                <a:lnTo>
                  <a:pt x="508" y="382"/>
                </a:lnTo>
                <a:lnTo>
                  <a:pt x="502" y="360"/>
                </a:lnTo>
                <a:lnTo>
                  <a:pt x="492" y="342"/>
                </a:lnTo>
                <a:lnTo>
                  <a:pt x="482" y="324"/>
                </a:lnTo>
                <a:lnTo>
                  <a:pt x="482" y="324"/>
                </a:lnTo>
                <a:close/>
                <a:moveTo>
                  <a:pt x="300" y="578"/>
                </a:moveTo>
                <a:lnTo>
                  <a:pt x="300" y="578"/>
                </a:lnTo>
                <a:lnTo>
                  <a:pt x="286" y="576"/>
                </a:lnTo>
                <a:lnTo>
                  <a:pt x="274" y="574"/>
                </a:lnTo>
                <a:lnTo>
                  <a:pt x="262" y="572"/>
                </a:lnTo>
                <a:lnTo>
                  <a:pt x="248" y="568"/>
                </a:lnTo>
                <a:lnTo>
                  <a:pt x="238" y="562"/>
                </a:lnTo>
                <a:lnTo>
                  <a:pt x="226" y="554"/>
                </a:lnTo>
                <a:lnTo>
                  <a:pt x="216" y="548"/>
                </a:lnTo>
                <a:lnTo>
                  <a:pt x="206" y="538"/>
                </a:lnTo>
                <a:lnTo>
                  <a:pt x="198" y="530"/>
                </a:lnTo>
                <a:lnTo>
                  <a:pt x="190" y="518"/>
                </a:lnTo>
                <a:lnTo>
                  <a:pt x="184" y="508"/>
                </a:lnTo>
                <a:lnTo>
                  <a:pt x="178" y="496"/>
                </a:lnTo>
                <a:lnTo>
                  <a:pt x="174" y="484"/>
                </a:lnTo>
                <a:lnTo>
                  <a:pt x="170" y="472"/>
                </a:lnTo>
                <a:lnTo>
                  <a:pt x="168" y="458"/>
                </a:lnTo>
                <a:lnTo>
                  <a:pt x="168" y="444"/>
                </a:lnTo>
                <a:lnTo>
                  <a:pt x="168" y="444"/>
                </a:lnTo>
                <a:lnTo>
                  <a:pt x="168" y="430"/>
                </a:lnTo>
                <a:lnTo>
                  <a:pt x="170" y="418"/>
                </a:lnTo>
                <a:lnTo>
                  <a:pt x="174" y="404"/>
                </a:lnTo>
                <a:lnTo>
                  <a:pt x="178" y="392"/>
                </a:lnTo>
                <a:lnTo>
                  <a:pt x="184" y="382"/>
                </a:lnTo>
                <a:lnTo>
                  <a:pt x="190" y="370"/>
                </a:lnTo>
                <a:lnTo>
                  <a:pt x="198" y="360"/>
                </a:lnTo>
                <a:lnTo>
                  <a:pt x="206" y="350"/>
                </a:lnTo>
                <a:lnTo>
                  <a:pt x="216" y="342"/>
                </a:lnTo>
                <a:lnTo>
                  <a:pt x="226" y="334"/>
                </a:lnTo>
                <a:lnTo>
                  <a:pt x="238" y="328"/>
                </a:lnTo>
                <a:lnTo>
                  <a:pt x="248" y="322"/>
                </a:lnTo>
                <a:lnTo>
                  <a:pt x="262" y="318"/>
                </a:lnTo>
                <a:lnTo>
                  <a:pt x="274" y="314"/>
                </a:lnTo>
                <a:lnTo>
                  <a:pt x="286" y="312"/>
                </a:lnTo>
                <a:lnTo>
                  <a:pt x="300" y="312"/>
                </a:lnTo>
                <a:lnTo>
                  <a:pt x="300" y="312"/>
                </a:lnTo>
                <a:lnTo>
                  <a:pt x="314" y="312"/>
                </a:lnTo>
                <a:lnTo>
                  <a:pt x="328" y="314"/>
                </a:lnTo>
                <a:lnTo>
                  <a:pt x="340" y="318"/>
                </a:lnTo>
                <a:lnTo>
                  <a:pt x="352" y="322"/>
                </a:lnTo>
                <a:lnTo>
                  <a:pt x="364" y="328"/>
                </a:lnTo>
                <a:lnTo>
                  <a:pt x="374" y="334"/>
                </a:lnTo>
                <a:lnTo>
                  <a:pt x="386" y="342"/>
                </a:lnTo>
                <a:lnTo>
                  <a:pt x="394" y="350"/>
                </a:lnTo>
                <a:lnTo>
                  <a:pt x="404" y="360"/>
                </a:lnTo>
                <a:lnTo>
                  <a:pt x="410" y="370"/>
                </a:lnTo>
                <a:lnTo>
                  <a:pt x="418" y="382"/>
                </a:lnTo>
                <a:lnTo>
                  <a:pt x="424" y="392"/>
                </a:lnTo>
                <a:lnTo>
                  <a:pt x="428" y="404"/>
                </a:lnTo>
                <a:lnTo>
                  <a:pt x="430" y="418"/>
                </a:lnTo>
                <a:lnTo>
                  <a:pt x="432" y="430"/>
                </a:lnTo>
                <a:lnTo>
                  <a:pt x="434" y="444"/>
                </a:lnTo>
                <a:lnTo>
                  <a:pt x="434" y="444"/>
                </a:lnTo>
                <a:lnTo>
                  <a:pt x="432" y="458"/>
                </a:lnTo>
                <a:lnTo>
                  <a:pt x="430" y="472"/>
                </a:lnTo>
                <a:lnTo>
                  <a:pt x="428" y="484"/>
                </a:lnTo>
                <a:lnTo>
                  <a:pt x="424" y="496"/>
                </a:lnTo>
                <a:lnTo>
                  <a:pt x="418" y="508"/>
                </a:lnTo>
                <a:lnTo>
                  <a:pt x="410" y="518"/>
                </a:lnTo>
                <a:lnTo>
                  <a:pt x="404" y="530"/>
                </a:lnTo>
                <a:lnTo>
                  <a:pt x="394" y="538"/>
                </a:lnTo>
                <a:lnTo>
                  <a:pt x="386" y="548"/>
                </a:lnTo>
                <a:lnTo>
                  <a:pt x="374" y="554"/>
                </a:lnTo>
                <a:lnTo>
                  <a:pt x="364" y="562"/>
                </a:lnTo>
                <a:lnTo>
                  <a:pt x="352" y="568"/>
                </a:lnTo>
                <a:lnTo>
                  <a:pt x="340" y="572"/>
                </a:lnTo>
                <a:lnTo>
                  <a:pt x="328" y="574"/>
                </a:lnTo>
                <a:lnTo>
                  <a:pt x="314" y="576"/>
                </a:lnTo>
                <a:lnTo>
                  <a:pt x="300" y="578"/>
                </a:lnTo>
                <a:lnTo>
                  <a:pt x="300" y="578"/>
                </a:lnTo>
                <a:close/>
                <a:moveTo>
                  <a:pt x="912" y="252"/>
                </a:moveTo>
                <a:lnTo>
                  <a:pt x="912" y="252"/>
                </a:lnTo>
                <a:lnTo>
                  <a:pt x="914" y="236"/>
                </a:lnTo>
                <a:lnTo>
                  <a:pt x="916" y="220"/>
                </a:lnTo>
                <a:lnTo>
                  <a:pt x="914" y="204"/>
                </a:lnTo>
                <a:lnTo>
                  <a:pt x="912" y="190"/>
                </a:lnTo>
                <a:lnTo>
                  <a:pt x="984" y="148"/>
                </a:lnTo>
                <a:lnTo>
                  <a:pt x="942" y="74"/>
                </a:lnTo>
                <a:lnTo>
                  <a:pt x="870" y="116"/>
                </a:lnTo>
                <a:lnTo>
                  <a:pt x="870" y="116"/>
                </a:lnTo>
                <a:lnTo>
                  <a:pt x="858" y="106"/>
                </a:lnTo>
                <a:lnTo>
                  <a:pt x="844" y="96"/>
                </a:lnTo>
                <a:lnTo>
                  <a:pt x="830" y="90"/>
                </a:lnTo>
                <a:lnTo>
                  <a:pt x="814" y="84"/>
                </a:lnTo>
                <a:lnTo>
                  <a:pt x="814" y="0"/>
                </a:lnTo>
                <a:lnTo>
                  <a:pt x="730" y="0"/>
                </a:lnTo>
                <a:lnTo>
                  <a:pt x="730" y="84"/>
                </a:lnTo>
                <a:lnTo>
                  <a:pt x="730" y="84"/>
                </a:lnTo>
                <a:lnTo>
                  <a:pt x="714" y="90"/>
                </a:lnTo>
                <a:lnTo>
                  <a:pt x="700" y="96"/>
                </a:lnTo>
                <a:lnTo>
                  <a:pt x="686" y="106"/>
                </a:lnTo>
                <a:lnTo>
                  <a:pt x="674" y="116"/>
                </a:lnTo>
                <a:lnTo>
                  <a:pt x="600" y="74"/>
                </a:lnTo>
                <a:lnTo>
                  <a:pt x="558" y="148"/>
                </a:lnTo>
                <a:lnTo>
                  <a:pt x="632" y="190"/>
                </a:lnTo>
                <a:lnTo>
                  <a:pt x="632" y="190"/>
                </a:lnTo>
                <a:lnTo>
                  <a:pt x="628" y="206"/>
                </a:lnTo>
                <a:lnTo>
                  <a:pt x="628" y="222"/>
                </a:lnTo>
                <a:lnTo>
                  <a:pt x="628" y="238"/>
                </a:lnTo>
                <a:lnTo>
                  <a:pt x="632" y="254"/>
                </a:lnTo>
                <a:lnTo>
                  <a:pt x="558" y="296"/>
                </a:lnTo>
                <a:lnTo>
                  <a:pt x="600" y="368"/>
                </a:lnTo>
                <a:lnTo>
                  <a:pt x="674" y="326"/>
                </a:lnTo>
                <a:lnTo>
                  <a:pt x="674" y="326"/>
                </a:lnTo>
                <a:lnTo>
                  <a:pt x="686" y="338"/>
                </a:lnTo>
                <a:lnTo>
                  <a:pt x="700" y="346"/>
                </a:lnTo>
                <a:lnTo>
                  <a:pt x="714" y="354"/>
                </a:lnTo>
                <a:lnTo>
                  <a:pt x="730" y="360"/>
                </a:lnTo>
                <a:lnTo>
                  <a:pt x="730" y="444"/>
                </a:lnTo>
                <a:lnTo>
                  <a:pt x="814" y="444"/>
                </a:lnTo>
                <a:lnTo>
                  <a:pt x="814" y="360"/>
                </a:lnTo>
                <a:lnTo>
                  <a:pt x="814" y="360"/>
                </a:lnTo>
                <a:lnTo>
                  <a:pt x="830" y="354"/>
                </a:lnTo>
                <a:lnTo>
                  <a:pt x="844" y="346"/>
                </a:lnTo>
                <a:lnTo>
                  <a:pt x="858" y="338"/>
                </a:lnTo>
                <a:lnTo>
                  <a:pt x="870" y="326"/>
                </a:lnTo>
                <a:lnTo>
                  <a:pt x="942" y="368"/>
                </a:lnTo>
                <a:lnTo>
                  <a:pt x="984" y="296"/>
                </a:lnTo>
                <a:lnTo>
                  <a:pt x="912" y="254"/>
                </a:lnTo>
                <a:lnTo>
                  <a:pt x="912" y="254"/>
                </a:lnTo>
                <a:lnTo>
                  <a:pt x="912" y="252"/>
                </a:lnTo>
                <a:lnTo>
                  <a:pt x="912" y="252"/>
                </a:lnTo>
                <a:close/>
                <a:moveTo>
                  <a:pt x="814" y="264"/>
                </a:moveTo>
                <a:lnTo>
                  <a:pt x="814" y="264"/>
                </a:lnTo>
                <a:lnTo>
                  <a:pt x="806" y="270"/>
                </a:lnTo>
                <a:lnTo>
                  <a:pt x="796" y="276"/>
                </a:lnTo>
                <a:lnTo>
                  <a:pt x="786" y="280"/>
                </a:lnTo>
                <a:lnTo>
                  <a:pt x="776" y="280"/>
                </a:lnTo>
                <a:lnTo>
                  <a:pt x="766" y="280"/>
                </a:lnTo>
                <a:lnTo>
                  <a:pt x="756" y="280"/>
                </a:lnTo>
                <a:lnTo>
                  <a:pt x="748" y="276"/>
                </a:lnTo>
                <a:lnTo>
                  <a:pt x="738" y="270"/>
                </a:lnTo>
                <a:lnTo>
                  <a:pt x="738" y="270"/>
                </a:lnTo>
                <a:lnTo>
                  <a:pt x="732" y="266"/>
                </a:lnTo>
                <a:lnTo>
                  <a:pt x="726" y="260"/>
                </a:lnTo>
                <a:lnTo>
                  <a:pt x="716" y="244"/>
                </a:lnTo>
                <a:lnTo>
                  <a:pt x="712" y="228"/>
                </a:lnTo>
                <a:lnTo>
                  <a:pt x="712" y="220"/>
                </a:lnTo>
                <a:lnTo>
                  <a:pt x="714" y="212"/>
                </a:lnTo>
                <a:lnTo>
                  <a:pt x="714" y="212"/>
                </a:lnTo>
                <a:lnTo>
                  <a:pt x="716" y="202"/>
                </a:lnTo>
                <a:lnTo>
                  <a:pt x="718" y="194"/>
                </a:lnTo>
                <a:lnTo>
                  <a:pt x="724" y="188"/>
                </a:lnTo>
                <a:lnTo>
                  <a:pt x="728" y="180"/>
                </a:lnTo>
                <a:lnTo>
                  <a:pt x="736" y="174"/>
                </a:lnTo>
                <a:lnTo>
                  <a:pt x="742" y="170"/>
                </a:lnTo>
                <a:lnTo>
                  <a:pt x="750" y="166"/>
                </a:lnTo>
                <a:lnTo>
                  <a:pt x="758" y="164"/>
                </a:lnTo>
                <a:lnTo>
                  <a:pt x="758" y="164"/>
                </a:lnTo>
                <a:lnTo>
                  <a:pt x="768" y="162"/>
                </a:lnTo>
                <a:lnTo>
                  <a:pt x="778" y="162"/>
                </a:lnTo>
                <a:lnTo>
                  <a:pt x="788" y="164"/>
                </a:lnTo>
                <a:lnTo>
                  <a:pt x="798" y="168"/>
                </a:lnTo>
                <a:lnTo>
                  <a:pt x="806" y="172"/>
                </a:lnTo>
                <a:lnTo>
                  <a:pt x="814" y="180"/>
                </a:lnTo>
                <a:lnTo>
                  <a:pt x="820" y="186"/>
                </a:lnTo>
                <a:lnTo>
                  <a:pt x="826" y="194"/>
                </a:lnTo>
                <a:lnTo>
                  <a:pt x="826" y="194"/>
                </a:lnTo>
                <a:lnTo>
                  <a:pt x="828" y="204"/>
                </a:lnTo>
                <a:lnTo>
                  <a:pt x="830" y="212"/>
                </a:lnTo>
                <a:lnTo>
                  <a:pt x="832" y="222"/>
                </a:lnTo>
                <a:lnTo>
                  <a:pt x="830" y="232"/>
                </a:lnTo>
                <a:lnTo>
                  <a:pt x="828" y="240"/>
                </a:lnTo>
                <a:lnTo>
                  <a:pt x="824" y="250"/>
                </a:lnTo>
                <a:lnTo>
                  <a:pt x="820" y="258"/>
                </a:lnTo>
                <a:lnTo>
                  <a:pt x="814" y="264"/>
                </a:lnTo>
                <a:lnTo>
                  <a:pt x="814" y="264"/>
                </a:lnTo>
                <a:close/>
              </a:path>
            </a:pathLst>
          </a:custGeom>
          <a:solidFill>
            <a:srgbClr val="00A6CA"/>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sp>
        <p:nvSpPr>
          <p:cNvPr id="78" name="Freeform 171"/>
          <p:cNvSpPr>
            <a:spLocks noChangeAspect="1" noEditPoints="1"/>
          </p:cNvSpPr>
          <p:nvPr/>
        </p:nvSpPr>
        <p:spPr bwMode="gray">
          <a:xfrm>
            <a:off x="10484872" y="1899732"/>
            <a:ext cx="234760" cy="301467"/>
          </a:xfrm>
          <a:custGeom>
            <a:avLst/>
            <a:gdLst>
              <a:gd name="T0" fmla="*/ 262 w 754"/>
              <a:gd name="T1" fmla="*/ 8 h 968"/>
              <a:gd name="T2" fmla="*/ 108 w 754"/>
              <a:gd name="T3" fmla="*/ 54 h 968"/>
              <a:gd name="T4" fmla="*/ 16 w 754"/>
              <a:gd name="T5" fmla="*/ 132 h 968"/>
              <a:gd name="T6" fmla="*/ 0 w 754"/>
              <a:gd name="T7" fmla="*/ 778 h 968"/>
              <a:gd name="T8" fmla="*/ 44 w 754"/>
              <a:gd name="T9" fmla="*/ 870 h 968"/>
              <a:gd name="T10" fmla="*/ 164 w 754"/>
              <a:gd name="T11" fmla="*/ 936 h 968"/>
              <a:gd name="T12" fmla="*/ 338 w 754"/>
              <a:gd name="T13" fmla="*/ 968 h 968"/>
              <a:gd name="T14" fmla="*/ 492 w 754"/>
              <a:gd name="T15" fmla="*/ 960 h 968"/>
              <a:gd name="T16" fmla="*/ 646 w 754"/>
              <a:gd name="T17" fmla="*/ 914 h 968"/>
              <a:gd name="T18" fmla="*/ 738 w 754"/>
              <a:gd name="T19" fmla="*/ 836 h 968"/>
              <a:gd name="T20" fmla="*/ 754 w 754"/>
              <a:gd name="T21" fmla="*/ 190 h 968"/>
              <a:gd name="T22" fmla="*/ 738 w 754"/>
              <a:gd name="T23" fmla="*/ 132 h 968"/>
              <a:gd name="T24" fmla="*/ 646 w 754"/>
              <a:gd name="T25" fmla="*/ 54 h 968"/>
              <a:gd name="T26" fmla="*/ 492 w 754"/>
              <a:gd name="T27" fmla="*/ 8 h 968"/>
              <a:gd name="T28" fmla="*/ 672 w 754"/>
              <a:gd name="T29" fmla="*/ 582 h 968"/>
              <a:gd name="T30" fmla="*/ 652 w 754"/>
              <a:gd name="T31" fmla="*/ 618 h 968"/>
              <a:gd name="T32" fmla="*/ 572 w 754"/>
              <a:gd name="T33" fmla="*/ 662 h 968"/>
              <a:gd name="T34" fmla="*/ 442 w 754"/>
              <a:gd name="T35" fmla="*/ 688 h 968"/>
              <a:gd name="T36" fmla="*/ 314 w 754"/>
              <a:gd name="T37" fmla="*/ 688 h 968"/>
              <a:gd name="T38" fmla="*/ 186 w 754"/>
              <a:gd name="T39" fmla="*/ 662 h 968"/>
              <a:gd name="T40" fmla="*/ 264 w 754"/>
              <a:gd name="T41" fmla="*/ 764 h 968"/>
              <a:gd name="T42" fmla="*/ 464 w 754"/>
              <a:gd name="T43" fmla="*/ 768 h 968"/>
              <a:gd name="T44" fmla="*/ 644 w 754"/>
              <a:gd name="T45" fmla="*/ 718 h 968"/>
              <a:gd name="T46" fmla="*/ 666 w 754"/>
              <a:gd name="T47" fmla="*/ 794 h 968"/>
              <a:gd name="T48" fmla="*/ 610 w 754"/>
              <a:gd name="T49" fmla="*/ 840 h 968"/>
              <a:gd name="T50" fmla="*/ 498 w 754"/>
              <a:gd name="T51" fmla="*/ 876 h 968"/>
              <a:gd name="T52" fmla="*/ 376 w 754"/>
              <a:gd name="T53" fmla="*/ 886 h 968"/>
              <a:gd name="T54" fmla="*/ 228 w 754"/>
              <a:gd name="T55" fmla="*/ 870 h 968"/>
              <a:gd name="T56" fmla="*/ 128 w 754"/>
              <a:gd name="T57" fmla="*/ 832 h 968"/>
              <a:gd name="T58" fmla="*/ 82 w 754"/>
              <a:gd name="T59" fmla="*/ 786 h 968"/>
              <a:gd name="T60" fmla="*/ 140 w 754"/>
              <a:gd name="T61" fmla="*/ 536 h 968"/>
              <a:gd name="T62" fmla="*/ 332 w 754"/>
              <a:gd name="T63" fmla="*/ 576 h 968"/>
              <a:gd name="T64" fmla="*/ 540 w 754"/>
              <a:gd name="T65" fmla="*/ 560 h 968"/>
              <a:gd name="T66" fmla="*/ 546 w 754"/>
              <a:gd name="T67" fmla="*/ 474 h 968"/>
              <a:gd name="T68" fmla="*/ 408 w 754"/>
              <a:gd name="T69" fmla="*/ 496 h 968"/>
              <a:gd name="T70" fmla="*/ 282 w 754"/>
              <a:gd name="T71" fmla="*/ 490 h 968"/>
              <a:gd name="T72" fmla="*/ 162 w 754"/>
              <a:gd name="T73" fmla="*/ 458 h 968"/>
              <a:gd name="T74" fmla="*/ 94 w 754"/>
              <a:gd name="T75" fmla="*/ 414 h 968"/>
              <a:gd name="T76" fmla="*/ 82 w 754"/>
              <a:gd name="T77" fmla="*/ 312 h 968"/>
              <a:gd name="T78" fmla="*/ 248 w 754"/>
              <a:gd name="T79" fmla="*/ 370 h 968"/>
              <a:gd name="T80" fmla="*/ 422 w 754"/>
              <a:gd name="T81" fmla="*/ 380 h 968"/>
              <a:gd name="T82" fmla="*/ 614 w 754"/>
              <a:gd name="T83" fmla="*/ 340 h 968"/>
              <a:gd name="T84" fmla="*/ 672 w 754"/>
              <a:gd name="T85" fmla="*/ 190 h 968"/>
              <a:gd name="T86" fmla="*/ 652 w 754"/>
              <a:gd name="T87" fmla="*/ 226 h 968"/>
              <a:gd name="T88" fmla="*/ 572 w 754"/>
              <a:gd name="T89" fmla="*/ 270 h 968"/>
              <a:gd name="T90" fmla="*/ 442 w 754"/>
              <a:gd name="T91" fmla="*/ 296 h 968"/>
              <a:gd name="T92" fmla="*/ 312 w 754"/>
              <a:gd name="T93" fmla="*/ 296 h 968"/>
              <a:gd name="T94" fmla="*/ 182 w 754"/>
              <a:gd name="T95" fmla="*/ 270 h 968"/>
              <a:gd name="T96" fmla="*/ 102 w 754"/>
              <a:gd name="T97" fmla="*/ 226 h 968"/>
              <a:gd name="T98" fmla="*/ 82 w 754"/>
              <a:gd name="T99" fmla="*/ 190 h 968"/>
              <a:gd name="T100" fmla="*/ 114 w 754"/>
              <a:gd name="T101" fmla="*/ 146 h 968"/>
              <a:gd name="T102" fmla="*/ 204 w 754"/>
              <a:gd name="T103" fmla="*/ 104 h 968"/>
              <a:gd name="T104" fmla="*/ 344 w 754"/>
              <a:gd name="T105" fmla="*/ 82 h 968"/>
              <a:gd name="T106" fmla="*/ 470 w 754"/>
              <a:gd name="T107" fmla="*/ 88 h 968"/>
              <a:gd name="T108" fmla="*/ 592 w 754"/>
              <a:gd name="T109" fmla="*/ 120 h 968"/>
              <a:gd name="T110" fmla="*/ 660 w 754"/>
              <a:gd name="T111" fmla="*/ 164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4" h="968">
                <a:moveTo>
                  <a:pt x="376" y="0"/>
                </a:moveTo>
                <a:lnTo>
                  <a:pt x="376" y="0"/>
                </a:lnTo>
                <a:lnTo>
                  <a:pt x="338" y="0"/>
                </a:lnTo>
                <a:lnTo>
                  <a:pt x="298" y="4"/>
                </a:lnTo>
                <a:lnTo>
                  <a:pt x="262" y="8"/>
                </a:lnTo>
                <a:lnTo>
                  <a:pt x="228" y="14"/>
                </a:lnTo>
                <a:lnTo>
                  <a:pt x="194" y="22"/>
                </a:lnTo>
                <a:lnTo>
                  <a:pt x="164" y="32"/>
                </a:lnTo>
                <a:lnTo>
                  <a:pt x="134" y="42"/>
                </a:lnTo>
                <a:lnTo>
                  <a:pt x="108" y="54"/>
                </a:lnTo>
                <a:lnTo>
                  <a:pt x="84" y="68"/>
                </a:lnTo>
                <a:lnTo>
                  <a:pt x="62" y="82"/>
                </a:lnTo>
                <a:lnTo>
                  <a:pt x="44" y="98"/>
                </a:lnTo>
                <a:lnTo>
                  <a:pt x="28" y="114"/>
                </a:lnTo>
                <a:lnTo>
                  <a:pt x="16" y="132"/>
                </a:lnTo>
                <a:lnTo>
                  <a:pt x="8" y="152"/>
                </a:lnTo>
                <a:lnTo>
                  <a:pt x="2" y="170"/>
                </a:lnTo>
                <a:lnTo>
                  <a:pt x="0" y="190"/>
                </a:lnTo>
                <a:lnTo>
                  <a:pt x="0" y="778"/>
                </a:lnTo>
                <a:lnTo>
                  <a:pt x="0" y="778"/>
                </a:lnTo>
                <a:lnTo>
                  <a:pt x="2" y="798"/>
                </a:lnTo>
                <a:lnTo>
                  <a:pt x="8" y="816"/>
                </a:lnTo>
                <a:lnTo>
                  <a:pt x="16" y="836"/>
                </a:lnTo>
                <a:lnTo>
                  <a:pt x="28" y="854"/>
                </a:lnTo>
                <a:lnTo>
                  <a:pt x="44" y="870"/>
                </a:lnTo>
                <a:lnTo>
                  <a:pt x="62" y="886"/>
                </a:lnTo>
                <a:lnTo>
                  <a:pt x="84" y="900"/>
                </a:lnTo>
                <a:lnTo>
                  <a:pt x="108" y="914"/>
                </a:lnTo>
                <a:lnTo>
                  <a:pt x="134" y="926"/>
                </a:lnTo>
                <a:lnTo>
                  <a:pt x="164" y="936"/>
                </a:lnTo>
                <a:lnTo>
                  <a:pt x="194" y="946"/>
                </a:lnTo>
                <a:lnTo>
                  <a:pt x="228" y="954"/>
                </a:lnTo>
                <a:lnTo>
                  <a:pt x="262" y="960"/>
                </a:lnTo>
                <a:lnTo>
                  <a:pt x="298" y="964"/>
                </a:lnTo>
                <a:lnTo>
                  <a:pt x="338" y="968"/>
                </a:lnTo>
                <a:lnTo>
                  <a:pt x="376" y="968"/>
                </a:lnTo>
                <a:lnTo>
                  <a:pt x="376" y="968"/>
                </a:lnTo>
                <a:lnTo>
                  <a:pt x="416" y="968"/>
                </a:lnTo>
                <a:lnTo>
                  <a:pt x="454" y="964"/>
                </a:lnTo>
                <a:lnTo>
                  <a:pt x="492" y="960"/>
                </a:lnTo>
                <a:lnTo>
                  <a:pt x="526" y="954"/>
                </a:lnTo>
                <a:lnTo>
                  <a:pt x="560" y="946"/>
                </a:lnTo>
                <a:lnTo>
                  <a:pt x="590" y="936"/>
                </a:lnTo>
                <a:lnTo>
                  <a:pt x="620" y="926"/>
                </a:lnTo>
                <a:lnTo>
                  <a:pt x="646" y="914"/>
                </a:lnTo>
                <a:lnTo>
                  <a:pt x="670" y="900"/>
                </a:lnTo>
                <a:lnTo>
                  <a:pt x="692" y="886"/>
                </a:lnTo>
                <a:lnTo>
                  <a:pt x="710" y="870"/>
                </a:lnTo>
                <a:lnTo>
                  <a:pt x="724" y="854"/>
                </a:lnTo>
                <a:lnTo>
                  <a:pt x="738" y="836"/>
                </a:lnTo>
                <a:lnTo>
                  <a:pt x="746" y="816"/>
                </a:lnTo>
                <a:lnTo>
                  <a:pt x="752" y="798"/>
                </a:lnTo>
                <a:lnTo>
                  <a:pt x="754" y="778"/>
                </a:lnTo>
                <a:lnTo>
                  <a:pt x="754" y="190"/>
                </a:lnTo>
                <a:lnTo>
                  <a:pt x="754" y="190"/>
                </a:lnTo>
                <a:lnTo>
                  <a:pt x="754" y="190"/>
                </a:lnTo>
                <a:lnTo>
                  <a:pt x="754" y="190"/>
                </a:lnTo>
                <a:lnTo>
                  <a:pt x="752" y="170"/>
                </a:lnTo>
                <a:lnTo>
                  <a:pt x="746" y="152"/>
                </a:lnTo>
                <a:lnTo>
                  <a:pt x="738" y="132"/>
                </a:lnTo>
                <a:lnTo>
                  <a:pt x="724" y="114"/>
                </a:lnTo>
                <a:lnTo>
                  <a:pt x="710" y="98"/>
                </a:lnTo>
                <a:lnTo>
                  <a:pt x="692" y="82"/>
                </a:lnTo>
                <a:lnTo>
                  <a:pt x="670" y="68"/>
                </a:lnTo>
                <a:lnTo>
                  <a:pt x="646" y="54"/>
                </a:lnTo>
                <a:lnTo>
                  <a:pt x="620" y="42"/>
                </a:lnTo>
                <a:lnTo>
                  <a:pt x="590" y="32"/>
                </a:lnTo>
                <a:lnTo>
                  <a:pt x="560" y="22"/>
                </a:lnTo>
                <a:lnTo>
                  <a:pt x="526" y="14"/>
                </a:lnTo>
                <a:lnTo>
                  <a:pt x="492" y="8"/>
                </a:lnTo>
                <a:lnTo>
                  <a:pt x="454" y="4"/>
                </a:lnTo>
                <a:lnTo>
                  <a:pt x="416" y="0"/>
                </a:lnTo>
                <a:lnTo>
                  <a:pt x="376" y="0"/>
                </a:lnTo>
                <a:lnTo>
                  <a:pt x="376" y="0"/>
                </a:lnTo>
                <a:close/>
                <a:moveTo>
                  <a:pt x="672" y="582"/>
                </a:moveTo>
                <a:lnTo>
                  <a:pt x="672" y="582"/>
                </a:lnTo>
                <a:lnTo>
                  <a:pt x="670" y="590"/>
                </a:lnTo>
                <a:lnTo>
                  <a:pt x="666" y="600"/>
                </a:lnTo>
                <a:lnTo>
                  <a:pt x="660" y="608"/>
                </a:lnTo>
                <a:lnTo>
                  <a:pt x="652" y="618"/>
                </a:lnTo>
                <a:lnTo>
                  <a:pt x="640" y="628"/>
                </a:lnTo>
                <a:lnTo>
                  <a:pt x="626" y="636"/>
                </a:lnTo>
                <a:lnTo>
                  <a:pt x="610" y="644"/>
                </a:lnTo>
                <a:lnTo>
                  <a:pt x="592" y="654"/>
                </a:lnTo>
                <a:lnTo>
                  <a:pt x="572" y="662"/>
                </a:lnTo>
                <a:lnTo>
                  <a:pt x="550" y="668"/>
                </a:lnTo>
                <a:lnTo>
                  <a:pt x="526" y="674"/>
                </a:lnTo>
                <a:lnTo>
                  <a:pt x="498" y="680"/>
                </a:lnTo>
                <a:lnTo>
                  <a:pt x="470" y="684"/>
                </a:lnTo>
                <a:lnTo>
                  <a:pt x="442" y="688"/>
                </a:lnTo>
                <a:lnTo>
                  <a:pt x="410" y="690"/>
                </a:lnTo>
                <a:lnTo>
                  <a:pt x="376" y="692"/>
                </a:lnTo>
                <a:lnTo>
                  <a:pt x="376" y="692"/>
                </a:lnTo>
                <a:lnTo>
                  <a:pt x="344" y="690"/>
                </a:lnTo>
                <a:lnTo>
                  <a:pt x="314" y="688"/>
                </a:lnTo>
                <a:lnTo>
                  <a:pt x="286" y="686"/>
                </a:lnTo>
                <a:lnTo>
                  <a:pt x="258" y="682"/>
                </a:lnTo>
                <a:lnTo>
                  <a:pt x="232" y="676"/>
                </a:lnTo>
                <a:lnTo>
                  <a:pt x="208" y="670"/>
                </a:lnTo>
                <a:lnTo>
                  <a:pt x="186" y="662"/>
                </a:lnTo>
                <a:lnTo>
                  <a:pt x="166" y="656"/>
                </a:lnTo>
                <a:lnTo>
                  <a:pt x="166" y="742"/>
                </a:lnTo>
                <a:lnTo>
                  <a:pt x="166" y="742"/>
                </a:lnTo>
                <a:lnTo>
                  <a:pt x="212" y="756"/>
                </a:lnTo>
                <a:lnTo>
                  <a:pt x="264" y="764"/>
                </a:lnTo>
                <a:lnTo>
                  <a:pt x="318" y="770"/>
                </a:lnTo>
                <a:lnTo>
                  <a:pt x="376" y="772"/>
                </a:lnTo>
                <a:lnTo>
                  <a:pt x="376" y="772"/>
                </a:lnTo>
                <a:lnTo>
                  <a:pt x="422" y="772"/>
                </a:lnTo>
                <a:lnTo>
                  <a:pt x="464" y="768"/>
                </a:lnTo>
                <a:lnTo>
                  <a:pt x="506" y="762"/>
                </a:lnTo>
                <a:lnTo>
                  <a:pt x="544" y="754"/>
                </a:lnTo>
                <a:lnTo>
                  <a:pt x="580" y="744"/>
                </a:lnTo>
                <a:lnTo>
                  <a:pt x="614" y="732"/>
                </a:lnTo>
                <a:lnTo>
                  <a:pt x="644" y="718"/>
                </a:lnTo>
                <a:lnTo>
                  <a:pt x="672" y="704"/>
                </a:lnTo>
                <a:lnTo>
                  <a:pt x="672" y="778"/>
                </a:lnTo>
                <a:lnTo>
                  <a:pt x="672" y="778"/>
                </a:lnTo>
                <a:lnTo>
                  <a:pt x="670" y="786"/>
                </a:lnTo>
                <a:lnTo>
                  <a:pt x="666" y="794"/>
                </a:lnTo>
                <a:lnTo>
                  <a:pt x="660" y="804"/>
                </a:lnTo>
                <a:lnTo>
                  <a:pt x="652" y="814"/>
                </a:lnTo>
                <a:lnTo>
                  <a:pt x="640" y="822"/>
                </a:lnTo>
                <a:lnTo>
                  <a:pt x="626" y="832"/>
                </a:lnTo>
                <a:lnTo>
                  <a:pt x="610" y="840"/>
                </a:lnTo>
                <a:lnTo>
                  <a:pt x="592" y="848"/>
                </a:lnTo>
                <a:lnTo>
                  <a:pt x="572" y="856"/>
                </a:lnTo>
                <a:lnTo>
                  <a:pt x="550" y="864"/>
                </a:lnTo>
                <a:lnTo>
                  <a:pt x="526" y="870"/>
                </a:lnTo>
                <a:lnTo>
                  <a:pt x="498" y="876"/>
                </a:lnTo>
                <a:lnTo>
                  <a:pt x="470" y="880"/>
                </a:lnTo>
                <a:lnTo>
                  <a:pt x="442" y="884"/>
                </a:lnTo>
                <a:lnTo>
                  <a:pt x="410" y="886"/>
                </a:lnTo>
                <a:lnTo>
                  <a:pt x="376" y="886"/>
                </a:lnTo>
                <a:lnTo>
                  <a:pt x="376" y="886"/>
                </a:lnTo>
                <a:lnTo>
                  <a:pt x="344" y="886"/>
                </a:lnTo>
                <a:lnTo>
                  <a:pt x="312" y="884"/>
                </a:lnTo>
                <a:lnTo>
                  <a:pt x="282" y="880"/>
                </a:lnTo>
                <a:lnTo>
                  <a:pt x="254" y="876"/>
                </a:lnTo>
                <a:lnTo>
                  <a:pt x="228" y="870"/>
                </a:lnTo>
                <a:lnTo>
                  <a:pt x="204" y="864"/>
                </a:lnTo>
                <a:lnTo>
                  <a:pt x="182" y="856"/>
                </a:lnTo>
                <a:lnTo>
                  <a:pt x="162" y="848"/>
                </a:lnTo>
                <a:lnTo>
                  <a:pt x="144" y="840"/>
                </a:lnTo>
                <a:lnTo>
                  <a:pt x="128" y="832"/>
                </a:lnTo>
                <a:lnTo>
                  <a:pt x="114" y="822"/>
                </a:lnTo>
                <a:lnTo>
                  <a:pt x="102" y="814"/>
                </a:lnTo>
                <a:lnTo>
                  <a:pt x="94" y="804"/>
                </a:lnTo>
                <a:lnTo>
                  <a:pt x="86" y="794"/>
                </a:lnTo>
                <a:lnTo>
                  <a:pt x="82" y="786"/>
                </a:lnTo>
                <a:lnTo>
                  <a:pt x="82" y="778"/>
                </a:lnTo>
                <a:lnTo>
                  <a:pt x="82" y="508"/>
                </a:lnTo>
                <a:lnTo>
                  <a:pt x="82" y="508"/>
                </a:lnTo>
                <a:lnTo>
                  <a:pt x="108" y="524"/>
                </a:lnTo>
                <a:lnTo>
                  <a:pt x="140" y="536"/>
                </a:lnTo>
                <a:lnTo>
                  <a:pt x="172" y="548"/>
                </a:lnTo>
                <a:lnTo>
                  <a:pt x="208" y="558"/>
                </a:lnTo>
                <a:lnTo>
                  <a:pt x="248" y="566"/>
                </a:lnTo>
                <a:lnTo>
                  <a:pt x="288" y="572"/>
                </a:lnTo>
                <a:lnTo>
                  <a:pt x="332" y="576"/>
                </a:lnTo>
                <a:lnTo>
                  <a:pt x="376" y="578"/>
                </a:lnTo>
                <a:lnTo>
                  <a:pt x="376" y="578"/>
                </a:lnTo>
                <a:lnTo>
                  <a:pt x="434" y="576"/>
                </a:lnTo>
                <a:lnTo>
                  <a:pt x="490" y="570"/>
                </a:lnTo>
                <a:lnTo>
                  <a:pt x="540" y="560"/>
                </a:lnTo>
                <a:lnTo>
                  <a:pt x="588" y="546"/>
                </a:lnTo>
                <a:lnTo>
                  <a:pt x="588" y="460"/>
                </a:lnTo>
                <a:lnTo>
                  <a:pt x="588" y="460"/>
                </a:lnTo>
                <a:lnTo>
                  <a:pt x="568" y="468"/>
                </a:lnTo>
                <a:lnTo>
                  <a:pt x="546" y="474"/>
                </a:lnTo>
                <a:lnTo>
                  <a:pt x="522" y="480"/>
                </a:lnTo>
                <a:lnTo>
                  <a:pt x="496" y="486"/>
                </a:lnTo>
                <a:lnTo>
                  <a:pt x="468" y="490"/>
                </a:lnTo>
                <a:lnTo>
                  <a:pt x="440" y="494"/>
                </a:lnTo>
                <a:lnTo>
                  <a:pt x="408" y="496"/>
                </a:lnTo>
                <a:lnTo>
                  <a:pt x="376" y="496"/>
                </a:lnTo>
                <a:lnTo>
                  <a:pt x="376" y="496"/>
                </a:lnTo>
                <a:lnTo>
                  <a:pt x="344" y="494"/>
                </a:lnTo>
                <a:lnTo>
                  <a:pt x="312" y="492"/>
                </a:lnTo>
                <a:lnTo>
                  <a:pt x="282" y="490"/>
                </a:lnTo>
                <a:lnTo>
                  <a:pt x="254" y="484"/>
                </a:lnTo>
                <a:lnTo>
                  <a:pt x="228" y="480"/>
                </a:lnTo>
                <a:lnTo>
                  <a:pt x="204" y="472"/>
                </a:lnTo>
                <a:lnTo>
                  <a:pt x="182" y="466"/>
                </a:lnTo>
                <a:lnTo>
                  <a:pt x="162" y="458"/>
                </a:lnTo>
                <a:lnTo>
                  <a:pt x="144" y="450"/>
                </a:lnTo>
                <a:lnTo>
                  <a:pt x="128" y="440"/>
                </a:lnTo>
                <a:lnTo>
                  <a:pt x="114" y="432"/>
                </a:lnTo>
                <a:lnTo>
                  <a:pt x="102" y="422"/>
                </a:lnTo>
                <a:lnTo>
                  <a:pt x="94" y="414"/>
                </a:lnTo>
                <a:lnTo>
                  <a:pt x="86" y="404"/>
                </a:lnTo>
                <a:lnTo>
                  <a:pt x="82" y="396"/>
                </a:lnTo>
                <a:lnTo>
                  <a:pt x="82" y="386"/>
                </a:lnTo>
                <a:lnTo>
                  <a:pt x="82" y="312"/>
                </a:lnTo>
                <a:lnTo>
                  <a:pt x="82" y="312"/>
                </a:lnTo>
                <a:lnTo>
                  <a:pt x="108" y="328"/>
                </a:lnTo>
                <a:lnTo>
                  <a:pt x="140" y="340"/>
                </a:lnTo>
                <a:lnTo>
                  <a:pt x="172" y="352"/>
                </a:lnTo>
                <a:lnTo>
                  <a:pt x="208" y="362"/>
                </a:lnTo>
                <a:lnTo>
                  <a:pt x="248" y="370"/>
                </a:lnTo>
                <a:lnTo>
                  <a:pt x="288" y="376"/>
                </a:lnTo>
                <a:lnTo>
                  <a:pt x="332" y="380"/>
                </a:lnTo>
                <a:lnTo>
                  <a:pt x="376" y="382"/>
                </a:lnTo>
                <a:lnTo>
                  <a:pt x="376" y="382"/>
                </a:lnTo>
                <a:lnTo>
                  <a:pt x="422" y="380"/>
                </a:lnTo>
                <a:lnTo>
                  <a:pt x="464" y="376"/>
                </a:lnTo>
                <a:lnTo>
                  <a:pt x="506" y="370"/>
                </a:lnTo>
                <a:lnTo>
                  <a:pt x="544" y="362"/>
                </a:lnTo>
                <a:lnTo>
                  <a:pt x="580" y="352"/>
                </a:lnTo>
                <a:lnTo>
                  <a:pt x="614" y="340"/>
                </a:lnTo>
                <a:lnTo>
                  <a:pt x="644" y="328"/>
                </a:lnTo>
                <a:lnTo>
                  <a:pt x="672" y="312"/>
                </a:lnTo>
                <a:lnTo>
                  <a:pt x="672" y="582"/>
                </a:lnTo>
                <a:close/>
                <a:moveTo>
                  <a:pt x="672" y="190"/>
                </a:moveTo>
                <a:lnTo>
                  <a:pt x="672" y="190"/>
                </a:lnTo>
                <a:lnTo>
                  <a:pt x="672" y="190"/>
                </a:lnTo>
                <a:lnTo>
                  <a:pt x="670" y="200"/>
                </a:lnTo>
                <a:lnTo>
                  <a:pt x="666" y="208"/>
                </a:lnTo>
                <a:lnTo>
                  <a:pt x="660" y="218"/>
                </a:lnTo>
                <a:lnTo>
                  <a:pt x="652" y="226"/>
                </a:lnTo>
                <a:lnTo>
                  <a:pt x="640" y="236"/>
                </a:lnTo>
                <a:lnTo>
                  <a:pt x="626" y="244"/>
                </a:lnTo>
                <a:lnTo>
                  <a:pt x="610" y="254"/>
                </a:lnTo>
                <a:lnTo>
                  <a:pt x="592" y="262"/>
                </a:lnTo>
                <a:lnTo>
                  <a:pt x="572" y="270"/>
                </a:lnTo>
                <a:lnTo>
                  <a:pt x="550" y="276"/>
                </a:lnTo>
                <a:lnTo>
                  <a:pt x="526" y="284"/>
                </a:lnTo>
                <a:lnTo>
                  <a:pt x="498" y="288"/>
                </a:lnTo>
                <a:lnTo>
                  <a:pt x="470" y="294"/>
                </a:lnTo>
                <a:lnTo>
                  <a:pt x="442" y="296"/>
                </a:lnTo>
                <a:lnTo>
                  <a:pt x="410" y="298"/>
                </a:lnTo>
                <a:lnTo>
                  <a:pt x="376" y="300"/>
                </a:lnTo>
                <a:lnTo>
                  <a:pt x="376" y="300"/>
                </a:lnTo>
                <a:lnTo>
                  <a:pt x="344" y="298"/>
                </a:lnTo>
                <a:lnTo>
                  <a:pt x="312" y="296"/>
                </a:lnTo>
                <a:lnTo>
                  <a:pt x="282" y="294"/>
                </a:lnTo>
                <a:lnTo>
                  <a:pt x="254" y="288"/>
                </a:lnTo>
                <a:lnTo>
                  <a:pt x="228" y="284"/>
                </a:lnTo>
                <a:lnTo>
                  <a:pt x="204" y="276"/>
                </a:lnTo>
                <a:lnTo>
                  <a:pt x="182" y="270"/>
                </a:lnTo>
                <a:lnTo>
                  <a:pt x="162" y="262"/>
                </a:lnTo>
                <a:lnTo>
                  <a:pt x="144" y="254"/>
                </a:lnTo>
                <a:lnTo>
                  <a:pt x="128" y="244"/>
                </a:lnTo>
                <a:lnTo>
                  <a:pt x="114" y="236"/>
                </a:lnTo>
                <a:lnTo>
                  <a:pt x="102" y="226"/>
                </a:lnTo>
                <a:lnTo>
                  <a:pt x="94" y="218"/>
                </a:lnTo>
                <a:lnTo>
                  <a:pt x="86" y="208"/>
                </a:lnTo>
                <a:lnTo>
                  <a:pt x="82" y="200"/>
                </a:lnTo>
                <a:lnTo>
                  <a:pt x="82" y="190"/>
                </a:lnTo>
                <a:lnTo>
                  <a:pt x="82" y="190"/>
                </a:lnTo>
                <a:lnTo>
                  <a:pt x="82" y="182"/>
                </a:lnTo>
                <a:lnTo>
                  <a:pt x="86" y="174"/>
                </a:lnTo>
                <a:lnTo>
                  <a:pt x="94" y="164"/>
                </a:lnTo>
                <a:lnTo>
                  <a:pt x="102" y="154"/>
                </a:lnTo>
                <a:lnTo>
                  <a:pt x="114" y="146"/>
                </a:lnTo>
                <a:lnTo>
                  <a:pt x="128" y="136"/>
                </a:lnTo>
                <a:lnTo>
                  <a:pt x="144" y="128"/>
                </a:lnTo>
                <a:lnTo>
                  <a:pt x="162" y="120"/>
                </a:lnTo>
                <a:lnTo>
                  <a:pt x="182" y="112"/>
                </a:lnTo>
                <a:lnTo>
                  <a:pt x="204" y="104"/>
                </a:lnTo>
                <a:lnTo>
                  <a:pt x="228" y="98"/>
                </a:lnTo>
                <a:lnTo>
                  <a:pt x="254" y="92"/>
                </a:lnTo>
                <a:lnTo>
                  <a:pt x="282" y="88"/>
                </a:lnTo>
                <a:lnTo>
                  <a:pt x="312" y="84"/>
                </a:lnTo>
                <a:lnTo>
                  <a:pt x="344" y="82"/>
                </a:lnTo>
                <a:lnTo>
                  <a:pt x="376" y="82"/>
                </a:lnTo>
                <a:lnTo>
                  <a:pt x="376" y="82"/>
                </a:lnTo>
                <a:lnTo>
                  <a:pt x="410" y="82"/>
                </a:lnTo>
                <a:lnTo>
                  <a:pt x="442" y="84"/>
                </a:lnTo>
                <a:lnTo>
                  <a:pt x="470" y="88"/>
                </a:lnTo>
                <a:lnTo>
                  <a:pt x="498" y="92"/>
                </a:lnTo>
                <a:lnTo>
                  <a:pt x="526" y="98"/>
                </a:lnTo>
                <a:lnTo>
                  <a:pt x="550" y="104"/>
                </a:lnTo>
                <a:lnTo>
                  <a:pt x="572" y="112"/>
                </a:lnTo>
                <a:lnTo>
                  <a:pt x="592" y="120"/>
                </a:lnTo>
                <a:lnTo>
                  <a:pt x="610" y="128"/>
                </a:lnTo>
                <a:lnTo>
                  <a:pt x="626" y="136"/>
                </a:lnTo>
                <a:lnTo>
                  <a:pt x="640" y="146"/>
                </a:lnTo>
                <a:lnTo>
                  <a:pt x="652" y="154"/>
                </a:lnTo>
                <a:lnTo>
                  <a:pt x="660" y="164"/>
                </a:lnTo>
                <a:lnTo>
                  <a:pt x="666" y="174"/>
                </a:lnTo>
                <a:lnTo>
                  <a:pt x="670" y="182"/>
                </a:lnTo>
                <a:lnTo>
                  <a:pt x="672" y="190"/>
                </a:lnTo>
                <a:lnTo>
                  <a:pt x="672" y="190"/>
                </a:lnTo>
                <a:close/>
              </a:path>
            </a:pathLst>
          </a:custGeom>
          <a:solidFill>
            <a:srgbClr val="00A6CA"/>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cxnSp>
        <p:nvCxnSpPr>
          <p:cNvPr id="79" name="Straight Arrow Connector 174"/>
          <p:cNvCxnSpPr>
            <a:stCxn id="78" idx="37"/>
          </p:cNvCxnSpPr>
          <p:nvPr/>
        </p:nvCxnSpPr>
        <p:spPr>
          <a:xfrm flipH="1">
            <a:off x="10271364" y="2028665"/>
            <a:ext cx="242775" cy="190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182"/>
          <p:cNvCxnSpPr/>
          <p:nvPr/>
        </p:nvCxnSpPr>
        <p:spPr>
          <a:xfrm flipH="1" flipV="1">
            <a:off x="10217203" y="2573229"/>
            <a:ext cx="214333" cy="1975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185"/>
          <p:cNvCxnSpPr/>
          <p:nvPr/>
        </p:nvCxnSpPr>
        <p:spPr>
          <a:xfrm flipH="1" flipV="1">
            <a:off x="10264080" y="2451907"/>
            <a:ext cx="207216" cy="159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2" name="Freeform 194"/>
          <p:cNvSpPr>
            <a:spLocks noChangeAspect="1" noEditPoints="1"/>
          </p:cNvSpPr>
          <p:nvPr/>
        </p:nvSpPr>
        <p:spPr bwMode="gray">
          <a:xfrm>
            <a:off x="9372466" y="2108312"/>
            <a:ext cx="395563" cy="536883"/>
          </a:xfrm>
          <a:custGeom>
            <a:avLst/>
            <a:gdLst>
              <a:gd name="T0" fmla="*/ 488 w 622"/>
              <a:gd name="T1" fmla="*/ 444 h 844"/>
              <a:gd name="T2" fmla="*/ 470 w 622"/>
              <a:gd name="T3" fmla="*/ 486 h 844"/>
              <a:gd name="T4" fmla="*/ 524 w 622"/>
              <a:gd name="T5" fmla="*/ 570 h 844"/>
              <a:gd name="T6" fmla="*/ 538 w 622"/>
              <a:gd name="T7" fmla="*/ 730 h 844"/>
              <a:gd name="T8" fmla="*/ 530 w 622"/>
              <a:gd name="T9" fmla="*/ 752 h 844"/>
              <a:gd name="T10" fmla="*/ 4 w 622"/>
              <a:gd name="T11" fmla="*/ 760 h 844"/>
              <a:gd name="T12" fmla="*/ 30 w 622"/>
              <a:gd name="T13" fmla="*/ 808 h 844"/>
              <a:gd name="T14" fmla="*/ 94 w 622"/>
              <a:gd name="T15" fmla="*/ 844 h 844"/>
              <a:gd name="T16" fmla="*/ 530 w 622"/>
              <a:gd name="T17" fmla="*/ 842 h 844"/>
              <a:gd name="T18" fmla="*/ 602 w 622"/>
              <a:gd name="T19" fmla="*/ 794 h 844"/>
              <a:gd name="T20" fmla="*/ 622 w 622"/>
              <a:gd name="T21" fmla="*/ 646 h 844"/>
              <a:gd name="T22" fmla="*/ 606 w 622"/>
              <a:gd name="T23" fmla="*/ 548 h 844"/>
              <a:gd name="T24" fmla="*/ 542 w 622"/>
              <a:gd name="T25" fmla="*/ 438 h 844"/>
              <a:gd name="T26" fmla="*/ 84 w 622"/>
              <a:gd name="T27" fmla="*/ 646 h 844"/>
              <a:gd name="T28" fmla="*/ 102 w 622"/>
              <a:gd name="T29" fmla="*/ 558 h 844"/>
              <a:gd name="T30" fmla="*/ 150 w 622"/>
              <a:gd name="T31" fmla="*/ 486 h 844"/>
              <a:gd name="T32" fmla="*/ 222 w 622"/>
              <a:gd name="T33" fmla="*/ 438 h 844"/>
              <a:gd name="T34" fmla="*/ 310 w 622"/>
              <a:gd name="T35" fmla="*/ 420 h 844"/>
              <a:gd name="T36" fmla="*/ 372 w 622"/>
              <a:gd name="T37" fmla="*/ 410 h 844"/>
              <a:gd name="T38" fmla="*/ 472 w 622"/>
              <a:gd name="T39" fmla="*/ 344 h 844"/>
              <a:gd name="T40" fmla="*/ 510 w 622"/>
              <a:gd name="T41" fmla="*/ 276 h 844"/>
              <a:gd name="T42" fmla="*/ 520 w 622"/>
              <a:gd name="T43" fmla="*/ 198 h 844"/>
              <a:gd name="T44" fmla="*/ 486 w 622"/>
              <a:gd name="T45" fmla="*/ 94 h 844"/>
              <a:gd name="T46" fmla="*/ 454 w 622"/>
              <a:gd name="T47" fmla="*/ 56 h 844"/>
              <a:gd name="T48" fmla="*/ 388 w 622"/>
              <a:gd name="T49" fmla="*/ 14 h 844"/>
              <a:gd name="T50" fmla="*/ 310 w 622"/>
              <a:gd name="T51" fmla="*/ 0 h 844"/>
              <a:gd name="T52" fmla="*/ 240 w 622"/>
              <a:gd name="T53" fmla="*/ 12 h 844"/>
              <a:gd name="T54" fmla="*/ 162 w 622"/>
              <a:gd name="T55" fmla="*/ 62 h 844"/>
              <a:gd name="T56" fmla="*/ 122 w 622"/>
              <a:gd name="T57" fmla="*/ 122 h 844"/>
              <a:gd name="T58" fmla="*/ 100 w 622"/>
              <a:gd name="T59" fmla="*/ 212 h 844"/>
              <a:gd name="T60" fmla="*/ 112 w 622"/>
              <a:gd name="T61" fmla="*/ 276 h 844"/>
              <a:gd name="T62" fmla="*/ 140 w 622"/>
              <a:gd name="T63" fmla="*/ 332 h 844"/>
              <a:gd name="T64" fmla="*/ 172 w 622"/>
              <a:gd name="T65" fmla="*/ 368 h 844"/>
              <a:gd name="T66" fmla="*/ 68 w 622"/>
              <a:gd name="T67" fmla="*/ 450 h 844"/>
              <a:gd name="T68" fmla="*/ 8 w 622"/>
              <a:gd name="T69" fmla="*/ 570 h 844"/>
              <a:gd name="T70" fmla="*/ 0 w 622"/>
              <a:gd name="T71" fmla="*/ 628 h 844"/>
              <a:gd name="T72" fmla="*/ 84 w 622"/>
              <a:gd name="T73" fmla="*/ 646 h 844"/>
              <a:gd name="T74" fmla="*/ 206 w 622"/>
              <a:gd name="T75" fmla="*/ 140 h 844"/>
              <a:gd name="T76" fmla="*/ 270 w 622"/>
              <a:gd name="T77" fmla="*/ 90 h 844"/>
              <a:gd name="T78" fmla="*/ 330 w 622"/>
              <a:gd name="T79" fmla="*/ 86 h 844"/>
              <a:gd name="T80" fmla="*/ 396 w 622"/>
              <a:gd name="T81" fmla="*/ 118 h 844"/>
              <a:gd name="T82" fmla="*/ 428 w 622"/>
              <a:gd name="T83" fmla="*/ 164 h 844"/>
              <a:gd name="T84" fmla="*/ 432 w 622"/>
              <a:gd name="T85" fmla="*/ 240 h 844"/>
              <a:gd name="T86" fmla="*/ 392 w 622"/>
              <a:gd name="T87" fmla="*/ 306 h 844"/>
              <a:gd name="T88" fmla="*/ 338 w 622"/>
              <a:gd name="T89" fmla="*/ 332 h 844"/>
              <a:gd name="T90" fmla="*/ 260 w 622"/>
              <a:gd name="T91" fmla="*/ 324 h 844"/>
              <a:gd name="T92" fmla="*/ 214 w 622"/>
              <a:gd name="T93" fmla="*/ 288 h 844"/>
              <a:gd name="T94" fmla="*/ 186 w 622"/>
              <a:gd name="T95" fmla="*/ 218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844">
                <a:moveTo>
                  <a:pt x="520" y="416"/>
                </a:moveTo>
                <a:lnTo>
                  <a:pt x="520" y="416"/>
                </a:lnTo>
                <a:lnTo>
                  <a:pt x="504" y="432"/>
                </a:lnTo>
                <a:lnTo>
                  <a:pt x="488" y="444"/>
                </a:lnTo>
                <a:lnTo>
                  <a:pt x="470" y="458"/>
                </a:lnTo>
                <a:lnTo>
                  <a:pt x="452" y="468"/>
                </a:lnTo>
                <a:lnTo>
                  <a:pt x="452" y="468"/>
                </a:lnTo>
                <a:lnTo>
                  <a:pt x="470" y="486"/>
                </a:lnTo>
                <a:lnTo>
                  <a:pt x="488" y="504"/>
                </a:lnTo>
                <a:lnTo>
                  <a:pt x="502" y="524"/>
                </a:lnTo>
                <a:lnTo>
                  <a:pt x="514" y="546"/>
                </a:lnTo>
                <a:lnTo>
                  <a:pt x="524" y="570"/>
                </a:lnTo>
                <a:lnTo>
                  <a:pt x="532" y="594"/>
                </a:lnTo>
                <a:lnTo>
                  <a:pt x="536" y="620"/>
                </a:lnTo>
                <a:lnTo>
                  <a:pt x="538" y="646"/>
                </a:lnTo>
                <a:lnTo>
                  <a:pt x="538" y="730"/>
                </a:lnTo>
                <a:lnTo>
                  <a:pt x="538" y="730"/>
                </a:lnTo>
                <a:lnTo>
                  <a:pt x="538" y="736"/>
                </a:lnTo>
                <a:lnTo>
                  <a:pt x="536" y="742"/>
                </a:lnTo>
                <a:lnTo>
                  <a:pt x="530" y="752"/>
                </a:lnTo>
                <a:lnTo>
                  <a:pt x="520" y="758"/>
                </a:lnTo>
                <a:lnTo>
                  <a:pt x="514" y="760"/>
                </a:lnTo>
                <a:lnTo>
                  <a:pt x="508" y="760"/>
                </a:lnTo>
                <a:lnTo>
                  <a:pt x="4" y="760"/>
                </a:lnTo>
                <a:lnTo>
                  <a:pt x="4" y="760"/>
                </a:lnTo>
                <a:lnTo>
                  <a:pt x="10" y="778"/>
                </a:lnTo>
                <a:lnTo>
                  <a:pt x="18" y="794"/>
                </a:lnTo>
                <a:lnTo>
                  <a:pt x="30" y="808"/>
                </a:lnTo>
                <a:lnTo>
                  <a:pt x="44" y="820"/>
                </a:lnTo>
                <a:lnTo>
                  <a:pt x="60" y="830"/>
                </a:lnTo>
                <a:lnTo>
                  <a:pt x="76" y="838"/>
                </a:lnTo>
                <a:lnTo>
                  <a:pt x="94" y="844"/>
                </a:lnTo>
                <a:lnTo>
                  <a:pt x="114" y="844"/>
                </a:lnTo>
                <a:lnTo>
                  <a:pt x="508" y="844"/>
                </a:lnTo>
                <a:lnTo>
                  <a:pt x="508" y="844"/>
                </a:lnTo>
                <a:lnTo>
                  <a:pt x="530" y="842"/>
                </a:lnTo>
                <a:lnTo>
                  <a:pt x="552" y="836"/>
                </a:lnTo>
                <a:lnTo>
                  <a:pt x="572" y="826"/>
                </a:lnTo>
                <a:lnTo>
                  <a:pt x="588" y="812"/>
                </a:lnTo>
                <a:lnTo>
                  <a:pt x="602" y="794"/>
                </a:lnTo>
                <a:lnTo>
                  <a:pt x="614" y="774"/>
                </a:lnTo>
                <a:lnTo>
                  <a:pt x="620" y="754"/>
                </a:lnTo>
                <a:lnTo>
                  <a:pt x="622" y="730"/>
                </a:lnTo>
                <a:lnTo>
                  <a:pt x="622" y="646"/>
                </a:lnTo>
                <a:lnTo>
                  <a:pt x="622" y="646"/>
                </a:lnTo>
                <a:lnTo>
                  <a:pt x="620" y="614"/>
                </a:lnTo>
                <a:lnTo>
                  <a:pt x="616" y="580"/>
                </a:lnTo>
                <a:lnTo>
                  <a:pt x="606" y="548"/>
                </a:lnTo>
                <a:lnTo>
                  <a:pt x="594" y="518"/>
                </a:lnTo>
                <a:lnTo>
                  <a:pt x="580" y="490"/>
                </a:lnTo>
                <a:lnTo>
                  <a:pt x="562" y="464"/>
                </a:lnTo>
                <a:lnTo>
                  <a:pt x="542" y="438"/>
                </a:lnTo>
                <a:lnTo>
                  <a:pt x="520" y="416"/>
                </a:lnTo>
                <a:lnTo>
                  <a:pt x="520" y="416"/>
                </a:lnTo>
                <a:close/>
                <a:moveTo>
                  <a:pt x="84" y="646"/>
                </a:moveTo>
                <a:lnTo>
                  <a:pt x="84" y="646"/>
                </a:lnTo>
                <a:lnTo>
                  <a:pt x="84" y="624"/>
                </a:lnTo>
                <a:lnTo>
                  <a:pt x="88" y="602"/>
                </a:lnTo>
                <a:lnTo>
                  <a:pt x="94" y="580"/>
                </a:lnTo>
                <a:lnTo>
                  <a:pt x="102" y="558"/>
                </a:lnTo>
                <a:lnTo>
                  <a:pt x="110" y="538"/>
                </a:lnTo>
                <a:lnTo>
                  <a:pt x="122" y="520"/>
                </a:lnTo>
                <a:lnTo>
                  <a:pt x="136" y="502"/>
                </a:lnTo>
                <a:lnTo>
                  <a:pt x="150" y="486"/>
                </a:lnTo>
                <a:lnTo>
                  <a:pt x="166" y="472"/>
                </a:lnTo>
                <a:lnTo>
                  <a:pt x="184" y="458"/>
                </a:lnTo>
                <a:lnTo>
                  <a:pt x="202" y="448"/>
                </a:lnTo>
                <a:lnTo>
                  <a:pt x="222" y="438"/>
                </a:lnTo>
                <a:lnTo>
                  <a:pt x="244" y="430"/>
                </a:lnTo>
                <a:lnTo>
                  <a:pt x="266" y="424"/>
                </a:lnTo>
                <a:lnTo>
                  <a:pt x="288" y="420"/>
                </a:lnTo>
                <a:lnTo>
                  <a:pt x="310" y="420"/>
                </a:lnTo>
                <a:lnTo>
                  <a:pt x="310" y="420"/>
                </a:lnTo>
                <a:lnTo>
                  <a:pt x="326" y="418"/>
                </a:lnTo>
                <a:lnTo>
                  <a:pt x="342" y="418"/>
                </a:lnTo>
                <a:lnTo>
                  <a:pt x="372" y="410"/>
                </a:lnTo>
                <a:lnTo>
                  <a:pt x="400" y="398"/>
                </a:lnTo>
                <a:lnTo>
                  <a:pt x="426" y="384"/>
                </a:lnTo>
                <a:lnTo>
                  <a:pt x="450" y="366"/>
                </a:lnTo>
                <a:lnTo>
                  <a:pt x="472" y="344"/>
                </a:lnTo>
                <a:lnTo>
                  <a:pt x="490" y="318"/>
                </a:lnTo>
                <a:lnTo>
                  <a:pt x="504" y="290"/>
                </a:lnTo>
                <a:lnTo>
                  <a:pt x="504" y="290"/>
                </a:lnTo>
                <a:lnTo>
                  <a:pt x="510" y="276"/>
                </a:lnTo>
                <a:lnTo>
                  <a:pt x="514" y="260"/>
                </a:lnTo>
                <a:lnTo>
                  <a:pt x="518" y="244"/>
                </a:lnTo>
                <a:lnTo>
                  <a:pt x="520" y="228"/>
                </a:lnTo>
                <a:lnTo>
                  <a:pt x="520" y="198"/>
                </a:lnTo>
                <a:lnTo>
                  <a:pt x="516" y="166"/>
                </a:lnTo>
                <a:lnTo>
                  <a:pt x="506" y="136"/>
                </a:lnTo>
                <a:lnTo>
                  <a:pt x="494" y="106"/>
                </a:lnTo>
                <a:lnTo>
                  <a:pt x="486" y="94"/>
                </a:lnTo>
                <a:lnTo>
                  <a:pt x="476" y="80"/>
                </a:lnTo>
                <a:lnTo>
                  <a:pt x="466" y="68"/>
                </a:lnTo>
                <a:lnTo>
                  <a:pt x="454" y="56"/>
                </a:lnTo>
                <a:lnTo>
                  <a:pt x="454" y="56"/>
                </a:lnTo>
                <a:lnTo>
                  <a:pt x="440" y="44"/>
                </a:lnTo>
                <a:lnTo>
                  <a:pt x="424" y="32"/>
                </a:lnTo>
                <a:lnTo>
                  <a:pt x="406" y="22"/>
                </a:lnTo>
                <a:lnTo>
                  <a:pt x="388" y="14"/>
                </a:lnTo>
                <a:lnTo>
                  <a:pt x="370" y="8"/>
                </a:lnTo>
                <a:lnTo>
                  <a:pt x="350" y="4"/>
                </a:lnTo>
                <a:lnTo>
                  <a:pt x="330" y="0"/>
                </a:lnTo>
                <a:lnTo>
                  <a:pt x="310" y="0"/>
                </a:lnTo>
                <a:lnTo>
                  <a:pt x="310" y="0"/>
                </a:lnTo>
                <a:lnTo>
                  <a:pt x="286" y="0"/>
                </a:lnTo>
                <a:lnTo>
                  <a:pt x="264" y="4"/>
                </a:lnTo>
                <a:lnTo>
                  <a:pt x="240" y="12"/>
                </a:lnTo>
                <a:lnTo>
                  <a:pt x="220" y="22"/>
                </a:lnTo>
                <a:lnTo>
                  <a:pt x="198" y="32"/>
                </a:lnTo>
                <a:lnTo>
                  <a:pt x="180" y="46"/>
                </a:lnTo>
                <a:lnTo>
                  <a:pt x="162" y="62"/>
                </a:lnTo>
                <a:lnTo>
                  <a:pt x="146" y="80"/>
                </a:lnTo>
                <a:lnTo>
                  <a:pt x="146" y="80"/>
                </a:lnTo>
                <a:lnTo>
                  <a:pt x="132" y="100"/>
                </a:lnTo>
                <a:lnTo>
                  <a:pt x="122" y="122"/>
                </a:lnTo>
                <a:lnTo>
                  <a:pt x="112" y="142"/>
                </a:lnTo>
                <a:lnTo>
                  <a:pt x="106" y="166"/>
                </a:lnTo>
                <a:lnTo>
                  <a:pt x="102" y="188"/>
                </a:lnTo>
                <a:lnTo>
                  <a:pt x="100" y="212"/>
                </a:lnTo>
                <a:lnTo>
                  <a:pt x="102" y="236"/>
                </a:lnTo>
                <a:lnTo>
                  <a:pt x="106" y="260"/>
                </a:lnTo>
                <a:lnTo>
                  <a:pt x="106" y="260"/>
                </a:lnTo>
                <a:lnTo>
                  <a:pt x="112" y="276"/>
                </a:lnTo>
                <a:lnTo>
                  <a:pt x="116" y="290"/>
                </a:lnTo>
                <a:lnTo>
                  <a:pt x="124" y="304"/>
                </a:lnTo>
                <a:lnTo>
                  <a:pt x="132" y="318"/>
                </a:lnTo>
                <a:lnTo>
                  <a:pt x="140" y="332"/>
                </a:lnTo>
                <a:lnTo>
                  <a:pt x="150" y="344"/>
                </a:lnTo>
                <a:lnTo>
                  <a:pt x="162" y="356"/>
                </a:lnTo>
                <a:lnTo>
                  <a:pt x="172" y="368"/>
                </a:lnTo>
                <a:lnTo>
                  <a:pt x="172" y="368"/>
                </a:lnTo>
                <a:lnTo>
                  <a:pt x="144" y="384"/>
                </a:lnTo>
                <a:lnTo>
                  <a:pt x="116" y="404"/>
                </a:lnTo>
                <a:lnTo>
                  <a:pt x="92" y="426"/>
                </a:lnTo>
                <a:lnTo>
                  <a:pt x="68" y="450"/>
                </a:lnTo>
                <a:lnTo>
                  <a:pt x="50" y="478"/>
                </a:lnTo>
                <a:lnTo>
                  <a:pt x="32" y="506"/>
                </a:lnTo>
                <a:lnTo>
                  <a:pt x="18" y="538"/>
                </a:lnTo>
                <a:lnTo>
                  <a:pt x="8" y="570"/>
                </a:lnTo>
                <a:lnTo>
                  <a:pt x="8" y="570"/>
                </a:lnTo>
                <a:lnTo>
                  <a:pt x="4" y="588"/>
                </a:lnTo>
                <a:lnTo>
                  <a:pt x="2" y="608"/>
                </a:lnTo>
                <a:lnTo>
                  <a:pt x="0" y="628"/>
                </a:lnTo>
                <a:lnTo>
                  <a:pt x="0" y="646"/>
                </a:lnTo>
                <a:lnTo>
                  <a:pt x="0" y="676"/>
                </a:lnTo>
                <a:lnTo>
                  <a:pt x="84" y="676"/>
                </a:lnTo>
                <a:lnTo>
                  <a:pt x="84" y="646"/>
                </a:lnTo>
                <a:close/>
                <a:moveTo>
                  <a:pt x="188" y="178"/>
                </a:moveTo>
                <a:lnTo>
                  <a:pt x="188" y="178"/>
                </a:lnTo>
                <a:lnTo>
                  <a:pt x="196" y="158"/>
                </a:lnTo>
                <a:lnTo>
                  <a:pt x="206" y="140"/>
                </a:lnTo>
                <a:lnTo>
                  <a:pt x="218" y="124"/>
                </a:lnTo>
                <a:lnTo>
                  <a:pt x="234" y="110"/>
                </a:lnTo>
                <a:lnTo>
                  <a:pt x="252" y="100"/>
                </a:lnTo>
                <a:lnTo>
                  <a:pt x="270" y="90"/>
                </a:lnTo>
                <a:lnTo>
                  <a:pt x="290" y="86"/>
                </a:lnTo>
                <a:lnTo>
                  <a:pt x="310" y="84"/>
                </a:lnTo>
                <a:lnTo>
                  <a:pt x="310" y="84"/>
                </a:lnTo>
                <a:lnTo>
                  <a:pt x="330" y="86"/>
                </a:lnTo>
                <a:lnTo>
                  <a:pt x="348" y="90"/>
                </a:lnTo>
                <a:lnTo>
                  <a:pt x="366" y="96"/>
                </a:lnTo>
                <a:lnTo>
                  <a:pt x="382" y="106"/>
                </a:lnTo>
                <a:lnTo>
                  <a:pt x="396" y="118"/>
                </a:lnTo>
                <a:lnTo>
                  <a:pt x="410" y="132"/>
                </a:lnTo>
                <a:lnTo>
                  <a:pt x="420" y="148"/>
                </a:lnTo>
                <a:lnTo>
                  <a:pt x="428" y="164"/>
                </a:lnTo>
                <a:lnTo>
                  <a:pt x="428" y="164"/>
                </a:lnTo>
                <a:lnTo>
                  <a:pt x="434" y="184"/>
                </a:lnTo>
                <a:lnTo>
                  <a:pt x="436" y="202"/>
                </a:lnTo>
                <a:lnTo>
                  <a:pt x="436" y="222"/>
                </a:lnTo>
                <a:lnTo>
                  <a:pt x="432" y="240"/>
                </a:lnTo>
                <a:lnTo>
                  <a:pt x="426" y="258"/>
                </a:lnTo>
                <a:lnTo>
                  <a:pt x="418" y="276"/>
                </a:lnTo>
                <a:lnTo>
                  <a:pt x="406" y="292"/>
                </a:lnTo>
                <a:lnTo>
                  <a:pt x="392" y="306"/>
                </a:lnTo>
                <a:lnTo>
                  <a:pt x="392" y="306"/>
                </a:lnTo>
                <a:lnTo>
                  <a:pt x="376" y="318"/>
                </a:lnTo>
                <a:lnTo>
                  <a:pt x="358" y="326"/>
                </a:lnTo>
                <a:lnTo>
                  <a:pt x="338" y="332"/>
                </a:lnTo>
                <a:lnTo>
                  <a:pt x="318" y="334"/>
                </a:lnTo>
                <a:lnTo>
                  <a:pt x="298" y="334"/>
                </a:lnTo>
                <a:lnTo>
                  <a:pt x="280" y="330"/>
                </a:lnTo>
                <a:lnTo>
                  <a:pt x="260" y="324"/>
                </a:lnTo>
                <a:lnTo>
                  <a:pt x="242" y="314"/>
                </a:lnTo>
                <a:lnTo>
                  <a:pt x="242" y="314"/>
                </a:lnTo>
                <a:lnTo>
                  <a:pt x="226" y="302"/>
                </a:lnTo>
                <a:lnTo>
                  <a:pt x="214" y="288"/>
                </a:lnTo>
                <a:lnTo>
                  <a:pt x="202" y="272"/>
                </a:lnTo>
                <a:lnTo>
                  <a:pt x="194" y="254"/>
                </a:lnTo>
                <a:lnTo>
                  <a:pt x="188" y="236"/>
                </a:lnTo>
                <a:lnTo>
                  <a:pt x="186" y="218"/>
                </a:lnTo>
                <a:lnTo>
                  <a:pt x="186" y="198"/>
                </a:lnTo>
                <a:lnTo>
                  <a:pt x="188" y="178"/>
                </a:lnTo>
                <a:lnTo>
                  <a:pt x="188" y="178"/>
                </a:lnTo>
                <a:close/>
              </a:path>
            </a:pathLst>
          </a:custGeom>
          <a:solidFill>
            <a:srgbClr val="FCD800"/>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sp>
        <p:nvSpPr>
          <p:cNvPr id="83" name="Rectangle 214"/>
          <p:cNvSpPr/>
          <p:nvPr/>
        </p:nvSpPr>
        <p:spPr>
          <a:xfrm>
            <a:off x="7535218" y="4074159"/>
            <a:ext cx="1439625" cy="1439625"/>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defTabSz="914134"/>
            <a:endParaRPr lang="es-DO" sz="1350" dirty="0">
              <a:solidFill>
                <a:srgbClr val="FFFFFF"/>
              </a:solidFill>
            </a:endParaRPr>
          </a:p>
        </p:txBody>
      </p:sp>
      <p:sp>
        <p:nvSpPr>
          <p:cNvPr id="84" name="Freeform 232"/>
          <p:cNvSpPr>
            <a:spLocks noChangeAspect="1" noEditPoints="1"/>
          </p:cNvSpPr>
          <p:nvPr/>
        </p:nvSpPr>
        <p:spPr bwMode="gray">
          <a:xfrm>
            <a:off x="8545222" y="5202216"/>
            <a:ext cx="247354" cy="204632"/>
          </a:xfrm>
          <a:custGeom>
            <a:avLst/>
            <a:gdLst>
              <a:gd name="T0" fmla="*/ 84 w 798"/>
              <a:gd name="T1" fmla="*/ 0 h 660"/>
              <a:gd name="T2" fmla="*/ 0 w 798"/>
              <a:gd name="T3" fmla="*/ 0 h 660"/>
              <a:gd name="T4" fmla="*/ 0 w 798"/>
              <a:gd name="T5" fmla="*/ 492 h 660"/>
              <a:gd name="T6" fmla="*/ 84 w 798"/>
              <a:gd name="T7" fmla="*/ 492 h 660"/>
              <a:gd name="T8" fmla="*/ 84 w 798"/>
              <a:gd name="T9" fmla="*/ 0 h 660"/>
              <a:gd name="T10" fmla="*/ 722 w 798"/>
              <a:gd name="T11" fmla="*/ 0 h 660"/>
              <a:gd name="T12" fmla="*/ 536 w 798"/>
              <a:gd name="T13" fmla="*/ 0 h 660"/>
              <a:gd name="T14" fmla="*/ 536 w 798"/>
              <a:gd name="T15" fmla="*/ 84 h 660"/>
              <a:gd name="T16" fmla="*/ 654 w 798"/>
              <a:gd name="T17" fmla="*/ 84 h 660"/>
              <a:gd name="T18" fmla="*/ 444 w 798"/>
              <a:gd name="T19" fmla="*/ 296 h 660"/>
              <a:gd name="T20" fmla="*/ 374 w 798"/>
              <a:gd name="T21" fmla="*/ 226 h 660"/>
              <a:gd name="T22" fmla="*/ 374 w 798"/>
              <a:gd name="T23" fmla="*/ 226 h 660"/>
              <a:gd name="T24" fmla="*/ 368 w 798"/>
              <a:gd name="T25" fmla="*/ 220 h 660"/>
              <a:gd name="T26" fmla="*/ 360 w 798"/>
              <a:gd name="T27" fmla="*/ 216 h 660"/>
              <a:gd name="T28" fmla="*/ 352 w 798"/>
              <a:gd name="T29" fmla="*/ 214 h 660"/>
              <a:gd name="T30" fmla="*/ 344 w 798"/>
              <a:gd name="T31" fmla="*/ 214 h 660"/>
              <a:gd name="T32" fmla="*/ 336 w 798"/>
              <a:gd name="T33" fmla="*/ 214 h 660"/>
              <a:gd name="T34" fmla="*/ 328 w 798"/>
              <a:gd name="T35" fmla="*/ 216 h 660"/>
              <a:gd name="T36" fmla="*/ 320 w 798"/>
              <a:gd name="T37" fmla="*/ 220 h 660"/>
              <a:gd name="T38" fmla="*/ 314 w 798"/>
              <a:gd name="T39" fmla="*/ 226 h 660"/>
              <a:gd name="T40" fmla="*/ 168 w 798"/>
              <a:gd name="T41" fmla="*/ 372 h 660"/>
              <a:gd name="T42" fmla="*/ 168 w 798"/>
              <a:gd name="T43" fmla="*/ 492 h 660"/>
              <a:gd name="T44" fmla="*/ 344 w 798"/>
              <a:gd name="T45" fmla="*/ 314 h 660"/>
              <a:gd name="T46" fmla="*/ 414 w 798"/>
              <a:gd name="T47" fmla="*/ 384 h 660"/>
              <a:gd name="T48" fmla="*/ 414 w 798"/>
              <a:gd name="T49" fmla="*/ 384 h 660"/>
              <a:gd name="T50" fmla="*/ 420 w 798"/>
              <a:gd name="T51" fmla="*/ 390 h 660"/>
              <a:gd name="T52" fmla="*/ 428 w 798"/>
              <a:gd name="T53" fmla="*/ 394 h 660"/>
              <a:gd name="T54" fmla="*/ 436 w 798"/>
              <a:gd name="T55" fmla="*/ 396 h 660"/>
              <a:gd name="T56" fmla="*/ 444 w 798"/>
              <a:gd name="T57" fmla="*/ 398 h 660"/>
              <a:gd name="T58" fmla="*/ 452 w 798"/>
              <a:gd name="T59" fmla="*/ 396 h 660"/>
              <a:gd name="T60" fmla="*/ 460 w 798"/>
              <a:gd name="T61" fmla="*/ 394 h 660"/>
              <a:gd name="T62" fmla="*/ 466 w 798"/>
              <a:gd name="T63" fmla="*/ 390 h 660"/>
              <a:gd name="T64" fmla="*/ 474 w 798"/>
              <a:gd name="T65" fmla="*/ 384 h 660"/>
              <a:gd name="T66" fmla="*/ 714 w 798"/>
              <a:gd name="T67" fmla="*/ 146 h 660"/>
              <a:gd name="T68" fmla="*/ 714 w 798"/>
              <a:gd name="T69" fmla="*/ 260 h 660"/>
              <a:gd name="T70" fmla="*/ 798 w 798"/>
              <a:gd name="T71" fmla="*/ 260 h 660"/>
              <a:gd name="T72" fmla="*/ 798 w 798"/>
              <a:gd name="T73" fmla="*/ 76 h 660"/>
              <a:gd name="T74" fmla="*/ 798 w 798"/>
              <a:gd name="T75" fmla="*/ 76 h 660"/>
              <a:gd name="T76" fmla="*/ 796 w 798"/>
              <a:gd name="T77" fmla="*/ 60 h 660"/>
              <a:gd name="T78" fmla="*/ 792 w 798"/>
              <a:gd name="T79" fmla="*/ 46 h 660"/>
              <a:gd name="T80" fmla="*/ 784 w 798"/>
              <a:gd name="T81" fmla="*/ 34 h 660"/>
              <a:gd name="T82" fmla="*/ 776 w 798"/>
              <a:gd name="T83" fmla="*/ 22 h 660"/>
              <a:gd name="T84" fmla="*/ 764 w 798"/>
              <a:gd name="T85" fmla="*/ 12 h 660"/>
              <a:gd name="T86" fmla="*/ 752 w 798"/>
              <a:gd name="T87" fmla="*/ 6 h 660"/>
              <a:gd name="T88" fmla="*/ 738 w 798"/>
              <a:gd name="T89" fmla="*/ 2 h 660"/>
              <a:gd name="T90" fmla="*/ 722 w 798"/>
              <a:gd name="T91" fmla="*/ 0 h 660"/>
              <a:gd name="T92" fmla="*/ 722 w 798"/>
              <a:gd name="T93" fmla="*/ 0 h 660"/>
              <a:gd name="T94" fmla="*/ 104 w 798"/>
              <a:gd name="T95" fmla="*/ 660 h 660"/>
              <a:gd name="T96" fmla="*/ 798 w 798"/>
              <a:gd name="T97" fmla="*/ 660 h 660"/>
              <a:gd name="T98" fmla="*/ 798 w 798"/>
              <a:gd name="T99" fmla="*/ 576 h 660"/>
              <a:gd name="T100" fmla="*/ 2 w 798"/>
              <a:gd name="T101" fmla="*/ 576 h 660"/>
              <a:gd name="T102" fmla="*/ 2 w 798"/>
              <a:gd name="T103" fmla="*/ 576 h 660"/>
              <a:gd name="T104" fmla="*/ 6 w 798"/>
              <a:gd name="T105" fmla="*/ 592 h 660"/>
              <a:gd name="T106" fmla="*/ 14 w 798"/>
              <a:gd name="T107" fmla="*/ 610 h 660"/>
              <a:gd name="T108" fmla="*/ 24 w 798"/>
              <a:gd name="T109" fmla="*/ 624 h 660"/>
              <a:gd name="T110" fmla="*/ 38 w 798"/>
              <a:gd name="T111" fmla="*/ 636 h 660"/>
              <a:gd name="T112" fmla="*/ 52 w 798"/>
              <a:gd name="T113" fmla="*/ 646 h 660"/>
              <a:gd name="T114" fmla="*/ 68 w 798"/>
              <a:gd name="T115" fmla="*/ 654 h 660"/>
              <a:gd name="T116" fmla="*/ 86 w 798"/>
              <a:gd name="T117" fmla="*/ 658 h 660"/>
              <a:gd name="T118" fmla="*/ 104 w 798"/>
              <a:gd name="T119" fmla="*/ 660 h 660"/>
              <a:gd name="T120" fmla="*/ 104 w 798"/>
              <a:gd name="T121" fmla="*/ 66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8" h="660">
                <a:moveTo>
                  <a:pt x="84" y="0"/>
                </a:moveTo>
                <a:lnTo>
                  <a:pt x="0" y="0"/>
                </a:lnTo>
                <a:lnTo>
                  <a:pt x="0" y="492"/>
                </a:lnTo>
                <a:lnTo>
                  <a:pt x="84" y="492"/>
                </a:lnTo>
                <a:lnTo>
                  <a:pt x="84" y="0"/>
                </a:lnTo>
                <a:close/>
                <a:moveTo>
                  <a:pt x="722" y="0"/>
                </a:moveTo>
                <a:lnTo>
                  <a:pt x="536" y="0"/>
                </a:lnTo>
                <a:lnTo>
                  <a:pt x="536" y="84"/>
                </a:lnTo>
                <a:lnTo>
                  <a:pt x="654" y="84"/>
                </a:lnTo>
                <a:lnTo>
                  <a:pt x="444" y="296"/>
                </a:lnTo>
                <a:lnTo>
                  <a:pt x="374" y="226"/>
                </a:lnTo>
                <a:lnTo>
                  <a:pt x="374" y="226"/>
                </a:lnTo>
                <a:lnTo>
                  <a:pt x="368" y="220"/>
                </a:lnTo>
                <a:lnTo>
                  <a:pt x="360" y="216"/>
                </a:lnTo>
                <a:lnTo>
                  <a:pt x="352" y="214"/>
                </a:lnTo>
                <a:lnTo>
                  <a:pt x="344" y="214"/>
                </a:lnTo>
                <a:lnTo>
                  <a:pt x="336" y="214"/>
                </a:lnTo>
                <a:lnTo>
                  <a:pt x="328" y="216"/>
                </a:lnTo>
                <a:lnTo>
                  <a:pt x="320" y="220"/>
                </a:lnTo>
                <a:lnTo>
                  <a:pt x="314" y="226"/>
                </a:lnTo>
                <a:lnTo>
                  <a:pt x="168" y="372"/>
                </a:lnTo>
                <a:lnTo>
                  <a:pt x="168" y="492"/>
                </a:lnTo>
                <a:lnTo>
                  <a:pt x="344" y="314"/>
                </a:lnTo>
                <a:lnTo>
                  <a:pt x="414" y="384"/>
                </a:lnTo>
                <a:lnTo>
                  <a:pt x="414" y="384"/>
                </a:lnTo>
                <a:lnTo>
                  <a:pt x="420" y="390"/>
                </a:lnTo>
                <a:lnTo>
                  <a:pt x="428" y="394"/>
                </a:lnTo>
                <a:lnTo>
                  <a:pt x="436" y="396"/>
                </a:lnTo>
                <a:lnTo>
                  <a:pt x="444" y="398"/>
                </a:lnTo>
                <a:lnTo>
                  <a:pt x="452" y="396"/>
                </a:lnTo>
                <a:lnTo>
                  <a:pt x="460" y="394"/>
                </a:lnTo>
                <a:lnTo>
                  <a:pt x="466" y="390"/>
                </a:lnTo>
                <a:lnTo>
                  <a:pt x="474" y="384"/>
                </a:lnTo>
                <a:lnTo>
                  <a:pt x="714" y="146"/>
                </a:lnTo>
                <a:lnTo>
                  <a:pt x="714" y="260"/>
                </a:lnTo>
                <a:lnTo>
                  <a:pt x="798" y="260"/>
                </a:lnTo>
                <a:lnTo>
                  <a:pt x="798" y="76"/>
                </a:lnTo>
                <a:lnTo>
                  <a:pt x="798" y="76"/>
                </a:lnTo>
                <a:lnTo>
                  <a:pt x="796" y="60"/>
                </a:lnTo>
                <a:lnTo>
                  <a:pt x="792" y="46"/>
                </a:lnTo>
                <a:lnTo>
                  <a:pt x="784" y="34"/>
                </a:lnTo>
                <a:lnTo>
                  <a:pt x="776" y="22"/>
                </a:lnTo>
                <a:lnTo>
                  <a:pt x="764" y="12"/>
                </a:lnTo>
                <a:lnTo>
                  <a:pt x="752" y="6"/>
                </a:lnTo>
                <a:lnTo>
                  <a:pt x="738" y="2"/>
                </a:lnTo>
                <a:lnTo>
                  <a:pt x="722" y="0"/>
                </a:lnTo>
                <a:lnTo>
                  <a:pt x="722" y="0"/>
                </a:lnTo>
                <a:close/>
                <a:moveTo>
                  <a:pt x="104" y="660"/>
                </a:moveTo>
                <a:lnTo>
                  <a:pt x="798" y="660"/>
                </a:lnTo>
                <a:lnTo>
                  <a:pt x="798" y="576"/>
                </a:lnTo>
                <a:lnTo>
                  <a:pt x="2" y="576"/>
                </a:lnTo>
                <a:lnTo>
                  <a:pt x="2" y="576"/>
                </a:lnTo>
                <a:lnTo>
                  <a:pt x="6" y="592"/>
                </a:lnTo>
                <a:lnTo>
                  <a:pt x="14" y="610"/>
                </a:lnTo>
                <a:lnTo>
                  <a:pt x="24" y="624"/>
                </a:lnTo>
                <a:lnTo>
                  <a:pt x="38" y="636"/>
                </a:lnTo>
                <a:lnTo>
                  <a:pt x="52" y="646"/>
                </a:lnTo>
                <a:lnTo>
                  <a:pt x="68" y="654"/>
                </a:lnTo>
                <a:lnTo>
                  <a:pt x="86" y="658"/>
                </a:lnTo>
                <a:lnTo>
                  <a:pt x="104" y="660"/>
                </a:lnTo>
                <a:lnTo>
                  <a:pt x="104" y="660"/>
                </a:lnTo>
                <a:close/>
              </a:path>
            </a:pathLst>
          </a:custGeom>
          <a:solidFill>
            <a:srgbClr val="00A6CA"/>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sp>
        <p:nvSpPr>
          <p:cNvPr id="85" name="Freeform 233"/>
          <p:cNvSpPr>
            <a:spLocks noChangeAspect="1" noEditPoints="1"/>
          </p:cNvSpPr>
          <p:nvPr/>
        </p:nvSpPr>
        <p:spPr bwMode="gray">
          <a:xfrm>
            <a:off x="8609845" y="4720037"/>
            <a:ext cx="210991" cy="233677"/>
          </a:xfrm>
          <a:custGeom>
            <a:avLst/>
            <a:gdLst>
              <a:gd name="T0" fmla="*/ 480 w 802"/>
              <a:gd name="T1" fmla="*/ 466 h 888"/>
              <a:gd name="T2" fmla="*/ 632 w 802"/>
              <a:gd name="T3" fmla="*/ 550 h 888"/>
              <a:gd name="T4" fmla="*/ 718 w 802"/>
              <a:gd name="T5" fmla="*/ 170 h 888"/>
              <a:gd name="T6" fmla="*/ 718 w 802"/>
              <a:gd name="T7" fmla="*/ 784 h 888"/>
              <a:gd name="T8" fmla="*/ 712 w 802"/>
              <a:gd name="T9" fmla="*/ 798 h 888"/>
              <a:gd name="T10" fmla="*/ 698 w 802"/>
              <a:gd name="T11" fmla="*/ 804 h 888"/>
              <a:gd name="T12" fmla="*/ 104 w 802"/>
              <a:gd name="T13" fmla="*/ 804 h 888"/>
              <a:gd name="T14" fmla="*/ 90 w 802"/>
              <a:gd name="T15" fmla="*/ 798 h 888"/>
              <a:gd name="T16" fmla="*/ 84 w 802"/>
              <a:gd name="T17" fmla="*/ 784 h 888"/>
              <a:gd name="T18" fmla="*/ 84 w 802"/>
              <a:gd name="T19" fmla="*/ 104 h 888"/>
              <a:gd name="T20" fmla="*/ 90 w 802"/>
              <a:gd name="T21" fmla="*/ 90 h 888"/>
              <a:gd name="T22" fmla="*/ 104 w 802"/>
              <a:gd name="T23" fmla="*/ 84 h 888"/>
              <a:gd name="T24" fmla="*/ 800 w 802"/>
              <a:gd name="T25" fmla="*/ 84 h 888"/>
              <a:gd name="T26" fmla="*/ 788 w 802"/>
              <a:gd name="T27" fmla="*/ 52 h 888"/>
              <a:gd name="T28" fmla="*/ 764 w 802"/>
              <a:gd name="T29" fmla="*/ 24 h 888"/>
              <a:gd name="T30" fmla="*/ 734 w 802"/>
              <a:gd name="T31" fmla="*/ 6 h 888"/>
              <a:gd name="T32" fmla="*/ 698 w 802"/>
              <a:gd name="T33" fmla="*/ 0 h 888"/>
              <a:gd name="T34" fmla="*/ 104 w 802"/>
              <a:gd name="T35" fmla="*/ 0 h 888"/>
              <a:gd name="T36" fmla="*/ 62 w 802"/>
              <a:gd name="T37" fmla="*/ 8 h 888"/>
              <a:gd name="T38" fmla="*/ 30 w 802"/>
              <a:gd name="T39" fmla="*/ 30 h 888"/>
              <a:gd name="T40" fmla="*/ 8 w 802"/>
              <a:gd name="T41" fmla="*/ 64 h 888"/>
              <a:gd name="T42" fmla="*/ 0 w 802"/>
              <a:gd name="T43" fmla="*/ 104 h 888"/>
              <a:gd name="T44" fmla="*/ 0 w 802"/>
              <a:gd name="T45" fmla="*/ 784 h 888"/>
              <a:gd name="T46" fmla="*/ 8 w 802"/>
              <a:gd name="T47" fmla="*/ 824 h 888"/>
              <a:gd name="T48" fmla="*/ 30 w 802"/>
              <a:gd name="T49" fmla="*/ 858 h 888"/>
              <a:gd name="T50" fmla="*/ 62 w 802"/>
              <a:gd name="T51" fmla="*/ 880 h 888"/>
              <a:gd name="T52" fmla="*/ 104 w 802"/>
              <a:gd name="T53" fmla="*/ 888 h 888"/>
              <a:gd name="T54" fmla="*/ 698 w 802"/>
              <a:gd name="T55" fmla="*/ 888 h 888"/>
              <a:gd name="T56" fmla="*/ 738 w 802"/>
              <a:gd name="T57" fmla="*/ 880 h 888"/>
              <a:gd name="T58" fmla="*/ 772 w 802"/>
              <a:gd name="T59" fmla="*/ 858 h 888"/>
              <a:gd name="T60" fmla="*/ 794 w 802"/>
              <a:gd name="T61" fmla="*/ 824 h 888"/>
              <a:gd name="T62" fmla="*/ 802 w 802"/>
              <a:gd name="T63" fmla="*/ 784 h 888"/>
              <a:gd name="T64" fmla="*/ 718 w 802"/>
              <a:gd name="T65" fmla="*/ 170 h 888"/>
              <a:gd name="T66" fmla="*/ 632 w 802"/>
              <a:gd name="T67" fmla="*/ 718 h 888"/>
              <a:gd name="T68" fmla="*/ 480 w 802"/>
              <a:gd name="T69" fmla="*/ 632 h 888"/>
              <a:gd name="T70" fmla="*/ 396 w 802"/>
              <a:gd name="T71" fmla="*/ 240 h 888"/>
              <a:gd name="T72" fmla="*/ 324 w 802"/>
              <a:gd name="T73" fmla="*/ 170 h 888"/>
              <a:gd name="T74" fmla="*/ 240 w 802"/>
              <a:gd name="T75" fmla="*/ 240 h 888"/>
              <a:gd name="T76" fmla="*/ 170 w 802"/>
              <a:gd name="T77" fmla="*/ 326 h 888"/>
              <a:gd name="T78" fmla="*/ 240 w 802"/>
              <a:gd name="T79" fmla="*/ 396 h 888"/>
              <a:gd name="T80" fmla="*/ 324 w 802"/>
              <a:gd name="T81" fmla="*/ 326 h 888"/>
              <a:gd name="T82" fmla="*/ 396 w 802"/>
              <a:gd name="T83" fmla="*/ 240 h 888"/>
              <a:gd name="T84" fmla="*/ 480 w 802"/>
              <a:gd name="T85" fmla="*/ 240 h 888"/>
              <a:gd name="T86" fmla="*/ 632 w 802"/>
              <a:gd name="T87" fmla="*/ 326 h 888"/>
              <a:gd name="T88" fmla="*/ 332 w 802"/>
              <a:gd name="T89" fmla="*/ 498 h 888"/>
              <a:gd name="T90" fmla="*/ 232 w 802"/>
              <a:gd name="T91" fmla="*/ 498 h 888"/>
              <a:gd name="T92" fmla="*/ 222 w 802"/>
              <a:gd name="T93" fmla="*/ 608 h 888"/>
              <a:gd name="T94" fmla="*/ 232 w 802"/>
              <a:gd name="T95" fmla="*/ 718 h 888"/>
              <a:gd name="T96" fmla="*/ 332 w 802"/>
              <a:gd name="T97" fmla="*/ 718 h 888"/>
              <a:gd name="T98" fmla="*/ 342 w 802"/>
              <a:gd name="T99" fmla="*/ 608 h 888"/>
              <a:gd name="T100" fmla="*/ 332 w 802"/>
              <a:gd name="T101" fmla="*/ 498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2" h="888">
                <a:moveTo>
                  <a:pt x="632" y="466"/>
                </a:moveTo>
                <a:lnTo>
                  <a:pt x="480" y="466"/>
                </a:lnTo>
                <a:lnTo>
                  <a:pt x="480" y="550"/>
                </a:lnTo>
                <a:lnTo>
                  <a:pt x="632" y="550"/>
                </a:lnTo>
                <a:lnTo>
                  <a:pt x="632" y="466"/>
                </a:lnTo>
                <a:close/>
                <a:moveTo>
                  <a:pt x="718" y="170"/>
                </a:moveTo>
                <a:lnTo>
                  <a:pt x="718" y="784"/>
                </a:lnTo>
                <a:lnTo>
                  <a:pt x="718" y="784"/>
                </a:lnTo>
                <a:lnTo>
                  <a:pt x="716" y="792"/>
                </a:lnTo>
                <a:lnTo>
                  <a:pt x="712" y="798"/>
                </a:lnTo>
                <a:lnTo>
                  <a:pt x="706" y="802"/>
                </a:lnTo>
                <a:lnTo>
                  <a:pt x="698" y="804"/>
                </a:lnTo>
                <a:lnTo>
                  <a:pt x="104" y="804"/>
                </a:lnTo>
                <a:lnTo>
                  <a:pt x="104" y="804"/>
                </a:lnTo>
                <a:lnTo>
                  <a:pt x="96" y="802"/>
                </a:lnTo>
                <a:lnTo>
                  <a:pt x="90" y="798"/>
                </a:lnTo>
                <a:lnTo>
                  <a:pt x="86" y="792"/>
                </a:lnTo>
                <a:lnTo>
                  <a:pt x="84" y="784"/>
                </a:lnTo>
                <a:lnTo>
                  <a:pt x="84" y="104"/>
                </a:lnTo>
                <a:lnTo>
                  <a:pt x="84" y="104"/>
                </a:lnTo>
                <a:lnTo>
                  <a:pt x="86" y="96"/>
                </a:lnTo>
                <a:lnTo>
                  <a:pt x="90" y="90"/>
                </a:lnTo>
                <a:lnTo>
                  <a:pt x="96" y="86"/>
                </a:lnTo>
                <a:lnTo>
                  <a:pt x="104" y="84"/>
                </a:lnTo>
                <a:lnTo>
                  <a:pt x="800" y="84"/>
                </a:lnTo>
                <a:lnTo>
                  <a:pt x="800" y="84"/>
                </a:lnTo>
                <a:lnTo>
                  <a:pt x="796" y="68"/>
                </a:lnTo>
                <a:lnTo>
                  <a:pt x="788" y="52"/>
                </a:lnTo>
                <a:lnTo>
                  <a:pt x="778" y="38"/>
                </a:lnTo>
                <a:lnTo>
                  <a:pt x="764" y="24"/>
                </a:lnTo>
                <a:lnTo>
                  <a:pt x="750" y="14"/>
                </a:lnTo>
                <a:lnTo>
                  <a:pt x="734" y="6"/>
                </a:lnTo>
                <a:lnTo>
                  <a:pt x="716" y="2"/>
                </a:lnTo>
                <a:lnTo>
                  <a:pt x="698" y="0"/>
                </a:lnTo>
                <a:lnTo>
                  <a:pt x="104" y="0"/>
                </a:lnTo>
                <a:lnTo>
                  <a:pt x="104" y="0"/>
                </a:lnTo>
                <a:lnTo>
                  <a:pt x="82" y="2"/>
                </a:lnTo>
                <a:lnTo>
                  <a:pt x="62" y="8"/>
                </a:lnTo>
                <a:lnTo>
                  <a:pt x="46" y="18"/>
                </a:lnTo>
                <a:lnTo>
                  <a:pt x="30" y="30"/>
                </a:lnTo>
                <a:lnTo>
                  <a:pt x="18" y="46"/>
                </a:lnTo>
                <a:lnTo>
                  <a:pt x="8" y="64"/>
                </a:lnTo>
                <a:lnTo>
                  <a:pt x="2" y="84"/>
                </a:lnTo>
                <a:lnTo>
                  <a:pt x="0" y="104"/>
                </a:lnTo>
                <a:lnTo>
                  <a:pt x="0" y="784"/>
                </a:lnTo>
                <a:lnTo>
                  <a:pt x="0" y="784"/>
                </a:lnTo>
                <a:lnTo>
                  <a:pt x="2" y="804"/>
                </a:lnTo>
                <a:lnTo>
                  <a:pt x="8" y="824"/>
                </a:lnTo>
                <a:lnTo>
                  <a:pt x="18" y="842"/>
                </a:lnTo>
                <a:lnTo>
                  <a:pt x="30" y="858"/>
                </a:lnTo>
                <a:lnTo>
                  <a:pt x="46" y="870"/>
                </a:lnTo>
                <a:lnTo>
                  <a:pt x="62" y="880"/>
                </a:lnTo>
                <a:lnTo>
                  <a:pt x="82" y="886"/>
                </a:lnTo>
                <a:lnTo>
                  <a:pt x="104" y="888"/>
                </a:lnTo>
                <a:lnTo>
                  <a:pt x="698" y="888"/>
                </a:lnTo>
                <a:lnTo>
                  <a:pt x="698" y="888"/>
                </a:lnTo>
                <a:lnTo>
                  <a:pt x="720" y="886"/>
                </a:lnTo>
                <a:lnTo>
                  <a:pt x="738" y="880"/>
                </a:lnTo>
                <a:lnTo>
                  <a:pt x="756" y="870"/>
                </a:lnTo>
                <a:lnTo>
                  <a:pt x="772" y="858"/>
                </a:lnTo>
                <a:lnTo>
                  <a:pt x="784" y="842"/>
                </a:lnTo>
                <a:lnTo>
                  <a:pt x="794" y="824"/>
                </a:lnTo>
                <a:lnTo>
                  <a:pt x="800" y="804"/>
                </a:lnTo>
                <a:lnTo>
                  <a:pt x="802" y="784"/>
                </a:lnTo>
                <a:lnTo>
                  <a:pt x="802" y="170"/>
                </a:lnTo>
                <a:lnTo>
                  <a:pt x="718" y="170"/>
                </a:lnTo>
                <a:close/>
                <a:moveTo>
                  <a:pt x="480" y="718"/>
                </a:moveTo>
                <a:lnTo>
                  <a:pt x="632" y="718"/>
                </a:lnTo>
                <a:lnTo>
                  <a:pt x="632" y="632"/>
                </a:lnTo>
                <a:lnTo>
                  <a:pt x="480" y="632"/>
                </a:lnTo>
                <a:lnTo>
                  <a:pt x="480" y="718"/>
                </a:lnTo>
                <a:close/>
                <a:moveTo>
                  <a:pt x="396" y="240"/>
                </a:moveTo>
                <a:lnTo>
                  <a:pt x="324" y="240"/>
                </a:lnTo>
                <a:lnTo>
                  <a:pt x="324" y="170"/>
                </a:lnTo>
                <a:lnTo>
                  <a:pt x="240" y="170"/>
                </a:lnTo>
                <a:lnTo>
                  <a:pt x="240" y="240"/>
                </a:lnTo>
                <a:lnTo>
                  <a:pt x="170" y="240"/>
                </a:lnTo>
                <a:lnTo>
                  <a:pt x="170" y="326"/>
                </a:lnTo>
                <a:lnTo>
                  <a:pt x="240" y="326"/>
                </a:lnTo>
                <a:lnTo>
                  <a:pt x="240" y="396"/>
                </a:lnTo>
                <a:lnTo>
                  <a:pt x="324" y="396"/>
                </a:lnTo>
                <a:lnTo>
                  <a:pt x="324" y="326"/>
                </a:lnTo>
                <a:lnTo>
                  <a:pt x="396" y="326"/>
                </a:lnTo>
                <a:lnTo>
                  <a:pt x="396" y="240"/>
                </a:lnTo>
                <a:close/>
                <a:moveTo>
                  <a:pt x="632" y="240"/>
                </a:moveTo>
                <a:lnTo>
                  <a:pt x="480" y="240"/>
                </a:lnTo>
                <a:lnTo>
                  <a:pt x="480" y="326"/>
                </a:lnTo>
                <a:lnTo>
                  <a:pt x="632" y="326"/>
                </a:lnTo>
                <a:lnTo>
                  <a:pt x="632" y="240"/>
                </a:lnTo>
                <a:close/>
                <a:moveTo>
                  <a:pt x="332" y="498"/>
                </a:moveTo>
                <a:lnTo>
                  <a:pt x="282" y="548"/>
                </a:lnTo>
                <a:lnTo>
                  <a:pt x="232" y="498"/>
                </a:lnTo>
                <a:lnTo>
                  <a:pt x="172" y="558"/>
                </a:lnTo>
                <a:lnTo>
                  <a:pt x="222" y="608"/>
                </a:lnTo>
                <a:lnTo>
                  <a:pt x="172" y="658"/>
                </a:lnTo>
                <a:lnTo>
                  <a:pt x="232" y="718"/>
                </a:lnTo>
                <a:lnTo>
                  <a:pt x="282" y="666"/>
                </a:lnTo>
                <a:lnTo>
                  <a:pt x="332" y="718"/>
                </a:lnTo>
                <a:lnTo>
                  <a:pt x="392" y="658"/>
                </a:lnTo>
                <a:lnTo>
                  <a:pt x="342" y="608"/>
                </a:lnTo>
                <a:lnTo>
                  <a:pt x="392" y="558"/>
                </a:lnTo>
                <a:lnTo>
                  <a:pt x="332" y="498"/>
                </a:lnTo>
                <a:close/>
              </a:path>
            </a:pathLst>
          </a:custGeom>
          <a:solidFill>
            <a:srgbClr val="00A6CA"/>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sp>
        <p:nvSpPr>
          <p:cNvPr id="86" name="Freeform 234"/>
          <p:cNvSpPr>
            <a:spLocks noChangeAspect="1" noEditPoints="1"/>
          </p:cNvSpPr>
          <p:nvPr/>
        </p:nvSpPr>
        <p:spPr bwMode="gray">
          <a:xfrm>
            <a:off x="8520227" y="4319057"/>
            <a:ext cx="286212" cy="166099"/>
          </a:xfrm>
          <a:custGeom>
            <a:avLst/>
            <a:gdLst>
              <a:gd name="T0" fmla="*/ 802 w 1110"/>
              <a:gd name="T1" fmla="*/ 168 h 644"/>
              <a:gd name="T2" fmla="*/ 756 w 1110"/>
              <a:gd name="T3" fmla="*/ 188 h 644"/>
              <a:gd name="T4" fmla="*/ 708 w 1110"/>
              <a:gd name="T5" fmla="*/ 244 h 644"/>
              <a:gd name="T6" fmla="*/ 698 w 1110"/>
              <a:gd name="T7" fmla="*/ 294 h 644"/>
              <a:gd name="T8" fmla="*/ 708 w 1110"/>
              <a:gd name="T9" fmla="*/ 340 h 644"/>
              <a:gd name="T10" fmla="*/ 770 w 1110"/>
              <a:gd name="T11" fmla="*/ 408 h 644"/>
              <a:gd name="T12" fmla="*/ 882 w 1110"/>
              <a:gd name="T13" fmla="*/ 480 h 644"/>
              <a:gd name="T14" fmla="*/ 948 w 1110"/>
              <a:gd name="T15" fmla="*/ 332 h 644"/>
              <a:gd name="T16" fmla="*/ 956 w 1110"/>
              <a:gd name="T17" fmla="*/ 294 h 644"/>
              <a:gd name="T18" fmla="*/ 944 w 1110"/>
              <a:gd name="T19" fmla="*/ 244 h 644"/>
              <a:gd name="T20" fmla="*/ 898 w 1110"/>
              <a:gd name="T21" fmla="*/ 188 h 644"/>
              <a:gd name="T22" fmla="*/ 852 w 1110"/>
              <a:gd name="T23" fmla="*/ 168 h 644"/>
              <a:gd name="T24" fmla="*/ 826 w 1110"/>
              <a:gd name="T25" fmla="*/ 338 h 644"/>
              <a:gd name="T26" fmla="*/ 802 w 1110"/>
              <a:gd name="T27" fmla="*/ 330 h 644"/>
              <a:gd name="T28" fmla="*/ 784 w 1110"/>
              <a:gd name="T29" fmla="*/ 302 h 644"/>
              <a:gd name="T30" fmla="*/ 786 w 1110"/>
              <a:gd name="T31" fmla="*/ 276 h 644"/>
              <a:gd name="T32" fmla="*/ 810 w 1110"/>
              <a:gd name="T33" fmla="*/ 254 h 644"/>
              <a:gd name="T34" fmla="*/ 836 w 1110"/>
              <a:gd name="T35" fmla="*/ 250 h 644"/>
              <a:gd name="T36" fmla="*/ 864 w 1110"/>
              <a:gd name="T37" fmla="*/ 268 h 644"/>
              <a:gd name="T38" fmla="*/ 870 w 1110"/>
              <a:gd name="T39" fmla="*/ 294 h 644"/>
              <a:gd name="T40" fmla="*/ 858 w 1110"/>
              <a:gd name="T41" fmla="*/ 324 h 644"/>
              <a:gd name="T42" fmla="*/ 826 w 1110"/>
              <a:gd name="T43" fmla="*/ 338 h 644"/>
              <a:gd name="T44" fmla="*/ 104 w 1110"/>
              <a:gd name="T45" fmla="*/ 0 h 644"/>
              <a:gd name="T46" fmla="*/ 30 w 1110"/>
              <a:gd name="T47" fmla="*/ 30 h 644"/>
              <a:gd name="T48" fmla="*/ 0 w 1110"/>
              <a:gd name="T49" fmla="*/ 104 h 644"/>
              <a:gd name="T50" fmla="*/ 6 w 1110"/>
              <a:gd name="T51" fmla="*/ 576 h 644"/>
              <a:gd name="T52" fmla="*/ 50 w 1110"/>
              <a:gd name="T53" fmla="*/ 630 h 644"/>
              <a:gd name="T54" fmla="*/ 84 w 1110"/>
              <a:gd name="T55" fmla="*/ 106 h 644"/>
              <a:gd name="T56" fmla="*/ 104 w 1110"/>
              <a:gd name="T57" fmla="*/ 86 h 644"/>
              <a:gd name="T58" fmla="*/ 1096 w 1110"/>
              <a:gd name="T59" fmla="*/ 52 h 644"/>
              <a:gd name="T60" fmla="*/ 1042 w 1110"/>
              <a:gd name="T61" fmla="*/ 6 h 644"/>
              <a:gd name="T62" fmla="*/ 1026 w 1110"/>
              <a:gd name="T63" fmla="*/ 170 h 644"/>
              <a:gd name="T64" fmla="*/ 1020 w 1110"/>
              <a:gd name="T65" fmla="*/ 554 h 644"/>
              <a:gd name="T66" fmla="*/ 168 w 1110"/>
              <a:gd name="T67" fmla="*/ 644 h 644"/>
              <a:gd name="T68" fmla="*/ 1046 w 1110"/>
              <a:gd name="T69" fmla="*/ 636 h 644"/>
              <a:gd name="T70" fmla="*/ 1102 w 1110"/>
              <a:gd name="T71" fmla="*/ 580 h 644"/>
              <a:gd name="T72" fmla="*/ 1026 w 1110"/>
              <a:gd name="T73" fmla="*/ 170 h 644"/>
              <a:gd name="T74" fmla="*/ 308 w 1110"/>
              <a:gd name="T75" fmla="*/ 488 h 644"/>
              <a:gd name="T76" fmla="*/ 354 w 1110"/>
              <a:gd name="T77" fmla="*/ 468 h 644"/>
              <a:gd name="T78" fmla="*/ 400 w 1110"/>
              <a:gd name="T79" fmla="*/ 412 h 644"/>
              <a:gd name="T80" fmla="*/ 412 w 1110"/>
              <a:gd name="T81" fmla="*/ 362 h 644"/>
              <a:gd name="T82" fmla="*/ 402 w 1110"/>
              <a:gd name="T83" fmla="*/ 314 h 644"/>
              <a:gd name="T84" fmla="*/ 340 w 1110"/>
              <a:gd name="T85" fmla="*/ 248 h 644"/>
              <a:gd name="T86" fmla="*/ 228 w 1110"/>
              <a:gd name="T87" fmla="*/ 174 h 644"/>
              <a:gd name="T88" fmla="*/ 160 w 1110"/>
              <a:gd name="T89" fmla="*/ 322 h 644"/>
              <a:gd name="T90" fmla="*/ 154 w 1110"/>
              <a:gd name="T91" fmla="*/ 362 h 644"/>
              <a:gd name="T92" fmla="*/ 164 w 1110"/>
              <a:gd name="T93" fmla="*/ 412 h 644"/>
              <a:gd name="T94" fmla="*/ 212 w 1110"/>
              <a:gd name="T95" fmla="*/ 468 h 644"/>
              <a:gd name="T96" fmla="*/ 256 w 1110"/>
              <a:gd name="T97" fmla="*/ 488 h 644"/>
              <a:gd name="T98" fmla="*/ 282 w 1110"/>
              <a:gd name="T99" fmla="*/ 318 h 644"/>
              <a:gd name="T100" fmla="*/ 308 w 1110"/>
              <a:gd name="T101" fmla="*/ 326 h 644"/>
              <a:gd name="T102" fmla="*/ 326 w 1110"/>
              <a:gd name="T103" fmla="*/ 354 h 644"/>
              <a:gd name="T104" fmla="*/ 324 w 1110"/>
              <a:gd name="T105" fmla="*/ 380 h 644"/>
              <a:gd name="T106" fmla="*/ 300 w 1110"/>
              <a:gd name="T107" fmla="*/ 402 h 644"/>
              <a:gd name="T108" fmla="*/ 274 w 1110"/>
              <a:gd name="T109" fmla="*/ 406 h 644"/>
              <a:gd name="T110" fmla="*/ 246 w 1110"/>
              <a:gd name="T111" fmla="*/ 386 h 644"/>
              <a:gd name="T112" fmla="*/ 238 w 1110"/>
              <a:gd name="T113" fmla="*/ 362 h 644"/>
              <a:gd name="T114" fmla="*/ 252 w 1110"/>
              <a:gd name="T115" fmla="*/ 332 h 644"/>
              <a:gd name="T116" fmla="*/ 282 w 1110"/>
              <a:gd name="T117" fmla="*/ 318 h 644"/>
              <a:gd name="T118" fmla="*/ 662 w 1110"/>
              <a:gd name="T119" fmla="*/ 234 h 644"/>
              <a:gd name="T120" fmla="*/ 658 w 1110"/>
              <a:gd name="T121" fmla="*/ 194 h 644"/>
              <a:gd name="T122" fmla="*/ 634 w 1110"/>
              <a:gd name="T123" fmla="*/ 176 h 644"/>
              <a:gd name="T124" fmla="*/ 558 w 1110"/>
              <a:gd name="T125" fmla="*/ 26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0" h="644">
                <a:moveTo>
                  <a:pt x="826" y="166"/>
                </a:moveTo>
                <a:lnTo>
                  <a:pt x="826" y="166"/>
                </a:lnTo>
                <a:lnTo>
                  <a:pt x="814" y="166"/>
                </a:lnTo>
                <a:lnTo>
                  <a:pt x="802" y="168"/>
                </a:lnTo>
                <a:lnTo>
                  <a:pt x="788" y="170"/>
                </a:lnTo>
                <a:lnTo>
                  <a:pt x="776" y="176"/>
                </a:lnTo>
                <a:lnTo>
                  <a:pt x="766" y="180"/>
                </a:lnTo>
                <a:lnTo>
                  <a:pt x="756" y="188"/>
                </a:lnTo>
                <a:lnTo>
                  <a:pt x="736" y="202"/>
                </a:lnTo>
                <a:lnTo>
                  <a:pt x="720" y="222"/>
                </a:lnTo>
                <a:lnTo>
                  <a:pt x="714" y="232"/>
                </a:lnTo>
                <a:lnTo>
                  <a:pt x="708" y="244"/>
                </a:lnTo>
                <a:lnTo>
                  <a:pt x="704" y="256"/>
                </a:lnTo>
                <a:lnTo>
                  <a:pt x="702" y="268"/>
                </a:lnTo>
                <a:lnTo>
                  <a:pt x="700" y="280"/>
                </a:lnTo>
                <a:lnTo>
                  <a:pt x="698" y="294"/>
                </a:lnTo>
                <a:lnTo>
                  <a:pt x="698" y="294"/>
                </a:lnTo>
                <a:lnTo>
                  <a:pt x="700" y="306"/>
                </a:lnTo>
                <a:lnTo>
                  <a:pt x="700" y="318"/>
                </a:lnTo>
                <a:lnTo>
                  <a:pt x="708" y="340"/>
                </a:lnTo>
                <a:lnTo>
                  <a:pt x="718" y="362"/>
                </a:lnTo>
                <a:lnTo>
                  <a:pt x="732" y="380"/>
                </a:lnTo>
                <a:lnTo>
                  <a:pt x="750" y="396"/>
                </a:lnTo>
                <a:lnTo>
                  <a:pt x="770" y="408"/>
                </a:lnTo>
                <a:lnTo>
                  <a:pt x="792" y="416"/>
                </a:lnTo>
                <a:lnTo>
                  <a:pt x="816" y="422"/>
                </a:lnTo>
                <a:lnTo>
                  <a:pt x="788" y="480"/>
                </a:lnTo>
                <a:lnTo>
                  <a:pt x="882" y="480"/>
                </a:lnTo>
                <a:lnTo>
                  <a:pt x="944" y="346"/>
                </a:lnTo>
                <a:lnTo>
                  <a:pt x="944" y="346"/>
                </a:lnTo>
                <a:lnTo>
                  <a:pt x="944" y="346"/>
                </a:lnTo>
                <a:lnTo>
                  <a:pt x="948" y="332"/>
                </a:lnTo>
                <a:lnTo>
                  <a:pt x="952" y="320"/>
                </a:lnTo>
                <a:lnTo>
                  <a:pt x="954" y="308"/>
                </a:lnTo>
                <a:lnTo>
                  <a:pt x="956" y="294"/>
                </a:lnTo>
                <a:lnTo>
                  <a:pt x="956" y="294"/>
                </a:lnTo>
                <a:lnTo>
                  <a:pt x="954" y="280"/>
                </a:lnTo>
                <a:lnTo>
                  <a:pt x="952" y="268"/>
                </a:lnTo>
                <a:lnTo>
                  <a:pt x="950" y="256"/>
                </a:lnTo>
                <a:lnTo>
                  <a:pt x="944" y="244"/>
                </a:lnTo>
                <a:lnTo>
                  <a:pt x="940" y="232"/>
                </a:lnTo>
                <a:lnTo>
                  <a:pt x="934" y="222"/>
                </a:lnTo>
                <a:lnTo>
                  <a:pt x="918" y="202"/>
                </a:lnTo>
                <a:lnTo>
                  <a:pt x="898" y="188"/>
                </a:lnTo>
                <a:lnTo>
                  <a:pt x="888" y="180"/>
                </a:lnTo>
                <a:lnTo>
                  <a:pt x="876" y="176"/>
                </a:lnTo>
                <a:lnTo>
                  <a:pt x="864" y="170"/>
                </a:lnTo>
                <a:lnTo>
                  <a:pt x="852" y="168"/>
                </a:lnTo>
                <a:lnTo>
                  <a:pt x="840" y="166"/>
                </a:lnTo>
                <a:lnTo>
                  <a:pt x="826" y="166"/>
                </a:lnTo>
                <a:lnTo>
                  <a:pt x="826" y="166"/>
                </a:lnTo>
                <a:close/>
                <a:moveTo>
                  <a:pt x="826" y="338"/>
                </a:moveTo>
                <a:lnTo>
                  <a:pt x="826" y="338"/>
                </a:lnTo>
                <a:lnTo>
                  <a:pt x="818" y="336"/>
                </a:lnTo>
                <a:lnTo>
                  <a:pt x="810" y="334"/>
                </a:lnTo>
                <a:lnTo>
                  <a:pt x="802" y="330"/>
                </a:lnTo>
                <a:lnTo>
                  <a:pt x="796" y="324"/>
                </a:lnTo>
                <a:lnTo>
                  <a:pt x="790" y="318"/>
                </a:lnTo>
                <a:lnTo>
                  <a:pt x="786" y="310"/>
                </a:lnTo>
                <a:lnTo>
                  <a:pt x="784" y="302"/>
                </a:lnTo>
                <a:lnTo>
                  <a:pt x="784" y="294"/>
                </a:lnTo>
                <a:lnTo>
                  <a:pt x="784" y="294"/>
                </a:lnTo>
                <a:lnTo>
                  <a:pt x="784" y="284"/>
                </a:lnTo>
                <a:lnTo>
                  <a:pt x="786" y="276"/>
                </a:lnTo>
                <a:lnTo>
                  <a:pt x="790" y="268"/>
                </a:lnTo>
                <a:lnTo>
                  <a:pt x="796" y="262"/>
                </a:lnTo>
                <a:lnTo>
                  <a:pt x="802" y="258"/>
                </a:lnTo>
                <a:lnTo>
                  <a:pt x="810" y="254"/>
                </a:lnTo>
                <a:lnTo>
                  <a:pt x="818" y="250"/>
                </a:lnTo>
                <a:lnTo>
                  <a:pt x="826" y="250"/>
                </a:lnTo>
                <a:lnTo>
                  <a:pt x="826" y="250"/>
                </a:lnTo>
                <a:lnTo>
                  <a:pt x="836" y="250"/>
                </a:lnTo>
                <a:lnTo>
                  <a:pt x="844" y="254"/>
                </a:lnTo>
                <a:lnTo>
                  <a:pt x="852" y="258"/>
                </a:lnTo>
                <a:lnTo>
                  <a:pt x="858" y="262"/>
                </a:lnTo>
                <a:lnTo>
                  <a:pt x="864" y="268"/>
                </a:lnTo>
                <a:lnTo>
                  <a:pt x="868" y="276"/>
                </a:lnTo>
                <a:lnTo>
                  <a:pt x="870" y="284"/>
                </a:lnTo>
                <a:lnTo>
                  <a:pt x="870" y="294"/>
                </a:lnTo>
                <a:lnTo>
                  <a:pt x="870" y="294"/>
                </a:lnTo>
                <a:lnTo>
                  <a:pt x="870" y="302"/>
                </a:lnTo>
                <a:lnTo>
                  <a:pt x="868" y="310"/>
                </a:lnTo>
                <a:lnTo>
                  <a:pt x="864" y="318"/>
                </a:lnTo>
                <a:lnTo>
                  <a:pt x="858" y="324"/>
                </a:lnTo>
                <a:lnTo>
                  <a:pt x="852" y="330"/>
                </a:lnTo>
                <a:lnTo>
                  <a:pt x="844" y="334"/>
                </a:lnTo>
                <a:lnTo>
                  <a:pt x="836" y="336"/>
                </a:lnTo>
                <a:lnTo>
                  <a:pt x="826" y="338"/>
                </a:lnTo>
                <a:lnTo>
                  <a:pt x="826" y="338"/>
                </a:lnTo>
                <a:close/>
                <a:moveTo>
                  <a:pt x="1006" y="0"/>
                </a:moveTo>
                <a:lnTo>
                  <a:pt x="104" y="0"/>
                </a:lnTo>
                <a:lnTo>
                  <a:pt x="104" y="0"/>
                </a:lnTo>
                <a:lnTo>
                  <a:pt x="82" y="2"/>
                </a:lnTo>
                <a:lnTo>
                  <a:pt x="62" y="8"/>
                </a:lnTo>
                <a:lnTo>
                  <a:pt x="46" y="18"/>
                </a:lnTo>
                <a:lnTo>
                  <a:pt x="30" y="30"/>
                </a:lnTo>
                <a:lnTo>
                  <a:pt x="18" y="46"/>
                </a:lnTo>
                <a:lnTo>
                  <a:pt x="8" y="64"/>
                </a:lnTo>
                <a:lnTo>
                  <a:pt x="2" y="82"/>
                </a:lnTo>
                <a:lnTo>
                  <a:pt x="0" y="104"/>
                </a:lnTo>
                <a:lnTo>
                  <a:pt x="0" y="540"/>
                </a:lnTo>
                <a:lnTo>
                  <a:pt x="0" y="540"/>
                </a:lnTo>
                <a:lnTo>
                  <a:pt x="0" y="558"/>
                </a:lnTo>
                <a:lnTo>
                  <a:pt x="6" y="576"/>
                </a:lnTo>
                <a:lnTo>
                  <a:pt x="14" y="592"/>
                </a:lnTo>
                <a:lnTo>
                  <a:pt x="24" y="606"/>
                </a:lnTo>
                <a:lnTo>
                  <a:pt x="36" y="620"/>
                </a:lnTo>
                <a:lnTo>
                  <a:pt x="50" y="630"/>
                </a:lnTo>
                <a:lnTo>
                  <a:pt x="66" y="638"/>
                </a:lnTo>
                <a:lnTo>
                  <a:pt x="84" y="642"/>
                </a:lnTo>
                <a:lnTo>
                  <a:pt x="84" y="106"/>
                </a:lnTo>
                <a:lnTo>
                  <a:pt x="84" y="106"/>
                </a:lnTo>
                <a:lnTo>
                  <a:pt x="86" y="98"/>
                </a:lnTo>
                <a:lnTo>
                  <a:pt x="90" y="92"/>
                </a:lnTo>
                <a:lnTo>
                  <a:pt x="96" y="88"/>
                </a:lnTo>
                <a:lnTo>
                  <a:pt x="104" y="86"/>
                </a:lnTo>
                <a:lnTo>
                  <a:pt x="1108" y="86"/>
                </a:lnTo>
                <a:lnTo>
                  <a:pt x="1108" y="86"/>
                </a:lnTo>
                <a:lnTo>
                  <a:pt x="1102" y="68"/>
                </a:lnTo>
                <a:lnTo>
                  <a:pt x="1096" y="52"/>
                </a:lnTo>
                <a:lnTo>
                  <a:pt x="1086" y="38"/>
                </a:lnTo>
                <a:lnTo>
                  <a:pt x="1072" y="24"/>
                </a:lnTo>
                <a:lnTo>
                  <a:pt x="1058" y="14"/>
                </a:lnTo>
                <a:lnTo>
                  <a:pt x="1042" y="6"/>
                </a:lnTo>
                <a:lnTo>
                  <a:pt x="1024" y="2"/>
                </a:lnTo>
                <a:lnTo>
                  <a:pt x="1006" y="0"/>
                </a:lnTo>
                <a:lnTo>
                  <a:pt x="1006" y="0"/>
                </a:lnTo>
                <a:close/>
                <a:moveTo>
                  <a:pt x="1026" y="170"/>
                </a:moveTo>
                <a:lnTo>
                  <a:pt x="1026" y="540"/>
                </a:lnTo>
                <a:lnTo>
                  <a:pt x="1026" y="540"/>
                </a:lnTo>
                <a:lnTo>
                  <a:pt x="1024" y="548"/>
                </a:lnTo>
                <a:lnTo>
                  <a:pt x="1020" y="554"/>
                </a:lnTo>
                <a:lnTo>
                  <a:pt x="1014" y="558"/>
                </a:lnTo>
                <a:lnTo>
                  <a:pt x="1006" y="560"/>
                </a:lnTo>
                <a:lnTo>
                  <a:pt x="168" y="560"/>
                </a:lnTo>
                <a:lnTo>
                  <a:pt x="168" y="644"/>
                </a:lnTo>
                <a:lnTo>
                  <a:pt x="1006" y="644"/>
                </a:lnTo>
                <a:lnTo>
                  <a:pt x="1006" y="644"/>
                </a:lnTo>
                <a:lnTo>
                  <a:pt x="1028" y="642"/>
                </a:lnTo>
                <a:lnTo>
                  <a:pt x="1046" y="636"/>
                </a:lnTo>
                <a:lnTo>
                  <a:pt x="1064" y="626"/>
                </a:lnTo>
                <a:lnTo>
                  <a:pt x="1080" y="614"/>
                </a:lnTo>
                <a:lnTo>
                  <a:pt x="1092" y="598"/>
                </a:lnTo>
                <a:lnTo>
                  <a:pt x="1102" y="580"/>
                </a:lnTo>
                <a:lnTo>
                  <a:pt x="1108" y="562"/>
                </a:lnTo>
                <a:lnTo>
                  <a:pt x="1110" y="540"/>
                </a:lnTo>
                <a:lnTo>
                  <a:pt x="1110" y="170"/>
                </a:lnTo>
                <a:lnTo>
                  <a:pt x="1026" y="170"/>
                </a:lnTo>
                <a:close/>
                <a:moveTo>
                  <a:pt x="282" y="490"/>
                </a:moveTo>
                <a:lnTo>
                  <a:pt x="282" y="490"/>
                </a:lnTo>
                <a:lnTo>
                  <a:pt x="296" y="490"/>
                </a:lnTo>
                <a:lnTo>
                  <a:pt x="308" y="488"/>
                </a:lnTo>
                <a:lnTo>
                  <a:pt x="320" y="484"/>
                </a:lnTo>
                <a:lnTo>
                  <a:pt x="332" y="480"/>
                </a:lnTo>
                <a:lnTo>
                  <a:pt x="344" y="476"/>
                </a:lnTo>
                <a:lnTo>
                  <a:pt x="354" y="468"/>
                </a:lnTo>
                <a:lnTo>
                  <a:pt x="374" y="452"/>
                </a:lnTo>
                <a:lnTo>
                  <a:pt x="390" y="434"/>
                </a:lnTo>
                <a:lnTo>
                  <a:pt x="396" y="424"/>
                </a:lnTo>
                <a:lnTo>
                  <a:pt x="400" y="412"/>
                </a:lnTo>
                <a:lnTo>
                  <a:pt x="406" y="400"/>
                </a:lnTo>
                <a:lnTo>
                  <a:pt x="408" y="388"/>
                </a:lnTo>
                <a:lnTo>
                  <a:pt x="410" y="376"/>
                </a:lnTo>
                <a:lnTo>
                  <a:pt x="412" y="362"/>
                </a:lnTo>
                <a:lnTo>
                  <a:pt x="412" y="362"/>
                </a:lnTo>
                <a:lnTo>
                  <a:pt x="410" y="350"/>
                </a:lnTo>
                <a:lnTo>
                  <a:pt x="408" y="338"/>
                </a:lnTo>
                <a:lnTo>
                  <a:pt x="402" y="314"/>
                </a:lnTo>
                <a:lnTo>
                  <a:pt x="392" y="294"/>
                </a:lnTo>
                <a:lnTo>
                  <a:pt x="376" y="276"/>
                </a:lnTo>
                <a:lnTo>
                  <a:pt x="360" y="260"/>
                </a:lnTo>
                <a:lnTo>
                  <a:pt x="340" y="248"/>
                </a:lnTo>
                <a:lnTo>
                  <a:pt x="318" y="238"/>
                </a:lnTo>
                <a:lnTo>
                  <a:pt x="294" y="234"/>
                </a:lnTo>
                <a:lnTo>
                  <a:pt x="322" y="174"/>
                </a:lnTo>
                <a:lnTo>
                  <a:pt x="228" y="174"/>
                </a:lnTo>
                <a:lnTo>
                  <a:pt x="166" y="310"/>
                </a:lnTo>
                <a:lnTo>
                  <a:pt x="166" y="310"/>
                </a:lnTo>
                <a:lnTo>
                  <a:pt x="166" y="310"/>
                </a:lnTo>
                <a:lnTo>
                  <a:pt x="160" y="322"/>
                </a:lnTo>
                <a:lnTo>
                  <a:pt x="158" y="336"/>
                </a:lnTo>
                <a:lnTo>
                  <a:pt x="156" y="348"/>
                </a:lnTo>
                <a:lnTo>
                  <a:pt x="154" y="362"/>
                </a:lnTo>
                <a:lnTo>
                  <a:pt x="154" y="362"/>
                </a:lnTo>
                <a:lnTo>
                  <a:pt x="156" y="376"/>
                </a:lnTo>
                <a:lnTo>
                  <a:pt x="158" y="388"/>
                </a:lnTo>
                <a:lnTo>
                  <a:pt x="160" y="400"/>
                </a:lnTo>
                <a:lnTo>
                  <a:pt x="164" y="412"/>
                </a:lnTo>
                <a:lnTo>
                  <a:pt x="170" y="424"/>
                </a:lnTo>
                <a:lnTo>
                  <a:pt x="176" y="434"/>
                </a:lnTo>
                <a:lnTo>
                  <a:pt x="192" y="452"/>
                </a:lnTo>
                <a:lnTo>
                  <a:pt x="212" y="468"/>
                </a:lnTo>
                <a:lnTo>
                  <a:pt x="222" y="476"/>
                </a:lnTo>
                <a:lnTo>
                  <a:pt x="232" y="480"/>
                </a:lnTo>
                <a:lnTo>
                  <a:pt x="244" y="484"/>
                </a:lnTo>
                <a:lnTo>
                  <a:pt x="256" y="488"/>
                </a:lnTo>
                <a:lnTo>
                  <a:pt x="270" y="490"/>
                </a:lnTo>
                <a:lnTo>
                  <a:pt x="282" y="490"/>
                </a:lnTo>
                <a:lnTo>
                  <a:pt x="282" y="490"/>
                </a:lnTo>
                <a:close/>
                <a:moveTo>
                  <a:pt x="282" y="318"/>
                </a:moveTo>
                <a:lnTo>
                  <a:pt x="282" y="318"/>
                </a:lnTo>
                <a:lnTo>
                  <a:pt x="292" y="320"/>
                </a:lnTo>
                <a:lnTo>
                  <a:pt x="300" y="322"/>
                </a:lnTo>
                <a:lnTo>
                  <a:pt x="308" y="326"/>
                </a:lnTo>
                <a:lnTo>
                  <a:pt x="314" y="332"/>
                </a:lnTo>
                <a:lnTo>
                  <a:pt x="320" y="338"/>
                </a:lnTo>
                <a:lnTo>
                  <a:pt x="324" y="346"/>
                </a:lnTo>
                <a:lnTo>
                  <a:pt x="326" y="354"/>
                </a:lnTo>
                <a:lnTo>
                  <a:pt x="326" y="362"/>
                </a:lnTo>
                <a:lnTo>
                  <a:pt x="326" y="362"/>
                </a:lnTo>
                <a:lnTo>
                  <a:pt x="326" y="372"/>
                </a:lnTo>
                <a:lnTo>
                  <a:pt x="324" y="380"/>
                </a:lnTo>
                <a:lnTo>
                  <a:pt x="320" y="386"/>
                </a:lnTo>
                <a:lnTo>
                  <a:pt x="314" y="394"/>
                </a:lnTo>
                <a:lnTo>
                  <a:pt x="308" y="398"/>
                </a:lnTo>
                <a:lnTo>
                  <a:pt x="300" y="402"/>
                </a:lnTo>
                <a:lnTo>
                  <a:pt x="292" y="406"/>
                </a:lnTo>
                <a:lnTo>
                  <a:pt x="282" y="406"/>
                </a:lnTo>
                <a:lnTo>
                  <a:pt x="282" y="406"/>
                </a:lnTo>
                <a:lnTo>
                  <a:pt x="274" y="406"/>
                </a:lnTo>
                <a:lnTo>
                  <a:pt x="266" y="402"/>
                </a:lnTo>
                <a:lnTo>
                  <a:pt x="258" y="398"/>
                </a:lnTo>
                <a:lnTo>
                  <a:pt x="252" y="394"/>
                </a:lnTo>
                <a:lnTo>
                  <a:pt x="246" y="386"/>
                </a:lnTo>
                <a:lnTo>
                  <a:pt x="242" y="380"/>
                </a:lnTo>
                <a:lnTo>
                  <a:pt x="240" y="372"/>
                </a:lnTo>
                <a:lnTo>
                  <a:pt x="238" y="362"/>
                </a:lnTo>
                <a:lnTo>
                  <a:pt x="238" y="362"/>
                </a:lnTo>
                <a:lnTo>
                  <a:pt x="240" y="354"/>
                </a:lnTo>
                <a:lnTo>
                  <a:pt x="242" y="346"/>
                </a:lnTo>
                <a:lnTo>
                  <a:pt x="246" y="338"/>
                </a:lnTo>
                <a:lnTo>
                  <a:pt x="252" y="332"/>
                </a:lnTo>
                <a:lnTo>
                  <a:pt x="258" y="326"/>
                </a:lnTo>
                <a:lnTo>
                  <a:pt x="266" y="322"/>
                </a:lnTo>
                <a:lnTo>
                  <a:pt x="274" y="320"/>
                </a:lnTo>
                <a:lnTo>
                  <a:pt x="282" y="318"/>
                </a:lnTo>
                <a:lnTo>
                  <a:pt x="282" y="318"/>
                </a:lnTo>
                <a:close/>
                <a:moveTo>
                  <a:pt x="548" y="482"/>
                </a:moveTo>
                <a:lnTo>
                  <a:pt x="662" y="234"/>
                </a:lnTo>
                <a:lnTo>
                  <a:pt x="662" y="234"/>
                </a:lnTo>
                <a:lnTo>
                  <a:pt x="664" y="224"/>
                </a:lnTo>
                <a:lnTo>
                  <a:pt x="666" y="214"/>
                </a:lnTo>
                <a:lnTo>
                  <a:pt x="664" y="204"/>
                </a:lnTo>
                <a:lnTo>
                  <a:pt x="658" y="194"/>
                </a:lnTo>
                <a:lnTo>
                  <a:pt x="658" y="194"/>
                </a:lnTo>
                <a:lnTo>
                  <a:pt x="652" y="186"/>
                </a:lnTo>
                <a:lnTo>
                  <a:pt x="644" y="180"/>
                </a:lnTo>
                <a:lnTo>
                  <a:pt x="634" y="176"/>
                </a:lnTo>
                <a:lnTo>
                  <a:pt x="624" y="174"/>
                </a:lnTo>
                <a:lnTo>
                  <a:pt x="444" y="174"/>
                </a:lnTo>
                <a:lnTo>
                  <a:pt x="444" y="260"/>
                </a:lnTo>
                <a:lnTo>
                  <a:pt x="558" y="260"/>
                </a:lnTo>
                <a:lnTo>
                  <a:pt x="456" y="482"/>
                </a:lnTo>
                <a:lnTo>
                  <a:pt x="548" y="482"/>
                </a:lnTo>
                <a:close/>
              </a:path>
            </a:pathLst>
          </a:custGeom>
          <a:solidFill>
            <a:srgbClr val="00A6CA"/>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sp>
        <p:nvSpPr>
          <p:cNvPr id="87" name="Freeform 242"/>
          <p:cNvSpPr>
            <a:spLocks noChangeAspect="1" noEditPoints="1"/>
          </p:cNvSpPr>
          <p:nvPr/>
        </p:nvSpPr>
        <p:spPr bwMode="gray">
          <a:xfrm>
            <a:off x="8029248" y="4726018"/>
            <a:ext cx="350419" cy="265020"/>
          </a:xfrm>
          <a:custGeom>
            <a:avLst/>
            <a:gdLst>
              <a:gd name="T0" fmla="*/ 422 w 984"/>
              <a:gd name="T1" fmla="*/ 264 h 744"/>
              <a:gd name="T2" fmla="*/ 364 w 984"/>
              <a:gd name="T3" fmla="*/ 236 h 744"/>
              <a:gd name="T4" fmla="*/ 258 w 984"/>
              <a:gd name="T5" fmla="*/ 232 h 744"/>
              <a:gd name="T6" fmla="*/ 198 w 984"/>
              <a:gd name="T7" fmla="*/ 252 h 744"/>
              <a:gd name="T8" fmla="*/ 120 w 984"/>
              <a:gd name="T9" fmla="*/ 324 h 744"/>
              <a:gd name="T10" fmla="*/ 92 w 984"/>
              <a:gd name="T11" fmla="*/ 382 h 744"/>
              <a:gd name="T12" fmla="*/ 88 w 984"/>
              <a:gd name="T13" fmla="*/ 486 h 744"/>
              <a:gd name="T14" fmla="*/ 108 w 984"/>
              <a:gd name="T15" fmla="*/ 548 h 744"/>
              <a:gd name="T16" fmla="*/ 180 w 984"/>
              <a:gd name="T17" fmla="*/ 626 h 744"/>
              <a:gd name="T18" fmla="*/ 238 w 984"/>
              <a:gd name="T19" fmla="*/ 652 h 744"/>
              <a:gd name="T20" fmla="*/ 342 w 984"/>
              <a:gd name="T21" fmla="*/ 658 h 744"/>
              <a:gd name="T22" fmla="*/ 404 w 984"/>
              <a:gd name="T23" fmla="*/ 636 h 744"/>
              <a:gd name="T24" fmla="*/ 482 w 984"/>
              <a:gd name="T25" fmla="*/ 566 h 744"/>
              <a:gd name="T26" fmla="*/ 508 w 984"/>
              <a:gd name="T27" fmla="*/ 508 h 744"/>
              <a:gd name="T28" fmla="*/ 514 w 984"/>
              <a:gd name="T29" fmla="*/ 402 h 744"/>
              <a:gd name="T30" fmla="*/ 492 w 984"/>
              <a:gd name="T31" fmla="*/ 342 h 744"/>
              <a:gd name="T32" fmla="*/ 300 w 984"/>
              <a:gd name="T33" fmla="*/ 578 h 744"/>
              <a:gd name="T34" fmla="*/ 248 w 984"/>
              <a:gd name="T35" fmla="*/ 568 h 744"/>
              <a:gd name="T36" fmla="*/ 206 w 984"/>
              <a:gd name="T37" fmla="*/ 538 h 744"/>
              <a:gd name="T38" fmla="*/ 178 w 984"/>
              <a:gd name="T39" fmla="*/ 496 h 744"/>
              <a:gd name="T40" fmla="*/ 168 w 984"/>
              <a:gd name="T41" fmla="*/ 444 h 744"/>
              <a:gd name="T42" fmla="*/ 174 w 984"/>
              <a:gd name="T43" fmla="*/ 404 h 744"/>
              <a:gd name="T44" fmla="*/ 198 w 984"/>
              <a:gd name="T45" fmla="*/ 360 h 744"/>
              <a:gd name="T46" fmla="*/ 238 w 984"/>
              <a:gd name="T47" fmla="*/ 328 h 744"/>
              <a:gd name="T48" fmla="*/ 286 w 984"/>
              <a:gd name="T49" fmla="*/ 312 h 744"/>
              <a:gd name="T50" fmla="*/ 328 w 984"/>
              <a:gd name="T51" fmla="*/ 314 h 744"/>
              <a:gd name="T52" fmla="*/ 374 w 984"/>
              <a:gd name="T53" fmla="*/ 334 h 744"/>
              <a:gd name="T54" fmla="*/ 410 w 984"/>
              <a:gd name="T55" fmla="*/ 370 h 744"/>
              <a:gd name="T56" fmla="*/ 430 w 984"/>
              <a:gd name="T57" fmla="*/ 418 h 744"/>
              <a:gd name="T58" fmla="*/ 432 w 984"/>
              <a:gd name="T59" fmla="*/ 458 h 744"/>
              <a:gd name="T60" fmla="*/ 418 w 984"/>
              <a:gd name="T61" fmla="*/ 508 h 744"/>
              <a:gd name="T62" fmla="*/ 386 w 984"/>
              <a:gd name="T63" fmla="*/ 548 h 744"/>
              <a:gd name="T64" fmla="*/ 340 w 984"/>
              <a:gd name="T65" fmla="*/ 572 h 744"/>
              <a:gd name="T66" fmla="*/ 300 w 984"/>
              <a:gd name="T67" fmla="*/ 578 h 744"/>
              <a:gd name="T68" fmla="*/ 916 w 984"/>
              <a:gd name="T69" fmla="*/ 220 h 744"/>
              <a:gd name="T70" fmla="*/ 942 w 984"/>
              <a:gd name="T71" fmla="*/ 74 h 744"/>
              <a:gd name="T72" fmla="*/ 844 w 984"/>
              <a:gd name="T73" fmla="*/ 96 h 744"/>
              <a:gd name="T74" fmla="*/ 730 w 984"/>
              <a:gd name="T75" fmla="*/ 0 h 744"/>
              <a:gd name="T76" fmla="*/ 700 w 984"/>
              <a:gd name="T77" fmla="*/ 96 h 744"/>
              <a:gd name="T78" fmla="*/ 558 w 984"/>
              <a:gd name="T79" fmla="*/ 148 h 744"/>
              <a:gd name="T80" fmla="*/ 628 w 984"/>
              <a:gd name="T81" fmla="*/ 222 h 744"/>
              <a:gd name="T82" fmla="*/ 600 w 984"/>
              <a:gd name="T83" fmla="*/ 368 h 744"/>
              <a:gd name="T84" fmla="*/ 700 w 984"/>
              <a:gd name="T85" fmla="*/ 346 h 744"/>
              <a:gd name="T86" fmla="*/ 814 w 984"/>
              <a:gd name="T87" fmla="*/ 444 h 744"/>
              <a:gd name="T88" fmla="*/ 844 w 984"/>
              <a:gd name="T89" fmla="*/ 346 h 744"/>
              <a:gd name="T90" fmla="*/ 984 w 984"/>
              <a:gd name="T91" fmla="*/ 296 h 744"/>
              <a:gd name="T92" fmla="*/ 912 w 984"/>
              <a:gd name="T93" fmla="*/ 252 h 744"/>
              <a:gd name="T94" fmla="*/ 796 w 984"/>
              <a:gd name="T95" fmla="*/ 276 h 744"/>
              <a:gd name="T96" fmla="*/ 756 w 984"/>
              <a:gd name="T97" fmla="*/ 280 h 744"/>
              <a:gd name="T98" fmla="*/ 732 w 984"/>
              <a:gd name="T99" fmla="*/ 266 h 744"/>
              <a:gd name="T100" fmla="*/ 712 w 984"/>
              <a:gd name="T101" fmla="*/ 220 h 744"/>
              <a:gd name="T102" fmla="*/ 718 w 984"/>
              <a:gd name="T103" fmla="*/ 194 h 744"/>
              <a:gd name="T104" fmla="*/ 742 w 984"/>
              <a:gd name="T105" fmla="*/ 170 h 744"/>
              <a:gd name="T106" fmla="*/ 768 w 984"/>
              <a:gd name="T107" fmla="*/ 162 h 744"/>
              <a:gd name="T108" fmla="*/ 806 w 984"/>
              <a:gd name="T109" fmla="*/ 172 h 744"/>
              <a:gd name="T110" fmla="*/ 826 w 984"/>
              <a:gd name="T111" fmla="*/ 194 h 744"/>
              <a:gd name="T112" fmla="*/ 830 w 984"/>
              <a:gd name="T113" fmla="*/ 232 h 744"/>
              <a:gd name="T114" fmla="*/ 814 w 984"/>
              <a:gd name="T115" fmla="*/ 26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4" h="744">
                <a:moveTo>
                  <a:pt x="482" y="324"/>
                </a:moveTo>
                <a:lnTo>
                  <a:pt x="542" y="262"/>
                </a:lnTo>
                <a:lnTo>
                  <a:pt x="482" y="202"/>
                </a:lnTo>
                <a:lnTo>
                  <a:pt x="422" y="264"/>
                </a:lnTo>
                <a:lnTo>
                  <a:pt x="422" y="264"/>
                </a:lnTo>
                <a:lnTo>
                  <a:pt x="404" y="252"/>
                </a:lnTo>
                <a:lnTo>
                  <a:pt x="384" y="244"/>
                </a:lnTo>
                <a:lnTo>
                  <a:pt x="364" y="236"/>
                </a:lnTo>
                <a:lnTo>
                  <a:pt x="342" y="232"/>
                </a:lnTo>
                <a:lnTo>
                  <a:pt x="342" y="144"/>
                </a:lnTo>
                <a:lnTo>
                  <a:pt x="258" y="144"/>
                </a:lnTo>
                <a:lnTo>
                  <a:pt x="258" y="232"/>
                </a:lnTo>
                <a:lnTo>
                  <a:pt x="258" y="232"/>
                </a:lnTo>
                <a:lnTo>
                  <a:pt x="238" y="236"/>
                </a:lnTo>
                <a:lnTo>
                  <a:pt x="218" y="244"/>
                </a:lnTo>
                <a:lnTo>
                  <a:pt x="198" y="252"/>
                </a:lnTo>
                <a:lnTo>
                  <a:pt x="180" y="264"/>
                </a:lnTo>
                <a:lnTo>
                  <a:pt x="118" y="202"/>
                </a:lnTo>
                <a:lnTo>
                  <a:pt x="58" y="262"/>
                </a:lnTo>
                <a:lnTo>
                  <a:pt x="120" y="324"/>
                </a:lnTo>
                <a:lnTo>
                  <a:pt x="120" y="324"/>
                </a:lnTo>
                <a:lnTo>
                  <a:pt x="108" y="342"/>
                </a:lnTo>
                <a:lnTo>
                  <a:pt x="100" y="360"/>
                </a:lnTo>
                <a:lnTo>
                  <a:pt x="92" y="382"/>
                </a:lnTo>
                <a:lnTo>
                  <a:pt x="88" y="402"/>
                </a:lnTo>
                <a:lnTo>
                  <a:pt x="0" y="402"/>
                </a:lnTo>
                <a:lnTo>
                  <a:pt x="0" y="486"/>
                </a:lnTo>
                <a:lnTo>
                  <a:pt x="88" y="486"/>
                </a:lnTo>
                <a:lnTo>
                  <a:pt x="88" y="486"/>
                </a:lnTo>
                <a:lnTo>
                  <a:pt x="92" y="508"/>
                </a:lnTo>
                <a:lnTo>
                  <a:pt x="100" y="528"/>
                </a:lnTo>
                <a:lnTo>
                  <a:pt x="108" y="548"/>
                </a:lnTo>
                <a:lnTo>
                  <a:pt x="120" y="566"/>
                </a:lnTo>
                <a:lnTo>
                  <a:pt x="58" y="626"/>
                </a:lnTo>
                <a:lnTo>
                  <a:pt x="118" y="686"/>
                </a:lnTo>
                <a:lnTo>
                  <a:pt x="180" y="626"/>
                </a:lnTo>
                <a:lnTo>
                  <a:pt x="180" y="626"/>
                </a:lnTo>
                <a:lnTo>
                  <a:pt x="198" y="636"/>
                </a:lnTo>
                <a:lnTo>
                  <a:pt x="218" y="646"/>
                </a:lnTo>
                <a:lnTo>
                  <a:pt x="238" y="652"/>
                </a:lnTo>
                <a:lnTo>
                  <a:pt x="258" y="658"/>
                </a:lnTo>
                <a:lnTo>
                  <a:pt x="258" y="744"/>
                </a:lnTo>
                <a:lnTo>
                  <a:pt x="342" y="744"/>
                </a:lnTo>
                <a:lnTo>
                  <a:pt x="342" y="658"/>
                </a:lnTo>
                <a:lnTo>
                  <a:pt x="342" y="658"/>
                </a:lnTo>
                <a:lnTo>
                  <a:pt x="364" y="652"/>
                </a:lnTo>
                <a:lnTo>
                  <a:pt x="384" y="646"/>
                </a:lnTo>
                <a:lnTo>
                  <a:pt x="404" y="636"/>
                </a:lnTo>
                <a:lnTo>
                  <a:pt x="422" y="626"/>
                </a:lnTo>
                <a:lnTo>
                  <a:pt x="482" y="686"/>
                </a:lnTo>
                <a:lnTo>
                  <a:pt x="542" y="626"/>
                </a:lnTo>
                <a:lnTo>
                  <a:pt x="482" y="566"/>
                </a:lnTo>
                <a:lnTo>
                  <a:pt x="482" y="566"/>
                </a:lnTo>
                <a:lnTo>
                  <a:pt x="492" y="548"/>
                </a:lnTo>
                <a:lnTo>
                  <a:pt x="502" y="528"/>
                </a:lnTo>
                <a:lnTo>
                  <a:pt x="508" y="508"/>
                </a:lnTo>
                <a:lnTo>
                  <a:pt x="514" y="486"/>
                </a:lnTo>
                <a:lnTo>
                  <a:pt x="600" y="486"/>
                </a:lnTo>
                <a:lnTo>
                  <a:pt x="600" y="402"/>
                </a:lnTo>
                <a:lnTo>
                  <a:pt x="514" y="402"/>
                </a:lnTo>
                <a:lnTo>
                  <a:pt x="514" y="402"/>
                </a:lnTo>
                <a:lnTo>
                  <a:pt x="508" y="382"/>
                </a:lnTo>
                <a:lnTo>
                  <a:pt x="502" y="360"/>
                </a:lnTo>
                <a:lnTo>
                  <a:pt x="492" y="342"/>
                </a:lnTo>
                <a:lnTo>
                  <a:pt x="482" y="324"/>
                </a:lnTo>
                <a:lnTo>
                  <a:pt x="482" y="324"/>
                </a:lnTo>
                <a:close/>
                <a:moveTo>
                  <a:pt x="300" y="578"/>
                </a:moveTo>
                <a:lnTo>
                  <a:pt x="300" y="578"/>
                </a:lnTo>
                <a:lnTo>
                  <a:pt x="286" y="576"/>
                </a:lnTo>
                <a:lnTo>
                  <a:pt x="274" y="574"/>
                </a:lnTo>
                <a:lnTo>
                  <a:pt x="262" y="572"/>
                </a:lnTo>
                <a:lnTo>
                  <a:pt x="248" y="568"/>
                </a:lnTo>
                <a:lnTo>
                  <a:pt x="238" y="562"/>
                </a:lnTo>
                <a:lnTo>
                  <a:pt x="226" y="554"/>
                </a:lnTo>
                <a:lnTo>
                  <a:pt x="216" y="548"/>
                </a:lnTo>
                <a:lnTo>
                  <a:pt x="206" y="538"/>
                </a:lnTo>
                <a:lnTo>
                  <a:pt x="198" y="530"/>
                </a:lnTo>
                <a:lnTo>
                  <a:pt x="190" y="518"/>
                </a:lnTo>
                <a:lnTo>
                  <a:pt x="184" y="508"/>
                </a:lnTo>
                <a:lnTo>
                  <a:pt x="178" y="496"/>
                </a:lnTo>
                <a:lnTo>
                  <a:pt x="174" y="484"/>
                </a:lnTo>
                <a:lnTo>
                  <a:pt x="170" y="472"/>
                </a:lnTo>
                <a:lnTo>
                  <a:pt x="168" y="458"/>
                </a:lnTo>
                <a:lnTo>
                  <a:pt x="168" y="444"/>
                </a:lnTo>
                <a:lnTo>
                  <a:pt x="168" y="444"/>
                </a:lnTo>
                <a:lnTo>
                  <a:pt x="168" y="430"/>
                </a:lnTo>
                <a:lnTo>
                  <a:pt x="170" y="418"/>
                </a:lnTo>
                <a:lnTo>
                  <a:pt x="174" y="404"/>
                </a:lnTo>
                <a:lnTo>
                  <a:pt x="178" y="392"/>
                </a:lnTo>
                <a:lnTo>
                  <a:pt x="184" y="382"/>
                </a:lnTo>
                <a:lnTo>
                  <a:pt x="190" y="370"/>
                </a:lnTo>
                <a:lnTo>
                  <a:pt x="198" y="360"/>
                </a:lnTo>
                <a:lnTo>
                  <a:pt x="206" y="350"/>
                </a:lnTo>
                <a:lnTo>
                  <a:pt x="216" y="342"/>
                </a:lnTo>
                <a:lnTo>
                  <a:pt x="226" y="334"/>
                </a:lnTo>
                <a:lnTo>
                  <a:pt x="238" y="328"/>
                </a:lnTo>
                <a:lnTo>
                  <a:pt x="248" y="322"/>
                </a:lnTo>
                <a:lnTo>
                  <a:pt x="262" y="318"/>
                </a:lnTo>
                <a:lnTo>
                  <a:pt x="274" y="314"/>
                </a:lnTo>
                <a:lnTo>
                  <a:pt x="286" y="312"/>
                </a:lnTo>
                <a:lnTo>
                  <a:pt x="300" y="312"/>
                </a:lnTo>
                <a:lnTo>
                  <a:pt x="300" y="312"/>
                </a:lnTo>
                <a:lnTo>
                  <a:pt x="314" y="312"/>
                </a:lnTo>
                <a:lnTo>
                  <a:pt x="328" y="314"/>
                </a:lnTo>
                <a:lnTo>
                  <a:pt x="340" y="318"/>
                </a:lnTo>
                <a:lnTo>
                  <a:pt x="352" y="322"/>
                </a:lnTo>
                <a:lnTo>
                  <a:pt x="364" y="328"/>
                </a:lnTo>
                <a:lnTo>
                  <a:pt x="374" y="334"/>
                </a:lnTo>
                <a:lnTo>
                  <a:pt x="386" y="342"/>
                </a:lnTo>
                <a:lnTo>
                  <a:pt x="394" y="350"/>
                </a:lnTo>
                <a:lnTo>
                  <a:pt x="404" y="360"/>
                </a:lnTo>
                <a:lnTo>
                  <a:pt x="410" y="370"/>
                </a:lnTo>
                <a:lnTo>
                  <a:pt x="418" y="382"/>
                </a:lnTo>
                <a:lnTo>
                  <a:pt x="424" y="392"/>
                </a:lnTo>
                <a:lnTo>
                  <a:pt x="428" y="404"/>
                </a:lnTo>
                <a:lnTo>
                  <a:pt x="430" y="418"/>
                </a:lnTo>
                <a:lnTo>
                  <a:pt x="432" y="430"/>
                </a:lnTo>
                <a:lnTo>
                  <a:pt x="434" y="444"/>
                </a:lnTo>
                <a:lnTo>
                  <a:pt x="434" y="444"/>
                </a:lnTo>
                <a:lnTo>
                  <a:pt x="432" y="458"/>
                </a:lnTo>
                <a:lnTo>
                  <a:pt x="430" y="472"/>
                </a:lnTo>
                <a:lnTo>
                  <a:pt x="428" y="484"/>
                </a:lnTo>
                <a:lnTo>
                  <a:pt x="424" y="496"/>
                </a:lnTo>
                <a:lnTo>
                  <a:pt x="418" y="508"/>
                </a:lnTo>
                <a:lnTo>
                  <a:pt x="410" y="518"/>
                </a:lnTo>
                <a:lnTo>
                  <a:pt x="404" y="530"/>
                </a:lnTo>
                <a:lnTo>
                  <a:pt x="394" y="538"/>
                </a:lnTo>
                <a:lnTo>
                  <a:pt x="386" y="548"/>
                </a:lnTo>
                <a:lnTo>
                  <a:pt x="374" y="554"/>
                </a:lnTo>
                <a:lnTo>
                  <a:pt x="364" y="562"/>
                </a:lnTo>
                <a:lnTo>
                  <a:pt x="352" y="568"/>
                </a:lnTo>
                <a:lnTo>
                  <a:pt x="340" y="572"/>
                </a:lnTo>
                <a:lnTo>
                  <a:pt x="328" y="574"/>
                </a:lnTo>
                <a:lnTo>
                  <a:pt x="314" y="576"/>
                </a:lnTo>
                <a:lnTo>
                  <a:pt x="300" y="578"/>
                </a:lnTo>
                <a:lnTo>
                  <a:pt x="300" y="578"/>
                </a:lnTo>
                <a:close/>
                <a:moveTo>
                  <a:pt x="912" y="252"/>
                </a:moveTo>
                <a:lnTo>
                  <a:pt x="912" y="252"/>
                </a:lnTo>
                <a:lnTo>
                  <a:pt x="914" y="236"/>
                </a:lnTo>
                <a:lnTo>
                  <a:pt x="916" y="220"/>
                </a:lnTo>
                <a:lnTo>
                  <a:pt x="914" y="204"/>
                </a:lnTo>
                <a:lnTo>
                  <a:pt x="912" y="190"/>
                </a:lnTo>
                <a:lnTo>
                  <a:pt x="984" y="148"/>
                </a:lnTo>
                <a:lnTo>
                  <a:pt x="942" y="74"/>
                </a:lnTo>
                <a:lnTo>
                  <a:pt x="870" y="116"/>
                </a:lnTo>
                <a:lnTo>
                  <a:pt x="870" y="116"/>
                </a:lnTo>
                <a:lnTo>
                  <a:pt x="858" y="106"/>
                </a:lnTo>
                <a:lnTo>
                  <a:pt x="844" y="96"/>
                </a:lnTo>
                <a:lnTo>
                  <a:pt x="830" y="90"/>
                </a:lnTo>
                <a:lnTo>
                  <a:pt x="814" y="84"/>
                </a:lnTo>
                <a:lnTo>
                  <a:pt x="814" y="0"/>
                </a:lnTo>
                <a:lnTo>
                  <a:pt x="730" y="0"/>
                </a:lnTo>
                <a:lnTo>
                  <a:pt x="730" y="84"/>
                </a:lnTo>
                <a:lnTo>
                  <a:pt x="730" y="84"/>
                </a:lnTo>
                <a:lnTo>
                  <a:pt x="714" y="90"/>
                </a:lnTo>
                <a:lnTo>
                  <a:pt x="700" y="96"/>
                </a:lnTo>
                <a:lnTo>
                  <a:pt x="686" y="106"/>
                </a:lnTo>
                <a:lnTo>
                  <a:pt x="674" y="116"/>
                </a:lnTo>
                <a:lnTo>
                  <a:pt x="600" y="74"/>
                </a:lnTo>
                <a:lnTo>
                  <a:pt x="558" y="148"/>
                </a:lnTo>
                <a:lnTo>
                  <a:pt x="632" y="190"/>
                </a:lnTo>
                <a:lnTo>
                  <a:pt x="632" y="190"/>
                </a:lnTo>
                <a:lnTo>
                  <a:pt x="628" y="206"/>
                </a:lnTo>
                <a:lnTo>
                  <a:pt x="628" y="222"/>
                </a:lnTo>
                <a:lnTo>
                  <a:pt x="628" y="238"/>
                </a:lnTo>
                <a:lnTo>
                  <a:pt x="632" y="254"/>
                </a:lnTo>
                <a:lnTo>
                  <a:pt x="558" y="296"/>
                </a:lnTo>
                <a:lnTo>
                  <a:pt x="600" y="368"/>
                </a:lnTo>
                <a:lnTo>
                  <a:pt x="674" y="326"/>
                </a:lnTo>
                <a:lnTo>
                  <a:pt x="674" y="326"/>
                </a:lnTo>
                <a:lnTo>
                  <a:pt x="686" y="338"/>
                </a:lnTo>
                <a:lnTo>
                  <a:pt x="700" y="346"/>
                </a:lnTo>
                <a:lnTo>
                  <a:pt x="714" y="354"/>
                </a:lnTo>
                <a:lnTo>
                  <a:pt x="730" y="360"/>
                </a:lnTo>
                <a:lnTo>
                  <a:pt x="730" y="444"/>
                </a:lnTo>
                <a:lnTo>
                  <a:pt x="814" y="444"/>
                </a:lnTo>
                <a:lnTo>
                  <a:pt x="814" y="360"/>
                </a:lnTo>
                <a:lnTo>
                  <a:pt x="814" y="360"/>
                </a:lnTo>
                <a:lnTo>
                  <a:pt x="830" y="354"/>
                </a:lnTo>
                <a:lnTo>
                  <a:pt x="844" y="346"/>
                </a:lnTo>
                <a:lnTo>
                  <a:pt x="858" y="338"/>
                </a:lnTo>
                <a:lnTo>
                  <a:pt x="870" y="326"/>
                </a:lnTo>
                <a:lnTo>
                  <a:pt x="942" y="368"/>
                </a:lnTo>
                <a:lnTo>
                  <a:pt x="984" y="296"/>
                </a:lnTo>
                <a:lnTo>
                  <a:pt x="912" y="254"/>
                </a:lnTo>
                <a:lnTo>
                  <a:pt x="912" y="254"/>
                </a:lnTo>
                <a:lnTo>
                  <a:pt x="912" y="252"/>
                </a:lnTo>
                <a:lnTo>
                  <a:pt x="912" y="252"/>
                </a:lnTo>
                <a:close/>
                <a:moveTo>
                  <a:pt x="814" y="264"/>
                </a:moveTo>
                <a:lnTo>
                  <a:pt x="814" y="264"/>
                </a:lnTo>
                <a:lnTo>
                  <a:pt x="806" y="270"/>
                </a:lnTo>
                <a:lnTo>
                  <a:pt x="796" y="276"/>
                </a:lnTo>
                <a:lnTo>
                  <a:pt x="786" y="280"/>
                </a:lnTo>
                <a:lnTo>
                  <a:pt x="776" y="280"/>
                </a:lnTo>
                <a:lnTo>
                  <a:pt x="766" y="280"/>
                </a:lnTo>
                <a:lnTo>
                  <a:pt x="756" y="280"/>
                </a:lnTo>
                <a:lnTo>
                  <a:pt x="748" y="276"/>
                </a:lnTo>
                <a:lnTo>
                  <a:pt x="738" y="270"/>
                </a:lnTo>
                <a:lnTo>
                  <a:pt x="738" y="270"/>
                </a:lnTo>
                <a:lnTo>
                  <a:pt x="732" y="266"/>
                </a:lnTo>
                <a:lnTo>
                  <a:pt x="726" y="260"/>
                </a:lnTo>
                <a:lnTo>
                  <a:pt x="716" y="244"/>
                </a:lnTo>
                <a:lnTo>
                  <a:pt x="712" y="228"/>
                </a:lnTo>
                <a:lnTo>
                  <a:pt x="712" y="220"/>
                </a:lnTo>
                <a:lnTo>
                  <a:pt x="714" y="212"/>
                </a:lnTo>
                <a:lnTo>
                  <a:pt x="714" y="212"/>
                </a:lnTo>
                <a:lnTo>
                  <a:pt x="716" y="202"/>
                </a:lnTo>
                <a:lnTo>
                  <a:pt x="718" y="194"/>
                </a:lnTo>
                <a:lnTo>
                  <a:pt x="724" y="188"/>
                </a:lnTo>
                <a:lnTo>
                  <a:pt x="728" y="180"/>
                </a:lnTo>
                <a:lnTo>
                  <a:pt x="736" y="174"/>
                </a:lnTo>
                <a:lnTo>
                  <a:pt x="742" y="170"/>
                </a:lnTo>
                <a:lnTo>
                  <a:pt x="750" y="166"/>
                </a:lnTo>
                <a:lnTo>
                  <a:pt x="758" y="164"/>
                </a:lnTo>
                <a:lnTo>
                  <a:pt x="758" y="164"/>
                </a:lnTo>
                <a:lnTo>
                  <a:pt x="768" y="162"/>
                </a:lnTo>
                <a:lnTo>
                  <a:pt x="778" y="162"/>
                </a:lnTo>
                <a:lnTo>
                  <a:pt x="788" y="164"/>
                </a:lnTo>
                <a:lnTo>
                  <a:pt x="798" y="168"/>
                </a:lnTo>
                <a:lnTo>
                  <a:pt x="806" y="172"/>
                </a:lnTo>
                <a:lnTo>
                  <a:pt x="814" y="180"/>
                </a:lnTo>
                <a:lnTo>
                  <a:pt x="820" y="186"/>
                </a:lnTo>
                <a:lnTo>
                  <a:pt x="826" y="194"/>
                </a:lnTo>
                <a:lnTo>
                  <a:pt x="826" y="194"/>
                </a:lnTo>
                <a:lnTo>
                  <a:pt x="828" y="204"/>
                </a:lnTo>
                <a:lnTo>
                  <a:pt x="830" y="212"/>
                </a:lnTo>
                <a:lnTo>
                  <a:pt x="832" y="222"/>
                </a:lnTo>
                <a:lnTo>
                  <a:pt x="830" y="232"/>
                </a:lnTo>
                <a:lnTo>
                  <a:pt x="828" y="240"/>
                </a:lnTo>
                <a:lnTo>
                  <a:pt x="824" y="250"/>
                </a:lnTo>
                <a:lnTo>
                  <a:pt x="820" y="258"/>
                </a:lnTo>
                <a:lnTo>
                  <a:pt x="814" y="264"/>
                </a:lnTo>
                <a:lnTo>
                  <a:pt x="814" y="264"/>
                </a:lnTo>
                <a:close/>
              </a:path>
            </a:pathLst>
          </a:custGeom>
          <a:solidFill>
            <a:srgbClr val="00A6CA"/>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sp>
        <p:nvSpPr>
          <p:cNvPr id="88" name="Freeform 246"/>
          <p:cNvSpPr>
            <a:spLocks noChangeAspect="1"/>
          </p:cNvSpPr>
          <p:nvPr/>
        </p:nvSpPr>
        <p:spPr bwMode="gray">
          <a:xfrm>
            <a:off x="7658094" y="4277978"/>
            <a:ext cx="244757" cy="199704"/>
          </a:xfrm>
          <a:custGeom>
            <a:avLst/>
            <a:gdLst>
              <a:gd name="T0" fmla="*/ 58 w 662"/>
              <a:gd name="T1" fmla="*/ 326 h 540"/>
              <a:gd name="T2" fmla="*/ 0 w 662"/>
              <a:gd name="T3" fmla="*/ 386 h 540"/>
              <a:gd name="T4" fmla="*/ 140 w 662"/>
              <a:gd name="T5" fmla="*/ 526 h 540"/>
              <a:gd name="T6" fmla="*/ 140 w 662"/>
              <a:gd name="T7" fmla="*/ 526 h 540"/>
              <a:gd name="T8" fmla="*/ 148 w 662"/>
              <a:gd name="T9" fmla="*/ 532 h 540"/>
              <a:gd name="T10" fmla="*/ 154 w 662"/>
              <a:gd name="T11" fmla="*/ 536 h 540"/>
              <a:gd name="T12" fmla="*/ 162 w 662"/>
              <a:gd name="T13" fmla="*/ 538 h 540"/>
              <a:gd name="T14" fmla="*/ 170 w 662"/>
              <a:gd name="T15" fmla="*/ 540 h 540"/>
              <a:gd name="T16" fmla="*/ 170 w 662"/>
              <a:gd name="T17" fmla="*/ 540 h 540"/>
              <a:gd name="T18" fmla="*/ 178 w 662"/>
              <a:gd name="T19" fmla="*/ 538 h 540"/>
              <a:gd name="T20" fmla="*/ 186 w 662"/>
              <a:gd name="T21" fmla="*/ 536 h 540"/>
              <a:gd name="T22" fmla="*/ 194 w 662"/>
              <a:gd name="T23" fmla="*/ 532 h 540"/>
              <a:gd name="T24" fmla="*/ 200 w 662"/>
              <a:gd name="T25" fmla="*/ 526 h 540"/>
              <a:gd name="T26" fmla="*/ 662 w 662"/>
              <a:gd name="T27" fmla="*/ 60 h 540"/>
              <a:gd name="T28" fmla="*/ 602 w 662"/>
              <a:gd name="T29" fmla="*/ 0 h 540"/>
              <a:gd name="T30" fmla="*/ 170 w 662"/>
              <a:gd name="T31" fmla="*/ 438 h 540"/>
              <a:gd name="T32" fmla="*/ 58 w 662"/>
              <a:gd name="T33" fmla="*/ 326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2" h="540">
                <a:moveTo>
                  <a:pt x="58" y="326"/>
                </a:moveTo>
                <a:lnTo>
                  <a:pt x="0" y="386"/>
                </a:lnTo>
                <a:lnTo>
                  <a:pt x="140" y="526"/>
                </a:lnTo>
                <a:lnTo>
                  <a:pt x="140" y="526"/>
                </a:lnTo>
                <a:lnTo>
                  <a:pt x="148" y="532"/>
                </a:lnTo>
                <a:lnTo>
                  <a:pt x="154" y="536"/>
                </a:lnTo>
                <a:lnTo>
                  <a:pt x="162" y="538"/>
                </a:lnTo>
                <a:lnTo>
                  <a:pt x="170" y="540"/>
                </a:lnTo>
                <a:lnTo>
                  <a:pt x="170" y="540"/>
                </a:lnTo>
                <a:lnTo>
                  <a:pt x="178" y="538"/>
                </a:lnTo>
                <a:lnTo>
                  <a:pt x="186" y="536"/>
                </a:lnTo>
                <a:lnTo>
                  <a:pt x="194" y="532"/>
                </a:lnTo>
                <a:lnTo>
                  <a:pt x="200" y="526"/>
                </a:lnTo>
                <a:lnTo>
                  <a:pt x="662" y="60"/>
                </a:lnTo>
                <a:lnTo>
                  <a:pt x="602" y="0"/>
                </a:lnTo>
                <a:lnTo>
                  <a:pt x="170" y="438"/>
                </a:lnTo>
                <a:lnTo>
                  <a:pt x="58" y="326"/>
                </a:lnTo>
                <a:close/>
              </a:path>
            </a:pathLst>
          </a:custGeom>
          <a:solidFill>
            <a:srgbClr val="A9D161"/>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sp>
        <p:nvSpPr>
          <p:cNvPr id="89" name="Freeform 254"/>
          <p:cNvSpPr>
            <a:spLocks noChangeAspect="1" noEditPoints="1"/>
          </p:cNvSpPr>
          <p:nvPr/>
        </p:nvSpPr>
        <p:spPr bwMode="gray">
          <a:xfrm>
            <a:off x="7575341" y="4627115"/>
            <a:ext cx="362338" cy="445209"/>
          </a:xfrm>
          <a:custGeom>
            <a:avLst/>
            <a:gdLst>
              <a:gd name="T0" fmla="*/ 170 w 648"/>
              <a:gd name="T1" fmla="*/ 372 h 796"/>
              <a:gd name="T2" fmla="*/ 480 w 648"/>
              <a:gd name="T3" fmla="*/ 458 h 796"/>
              <a:gd name="T4" fmla="*/ 170 w 648"/>
              <a:gd name="T5" fmla="*/ 626 h 796"/>
              <a:gd name="T6" fmla="*/ 480 w 648"/>
              <a:gd name="T7" fmla="*/ 542 h 796"/>
              <a:gd name="T8" fmla="*/ 170 w 648"/>
              <a:gd name="T9" fmla="*/ 626 h 796"/>
              <a:gd name="T10" fmla="*/ 200 w 648"/>
              <a:gd name="T11" fmla="*/ 0 h 796"/>
              <a:gd name="T12" fmla="*/ 192 w 648"/>
              <a:gd name="T13" fmla="*/ 2 h 796"/>
              <a:gd name="T14" fmla="*/ 178 w 648"/>
              <a:gd name="T15" fmla="*/ 8 h 796"/>
              <a:gd name="T16" fmla="*/ 14 w 648"/>
              <a:gd name="T17" fmla="*/ 170 h 796"/>
              <a:gd name="T18" fmla="*/ 8 w 648"/>
              <a:gd name="T19" fmla="*/ 178 h 796"/>
              <a:gd name="T20" fmla="*/ 2 w 648"/>
              <a:gd name="T21" fmla="*/ 192 h 796"/>
              <a:gd name="T22" fmla="*/ 0 w 648"/>
              <a:gd name="T23" fmla="*/ 692 h 796"/>
              <a:gd name="T24" fmla="*/ 4 w 648"/>
              <a:gd name="T25" fmla="*/ 712 h 796"/>
              <a:gd name="T26" fmla="*/ 18 w 648"/>
              <a:gd name="T27" fmla="*/ 750 h 796"/>
              <a:gd name="T28" fmla="*/ 46 w 648"/>
              <a:gd name="T29" fmla="*/ 778 h 796"/>
              <a:gd name="T30" fmla="*/ 84 w 648"/>
              <a:gd name="T31" fmla="*/ 794 h 796"/>
              <a:gd name="T32" fmla="*/ 480 w 648"/>
              <a:gd name="T33" fmla="*/ 796 h 796"/>
              <a:gd name="T34" fmla="*/ 104 w 648"/>
              <a:gd name="T35" fmla="*/ 710 h 796"/>
              <a:gd name="T36" fmla="*/ 98 w 648"/>
              <a:gd name="T37" fmla="*/ 710 h 796"/>
              <a:gd name="T38" fmla="*/ 86 w 648"/>
              <a:gd name="T39" fmla="*/ 698 h 796"/>
              <a:gd name="T40" fmla="*/ 86 w 648"/>
              <a:gd name="T41" fmla="*/ 288 h 796"/>
              <a:gd name="T42" fmla="*/ 200 w 648"/>
              <a:gd name="T43" fmla="*/ 288 h 796"/>
              <a:gd name="T44" fmla="*/ 240 w 648"/>
              <a:gd name="T45" fmla="*/ 280 h 796"/>
              <a:gd name="T46" fmla="*/ 272 w 648"/>
              <a:gd name="T47" fmla="*/ 258 h 796"/>
              <a:gd name="T48" fmla="*/ 296 w 648"/>
              <a:gd name="T49" fmla="*/ 224 h 796"/>
              <a:gd name="T50" fmla="*/ 304 w 648"/>
              <a:gd name="T51" fmla="*/ 184 h 796"/>
              <a:gd name="T52" fmla="*/ 544 w 648"/>
              <a:gd name="T53" fmla="*/ 86 h 796"/>
              <a:gd name="T54" fmla="*/ 552 w 648"/>
              <a:gd name="T55" fmla="*/ 86 h 796"/>
              <a:gd name="T56" fmla="*/ 562 w 648"/>
              <a:gd name="T57" fmla="*/ 98 h 796"/>
              <a:gd name="T58" fmla="*/ 564 w 648"/>
              <a:gd name="T59" fmla="*/ 794 h 796"/>
              <a:gd name="T60" fmla="*/ 582 w 648"/>
              <a:gd name="T61" fmla="*/ 788 h 796"/>
              <a:gd name="T62" fmla="*/ 612 w 648"/>
              <a:gd name="T63" fmla="*/ 770 h 796"/>
              <a:gd name="T64" fmla="*/ 634 w 648"/>
              <a:gd name="T65" fmla="*/ 744 h 796"/>
              <a:gd name="T66" fmla="*/ 646 w 648"/>
              <a:gd name="T67" fmla="*/ 710 h 796"/>
              <a:gd name="T68" fmla="*/ 648 w 648"/>
              <a:gd name="T69" fmla="*/ 104 h 796"/>
              <a:gd name="T70" fmla="*/ 646 w 648"/>
              <a:gd name="T71" fmla="*/ 84 h 796"/>
              <a:gd name="T72" fmla="*/ 630 w 648"/>
              <a:gd name="T73" fmla="*/ 46 h 796"/>
              <a:gd name="T74" fmla="*/ 602 w 648"/>
              <a:gd name="T75" fmla="*/ 18 h 796"/>
              <a:gd name="T76" fmla="*/ 566 w 648"/>
              <a:gd name="T77" fmla="*/ 2 h 796"/>
              <a:gd name="T78" fmla="*/ 544 w 648"/>
              <a:gd name="T79" fmla="*/ 0 h 796"/>
              <a:gd name="T80" fmla="*/ 218 w 648"/>
              <a:gd name="T81" fmla="*/ 184 h 796"/>
              <a:gd name="T82" fmla="*/ 212 w 648"/>
              <a:gd name="T83" fmla="*/ 198 h 796"/>
              <a:gd name="T84" fmla="*/ 198 w 648"/>
              <a:gd name="T85" fmla="*/ 204 h 796"/>
              <a:gd name="T86" fmla="*/ 218 w 648"/>
              <a:gd name="T87" fmla="*/ 8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8" h="796">
                <a:moveTo>
                  <a:pt x="480" y="372"/>
                </a:moveTo>
                <a:lnTo>
                  <a:pt x="170" y="372"/>
                </a:lnTo>
                <a:lnTo>
                  <a:pt x="170" y="458"/>
                </a:lnTo>
                <a:lnTo>
                  <a:pt x="480" y="458"/>
                </a:lnTo>
                <a:lnTo>
                  <a:pt x="480" y="372"/>
                </a:lnTo>
                <a:close/>
                <a:moveTo>
                  <a:pt x="170" y="626"/>
                </a:moveTo>
                <a:lnTo>
                  <a:pt x="480" y="626"/>
                </a:lnTo>
                <a:lnTo>
                  <a:pt x="480" y="542"/>
                </a:lnTo>
                <a:lnTo>
                  <a:pt x="170" y="542"/>
                </a:lnTo>
                <a:lnTo>
                  <a:pt x="170" y="626"/>
                </a:lnTo>
                <a:close/>
                <a:moveTo>
                  <a:pt x="544" y="0"/>
                </a:moveTo>
                <a:lnTo>
                  <a:pt x="200" y="0"/>
                </a:lnTo>
                <a:lnTo>
                  <a:pt x="200" y="0"/>
                </a:lnTo>
                <a:lnTo>
                  <a:pt x="192" y="2"/>
                </a:lnTo>
                <a:lnTo>
                  <a:pt x="184" y="4"/>
                </a:lnTo>
                <a:lnTo>
                  <a:pt x="178" y="8"/>
                </a:lnTo>
                <a:lnTo>
                  <a:pt x="172" y="14"/>
                </a:lnTo>
                <a:lnTo>
                  <a:pt x="14" y="170"/>
                </a:lnTo>
                <a:lnTo>
                  <a:pt x="14" y="170"/>
                </a:lnTo>
                <a:lnTo>
                  <a:pt x="8" y="178"/>
                </a:lnTo>
                <a:lnTo>
                  <a:pt x="4" y="184"/>
                </a:lnTo>
                <a:lnTo>
                  <a:pt x="2" y="192"/>
                </a:lnTo>
                <a:lnTo>
                  <a:pt x="0" y="200"/>
                </a:lnTo>
                <a:lnTo>
                  <a:pt x="0" y="692"/>
                </a:lnTo>
                <a:lnTo>
                  <a:pt x="0" y="692"/>
                </a:lnTo>
                <a:lnTo>
                  <a:pt x="4" y="712"/>
                </a:lnTo>
                <a:lnTo>
                  <a:pt x="10" y="732"/>
                </a:lnTo>
                <a:lnTo>
                  <a:pt x="18" y="750"/>
                </a:lnTo>
                <a:lnTo>
                  <a:pt x="32" y="764"/>
                </a:lnTo>
                <a:lnTo>
                  <a:pt x="46" y="778"/>
                </a:lnTo>
                <a:lnTo>
                  <a:pt x="64" y="786"/>
                </a:lnTo>
                <a:lnTo>
                  <a:pt x="84" y="794"/>
                </a:lnTo>
                <a:lnTo>
                  <a:pt x="104" y="796"/>
                </a:lnTo>
                <a:lnTo>
                  <a:pt x="480" y="796"/>
                </a:lnTo>
                <a:lnTo>
                  <a:pt x="480" y="710"/>
                </a:lnTo>
                <a:lnTo>
                  <a:pt x="104" y="710"/>
                </a:lnTo>
                <a:lnTo>
                  <a:pt x="104" y="710"/>
                </a:lnTo>
                <a:lnTo>
                  <a:pt x="98" y="710"/>
                </a:lnTo>
                <a:lnTo>
                  <a:pt x="92" y="704"/>
                </a:lnTo>
                <a:lnTo>
                  <a:pt x="86" y="698"/>
                </a:lnTo>
                <a:lnTo>
                  <a:pt x="86" y="692"/>
                </a:lnTo>
                <a:lnTo>
                  <a:pt x="86" y="288"/>
                </a:lnTo>
                <a:lnTo>
                  <a:pt x="200" y="288"/>
                </a:lnTo>
                <a:lnTo>
                  <a:pt x="200" y="288"/>
                </a:lnTo>
                <a:lnTo>
                  <a:pt x="220" y="286"/>
                </a:lnTo>
                <a:lnTo>
                  <a:pt x="240" y="280"/>
                </a:lnTo>
                <a:lnTo>
                  <a:pt x="258" y="270"/>
                </a:lnTo>
                <a:lnTo>
                  <a:pt x="272" y="258"/>
                </a:lnTo>
                <a:lnTo>
                  <a:pt x="286" y="242"/>
                </a:lnTo>
                <a:lnTo>
                  <a:pt x="296" y="224"/>
                </a:lnTo>
                <a:lnTo>
                  <a:pt x="302" y="204"/>
                </a:lnTo>
                <a:lnTo>
                  <a:pt x="304" y="184"/>
                </a:lnTo>
                <a:lnTo>
                  <a:pt x="304" y="86"/>
                </a:lnTo>
                <a:lnTo>
                  <a:pt x="544" y="86"/>
                </a:lnTo>
                <a:lnTo>
                  <a:pt x="544" y="86"/>
                </a:lnTo>
                <a:lnTo>
                  <a:pt x="552" y="86"/>
                </a:lnTo>
                <a:lnTo>
                  <a:pt x="558" y="92"/>
                </a:lnTo>
                <a:lnTo>
                  <a:pt x="562" y="98"/>
                </a:lnTo>
                <a:lnTo>
                  <a:pt x="564" y="104"/>
                </a:lnTo>
                <a:lnTo>
                  <a:pt x="564" y="794"/>
                </a:lnTo>
                <a:lnTo>
                  <a:pt x="564" y="794"/>
                </a:lnTo>
                <a:lnTo>
                  <a:pt x="582" y="788"/>
                </a:lnTo>
                <a:lnTo>
                  <a:pt x="598" y="780"/>
                </a:lnTo>
                <a:lnTo>
                  <a:pt x="612" y="770"/>
                </a:lnTo>
                <a:lnTo>
                  <a:pt x="624" y="758"/>
                </a:lnTo>
                <a:lnTo>
                  <a:pt x="634" y="744"/>
                </a:lnTo>
                <a:lnTo>
                  <a:pt x="642" y="728"/>
                </a:lnTo>
                <a:lnTo>
                  <a:pt x="646" y="710"/>
                </a:lnTo>
                <a:lnTo>
                  <a:pt x="648" y="692"/>
                </a:lnTo>
                <a:lnTo>
                  <a:pt x="648" y="104"/>
                </a:lnTo>
                <a:lnTo>
                  <a:pt x="648" y="104"/>
                </a:lnTo>
                <a:lnTo>
                  <a:pt x="646" y="84"/>
                </a:lnTo>
                <a:lnTo>
                  <a:pt x="640" y="64"/>
                </a:lnTo>
                <a:lnTo>
                  <a:pt x="630" y="46"/>
                </a:lnTo>
                <a:lnTo>
                  <a:pt x="618" y="32"/>
                </a:lnTo>
                <a:lnTo>
                  <a:pt x="602" y="18"/>
                </a:lnTo>
                <a:lnTo>
                  <a:pt x="586" y="10"/>
                </a:lnTo>
                <a:lnTo>
                  <a:pt x="566" y="2"/>
                </a:lnTo>
                <a:lnTo>
                  <a:pt x="544" y="0"/>
                </a:lnTo>
                <a:lnTo>
                  <a:pt x="544" y="0"/>
                </a:lnTo>
                <a:close/>
                <a:moveTo>
                  <a:pt x="218" y="184"/>
                </a:moveTo>
                <a:lnTo>
                  <a:pt x="218" y="184"/>
                </a:lnTo>
                <a:lnTo>
                  <a:pt x="216" y="192"/>
                </a:lnTo>
                <a:lnTo>
                  <a:pt x="212" y="198"/>
                </a:lnTo>
                <a:lnTo>
                  <a:pt x="206" y="202"/>
                </a:lnTo>
                <a:lnTo>
                  <a:pt x="198" y="204"/>
                </a:lnTo>
                <a:lnTo>
                  <a:pt x="100" y="204"/>
                </a:lnTo>
                <a:lnTo>
                  <a:pt x="218" y="86"/>
                </a:lnTo>
                <a:lnTo>
                  <a:pt x="218" y="184"/>
                </a:lnTo>
                <a:close/>
              </a:path>
            </a:pathLst>
          </a:custGeom>
          <a:solidFill>
            <a:srgbClr val="A9D161"/>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sp>
        <p:nvSpPr>
          <p:cNvPr id="90" name="Rectangle 263"/>
          <p:cNvSpPr/>
          <p:nvPr/>
        </p:nvSpPr>
        <p:spPr>
          <a:xfrm>
            <a:off x="5794293" y="4115442"/>
            <a:ext cx="1439625" cy="1439625"/>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defTabSz="914134"/>
            <a:endParaRPr lang="es-DO" sz="1350" dirty="0">
              <a:solidFill>
                <a:srgbClr val="FFFFFF"/>
              </a:solidFill>
            </a:endParaRPr>
          </a:p>
        </p:txBody>
      </p:sp>
      <p:pic>
        <p:nvPicPr>
          <p:cNvPr id="91"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6480613" y="4260719"/>
            <a:ext cx="606888" cy="46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rot="10800000">
            <a:off x="6484806" y="4803327"/>
            <a:ext cx="595049" cy="46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Freeform 308"/>
          <p:cNvSpPr>
            <a:spLocks noChangeAspect="1" noEditPoints="1"/>
          </p:cNvSpPr>
          <p:nvPr/>
        </p:nvSpPr>
        <p:spPr bwMode="gray">
          <a:xfrm>
            <a:off x="5890553" y="4394904"/>
            <a:ext cx="358746" cy="486912"/>
          </a:xfrm>
          <a:custGeom>
            <a:avLst/>
            <a:gdLst>
              <a:gd name="T0" fmla="*/ 488 w 622"/>
              <a:gd name="T1" fmla="*/ 444 h 844"/>
              <a:gd name="T2" fmla="*/ 470 w 622"/>
              <a:gd name="T3" fmla="*/ 486 h 844"/>
              <a:gd name="T4" fmla="*/ 524 w 622"/>
              <a:gd name="T5" fmla="*/ 570 h 844"/>
              <a:gd name="T6" fmla="*/ 538 w 622"/>
              <a:gd name="T7" fmla="*/ 730 h 844"/>
              <a:gd name="T8" fmla="*/ 530 w 622"/>
              <a:gd name="T9" fmla="*/ 752 h 844"/>
              <a:gd name="T10" fmla="*/ 4 w 622"/>
              <a:gd name="T11" fmla="*/ 760 h 844"/>
              <a:gd name="T12" fmla="*/ 30 w 622"/>
              <a:gd name="T13" fmla="*/ 808 h 844"/>
              <a:gd name="T14" fmla="*/ 94 w 622"/>
              <a:gd name="T15" fmla="*/ 844 h 844"/>
              <a:gd name="T16" fmla="*/ 530 w 622"/>
              <a:gd name="T17" fmla="*/ 842 h 844"/>
              <a:gd name="T18" fmla="*/ 602 w 622"/>
              <a:gd name="T19" fmla="*/ 794 h 844"/>
              <a:gd name="T20" fmla="*/ 622 w 622"/>
              <a:gd name="T21" fmla="*/ 646 h 844"/>
              <a:gd name="T22" fmla="*/ 606 w 622"/>
              <a:gd name="T23" fmla="*/ 548 h 844"/>
              <a:gd name="T24" fmla="*/ 542 w 622"/>
              <a:gd name="T25" fmla="*/ 438 h 844"/>
              <a:gd name="T26" fmla="*/ 84 w 622"/>
              <a:gd name="T27" fmla="*/ 646 h 844"/>
              <a:gd name="T28" fmla="*/ 102 w 622"/>
              <a:gd name="T29" fmla="*/ 558 h 844"/>
              <a:gd name="T30" fmla="*/ 150 w 622"/>
              <a:gd name="T31" fmla="*/ 486 h 844"/>
              <a:gd name="T32" fmla="*/ 222 w 622"/>
              <a:gd name="T33" fmla="*/ 438 h 844"/>
              <a:gd name="T34" fmla="*/ 310 w 622"/>
              <a:gd name="T35" fmla="*/ 420 h 844"/>
              <a:gd name="T36" fmla="*/ 372 w 622"/>
              <a:gd name="T37" fmla="*/ 410 h 844"/>
              <a:gd name="T38" fmla="*/ 472 w 622"/>
              <a:gd name="T39" fmla="*/ 344 h 844"/>
              <a:gd name="T40" fmla="*/ 510 w 622"/>
              <a:gd name="T41" fmla="*/ 276 h 844"/>
              <a:gd name="T42" fmla="*/ 520 w 622"/>
              <a:gd name="T43" fmla="*/ 198 h 844"/>
              <a:gd name="T44" fmla="*/ 486 w 622"/>
              <a:gd name="T45" fmla="*/ 94 h 844"/>
              <a:gd name="T46" fmla="*/ 454 w 622"/>
              <a:gd name="T47" fmla="*/ 56 h 844"/>
              <a:gd name="T48" fmla="*/ 388 w 622"/>
              <a:gd name="T49" fmla="*/ 14 h 844"/>
              <a:gd name="T50" fmla="*/ 310 w 622"/>
              <a:gd name="T51" fmla="*/ 0 h 844"/>
              <a:gd name="T52" fmla="*/ 240 w 622"/>
              <a:gd name="T53" fmla="*/ 12 h 844"/>
              <a:gd name="T54" fmla="*/ 162 w 622"/>
              <a:gd name="T55" fmla="*/ 62 h 844"/>
              <a:gd name="T56" fmla="*/ 122 w 622"/>
              <a:gd name="T57" fmla="*/ 122 h 844"/>
              <a:gd name="T58" fmla="*/ 100 w 622"/>
              <a:gd name="T59" fmla="*/ 212 h 844"/>
              <a:gd name="T60" fmla="*/ 112 w 622"/>
              <a:gd name="T61" fmla="*/ 276 h 844"/>
              <a:gd name="T62" fmla="*/ 140 w 622"/>
              <a:gd name="T63" fmla="*/ 332 h 844"/>
              <a:gd name="T64" fmla="*/ 172 w 622"/>
              <a:gd name="T65" fmla="*/ 368 h 844"/>
              <a:gd name="T66" fmla="*/ 68 w 622"/>
              <a:gd name="T67" fmla="*/ 450 h 844"/>
              <a:gd name="T68" fmla="*/ 8 w 622"/>
              <a:gd name="T69" fmla="*/ 570 h 844"/>
              <a:gd name="T70" fmla="*/ 0 w 622"/>
              <a:gd name="T71" fmla="*/ 628 h 844"/>
              <a:gd name="T72" fmla="*/ 84 w 622"/>
              <a:gd name="T73" fmla="*/ 646 h 844"/>
              <a:gd name="T74" fmla="*/ 206 w 622"/>
              <a:gd name="T75" fmla="*/ 140 h 844"/>
              <a:gd name="T76" fmla="*/ 270 w 622"/>
              <a:gd name="T77" fmla="*/ 90 h 844"/>
              <a:gd name="T78" fmla="*/ 330 w 622"/>
              <a:gd name="T79" fmla="*/ 86 h 844"/>
              <a:gd name="T80" fmla="*/ 396 w 622"/>
              <a:gd name="T81" fmla="*/ 118 h 844"/>
              <a:gd name="T82" fmla="*/ 428 w 622"/>
              <a:gd name="T83" fmla="*/ 164 h 844"/>
              <a:gd name="T84" fmla="*/ 432 w 622"/>
              <a:gd name="T85" fmla="*/ 240 h 844"/>
              <a:gd name="T86" fmla="*/ 392 w 622"/>
              <a:gd name="T87" fmla="*/ 306 h 844"/>
              <a:gd name="T88" fmla="*/ 338 w 622"/>
              <a:gd name="T89" fmla="*/ 332 h 844"/>
              <a:gd name="T90" fmla="*/ 260 w 622"/>
              <a:gd name="T91" fmla="*/ 324 h 844"/>
              <a:gd name="T92" fmla="*/ 214 w 622"/>
              <a:gd name="T93" fmla="*/ 288 h 844"/>
              <a:gd name="T94" fmla="*/ 186 w 622"/>
              <a:gd name="T95" fmla="*/ 218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844">
                <a:moveTo>
                  <a:pt x="520" y="416"/>
                </a:moveTo>
                <a:lnTo>
                  <a:pt x="520" y="416"/>
                </a:lnTo>
                <a:lnTo>
                  <a:pt x="504" y="432"/>
                </a:lnTo>
                <a:lnTo>
                  <a:pt x="488" y="444"/>
                </a:lnTo>
                <a:lnTo>
                  <a:pt x="470" y="458"/>
                </a:lnTo>
                <a:lnTo>
                  <a:pt x="452" y="468"/>
                </a:lnTo>
                <a:lnTo>
                  <a:pt x="452" y="468"/>
                </a:lnTo>
                <a:lnTo>
                  <a:pt x="470" y="486"/>
                </a:lnTo>
                <a:lnTo>
                  <a:pt x="488" y="504"/>
                </a:lnTo>
                <a:lnTo>
                  <a:pt x="502" y="524"/>
                </a:lnTo>
                <a:lnTo>
                  <a:pt x="514" y="546"/>
                </a:lnTo>
                <a:lnTo>
                  <a:pt x="524" y="570"/>
                </a:lnTo>
                <a:lnTo>
                  <a:pt x="532" y="594"/>
                </a:lnTo>
                <a:lnTo>
                  <a:pt x="536" y="620"/>
                </a:lnTo>
                <a:lnTo>
                  <a:pt x="538" y="646"/>
                </a:lnTo>
                <a:lnTo>
                  <a:pt x="538" y="730"/>
                </a:lnTo>
                <a:lnTo>
                  <a:pt x="538" y="730"/>
                </a:lnTo>
                <a:lnTo>
                  <a:pt x="538" y="736"/>
                </a:lnTo>
                <a:lnTo>
                  <a:pt x="536" y="742"/>
                </a:lnTo>
                <a:lnTo>
                  <a:pt x="530" y="752"/>
                </a:lnTo>
                <a:lnTo>
                  <a:pt x="520" y="758"/>
                </a:lnTo>
                <a:lnTo>
                  <a:pt x="514" y="760"/>
                </a:lnTo>
                <a:lnTo>
                  <a:pt x="508" y="760"/>
                </a:lnTo>
                <a:lnTo>
                  <a:pt x="4" y="760"/>
                </a:lnTo>
                <a:lnTo>
                  <a:pt x="4" y="760"/>
                </a:lnTo>
                <a:lnTo>
                  <a:pt x="10" y="778"/>
                </a:lnTo>
                <a:lnTo>
                  <a:pt x="18" y="794"/>
                </a:lnTo>
                <a:lnTo>
                  <a:pt x="30" y="808"/>
                </a:lnTo>
                <a:lnTo>
                  <a:pt x="44" y="820"/>
                </a:lnTo>
                <a:lnTo>
                  <a:pt x="60" y="830"/>
                </a:lnTo>
                <a:lnTo>
                  <a:pt x="76" y="838"/>
                </a:lnTo>
                <a:lnTo>
                  <a:pt x="94" y="844"/>
                </a:lnTo>
                <a:lnTo>
                  <a:pt x="114" y="844"/>
                </a:lnTo>
                <a:lnTo>
                  <a:pt x="508" y="844"/>
                </a:lnTo>
                <a:lnTo>
                  <a:pt x="508" y="844"/>
                </a:lnTo>
                <a:lnTo>
                  <a:pt x="530" y="842"/>
                </a:lnTo>
                <a:lnTo>
                  <a:pt x="552" y="836"/>
                </a:lnTo>
                <a:lnTo>
                  <a:pt x="572" y="826"/>
                </a:lnTo>
                <a:lnTo>
                  <a:pt x="588" y="812"/>
                </a:lnTo>
                <a:lnTo>
                  <a:pt x="602" y="794"/>
                </a:lnTo>
                <a:lnTo>
                  <a:pt x="614" y="774"/>
                </a:lnTo>
                <a:lnTo>
                  <a:pt x="620" y="754"/>
                </a:lnTo>
                <a:lnTo>
                  <a:pt x="622" y="730"/>
                </a:lnTo>
                <a:lnTo>
                  <a:pt x="622" y="646"/>
                </a:lnTo>
                <a:lnTo>
                  <a:pt x="622" y="646"/>
                </a:lnTo>
                <a:lnTo>
                  <a:pt x="620" y="614"/>
                </a:lnTo>
                <a:lnTo>
                  <a:pt x="616" y="580"/>
                </a:lnTo>
                <a:lnTo>
                  <a:pt x="606" y="548"/>
                </a:lnTo>
                <a:lnTo>
                  <a:pt x="594" y="518"/>
                </a:lnTo>
                <a:lnTo>
                  <a:pt x="580" y="490"/>
                </a:lnTo>
                <a:lnTo>
                  <a:pt x="562" y="464"/>
                </a:lnTo>
                <a:lnTo>
                  <a:pt x="542" y="438"/>
                </a:lnTo>
                <a:lnTo>
                  <a:pt x="520" y="416"/>
                </a:lnTo>
                <a:lnTo>
                  <a:pt x="520" y="416"/>
                </a:lnTo>
                <a:close/>
                <a:moveTo>
                  <a:pt x="84" y="646"/>
                </a:moveTo>
                <a:lnTo>
                  <a:pt x="84" y="646"/>
                </a:lnTo>
                <a:lnTo>
                  <a:pt x="84" y="624"/>
                </a:lnTo>
                <a:lnTo>
                  <a:pt x="88" y="602"/>
                </a:lnTo>
                <a:lnTo>
                  <a:pt x="94" y="580"/>
                </a:lnTo>
                <a:lnTo>
                  <a:pt x="102" y="558"/>
                </a:lnTo>
                <a:lnTo>
                  <a:pt x="110" y="538"/>
                </a:lnTo>
                <a:lnTo>
                  <a:pt x="122" y="520"/>
                </a:lnTo>
                <a:lnTo>
                  <a:pt x="136" y="502"/>
                </a:lnTo>
                <a:lnTo>
                  <a:pt x="150" y="486"/>
                </a:lnTo>
                <a:lnTo>
                  <a:pt x="166" y="472"/>
                </a:lnTo>
                <a:lnTo>
                  <a:pt x="184" y="458"/>
                </a:lnTo>
                <a:lnTo>
                  <a:pt x="202" y="448"/>
                </a:lnTo>
                <a:lnTo>
                  <a:pt x="222" y="438"/>
                </a:lnTo>
                <a:lnTo>
                  <a:pt x="244" y="430"/>
                </a:lnTo>
                <a:lnTo>
                  <a:pt x="266" y="424"/>
                </a:lnTo>
                <a:lnTo>
                  <a:pt x="288" y="420"/>
                </a:lnTo>
                <a:lnTo>
                  <a:pt x="310" y="420"/>
                </a:lnTo>
                <a:lnTo>
                  <a:pt x="310" y="420"/>
                </a:lnTo>
                <a:lnTo>
                  <a:pt x="326" y="418"/>
                </a:lnTo>
                <a:lnTo>
                  <a:pt x="342" y="418"/>
                </a:lnTo>
                <a:lnTo>
                  <a:pt x="372" y="410"/>
                </a:lnTo>
                <a:lnTo>
                  <a:pt x="400" y="398"/>
                </a:lnTo>
                <a:lnTo>
                  <a:pt x="426" y="384"/>
                </a:lnTo>
                <a:lnTo>
                  <a:pt x="450" y="366"/>
                </a:lnTo>
                <a:lnTo>
                  <a:pt x="472" y="344"/>
                </a:lnTo>
                <a:lnTo>
                  <a:pt x="490" y="318"/>
                </a:lnTo>
                <a:lnTo>
                  <a:pt x="504" y="290"/>
                </a:lnTo>
                <a:lnTo>
                  <a:pt x="504" y="290"/>
                </a:lnTo>
                <a:lnTo>
                  <a:pt x="510" y="276"/>
                </a:lnTo>
                <a:lnTo>
                  <a:pt x="514" y="260"/>
                </a:lnTo>
                <a:lnTo>
                  <a:pt x="518" y="244"/>
                </a:lnTo>
                <a:lnTo>
                  <a:pt x="520" y="228"/>
                </a:lnTo>
                <a:lnTo>
                  <a:pt x="520" y="198"/>
                </a:lnTo>
                <a:lnTo>
                  <a:pt x="516" y="166"/>
                </a:lnTo>
                <a:lnTo>
                  <a:pt x="506" y="136"/>
                </a:lnTo>
                <a:lnTo>
                  <a:pt x="494" y="106"/>
                </a:lnTo>
                <a:lnTo>
                  <a:pt x="486" y="94"/>
                </a:lnTo>
                <a:lnTo>
                  <a:pt x="476" y="80"/>
                </a:lnTo>
                <a:lnTo>
                  <a:pt x="466" y="68"/>
                </a:lnTo>
                <a:lnTo>
                  <a:pt x="454" y="56"/>
                </a:lnTo>
                <a:lnTo>
                  <a:pt x="454" y="56"/>
                </a:lnTo>
                <a:lnTo>
                  <a:pt x="440" y="44"/>
                </a:lnTo>
                <a:lnTo>
                  <a:pt x="424" y="32"/>
                </a:lnTo>
                <a:lnTo>
                  <a:pt x="406" y="22"/>
                </a:lnTo>
                <a:lnTo>
                  <a:pt x="388" y="14"/>
                </a:lnTo>
                <a:lnTo>
                  <a:pt x="370" y="8"/>
                </a:lnTo>
                <a:lnTo>
                  <a:pt x="350" y="4"/>
                </a:lnTo>
                <a:lnTo>
                  <a:pt x="330" y="0"/>
                </a:lnTo>
                <a:lnTo>
                  <a:pt x="310" y="0"/>
                </a:lnTo>
                <a:lnTo>
                  <a:pt x="310" y="0"/>
                </a:lnTo>
                <a:lnTo>
                  <a:pt x="286" y="0"/>
                </a:lnTo>
                <a:lnTo>
                  <a:pt x="264" y="4"/>
                </a:lnTo>
                <a:lnTo>
                  <a:pt x="240" y="12"/>
                </a:lnTo>
                <a:lnTo>
                  <a:pt x="220" y="22"/>
                </a:lnTo>
                <a:lnTo>
                  <a:pt x="198" y="32"/>
                </a:lnTo>
                <a:lnTo>
                  <a:pt x="180" y="46"/>
                </a:lnTo>
                <a:lnTo>
                  <a:pt x="162" y="62"/>
                </a:lnTo>
                <a:lnTo>
                  <a:pt x="146" y="80"/>
                </a:lnTo>
                <a:lnTo>
                  <a:pt x="146" y="80"/>
                </a:lnTo>
                <a:lnTo>
                  <a:pt x="132" y="100"/>
                </a:lnTo>
                <a:lnTo>
                  <a:pt x="122" y="122"/>
                </a:lnTo>
                <a:lnTo>
                  <a:pt x="112" y="142"/>
                </a:lnTo>
                <a:lnTo>
                  <a:pt x="106" y="166"/>
                </a:lnTo>
                <a:lnTo>
                  <a:pt x="102" y="188"/>
                </a:lnTo>
                <a:lnTo>
                  <a:pt x="100" y="212"/>
                </a:lnTo>
                <a:lnTo>
                  <a:pt x="102" y="236"/>
                </a:lnTo>
                <a:lnTo>
                  <a:pt x="106" y="260"/>
                </a:lnTo>
                <a:lnTo>
                  <a:pt x="106" y="260"/>
                </a:lnTo>
                <a:lnTo>
                  <a:pt x="112" y="276"/>
                </a:lnTo>
                <a:lnTo>
                  <a:pt x="116" y="290"/>
                </a:lnTo>
                <a:lnTo>
                  <a:pt x="124" y="304"/>
                </a:lnTo>
                <a:lnTo>
                  <a:pt x="132" y="318"/>
                </a:lnTo>
                <a:lnTo>
                  <a:pt x="140" y="332"/>
                </a:lnTo>
                <a:lnTo>
                  <a:pt x="150" y="344"/>
                </a:lnTo>
                <a:lnTo>
                  <a:pt x="162" y="356"/>
                </a:lnTo>
                <a:lnTo>
                  <a:pt x="172" y="368"/>
                </a:lnTo>
                <a:lnTo>
                  <a:pt x="172" y="368"/>
                </a:lnTo>
                <a:lnTo>
                  <a:pt x="144" y="384"/>
                </a:lnTo>
                <a:lnTo>
                  <a:pt x="116" y="404"/>
                </a:lnTo>
                <a:lnTo>
                  <a:pt x="92" y="426"/>
                </a:lnTo>
                <a:lnTo>
                  <a:pt x="68" y="450"/>
                </a:lnTo>
                <a:lnTo>
                  <a:pt x="50" y="478"/>
                </a:lnTo>
                <a:lnTo>
                  <a:pt x="32" y="506"/>
                </a:lnTo>
                <a:lnTo>
                  <a:pt x="18" y="538"/>
                </a:lnTo>
                <a:lnTo>
                  <a:pt x="8" y="570"/>
                </a:lnTo>
                <a:lnTo>
                  <a:pt x="8" y="570"/>
                </a:lnTo>
                <a:lnTo>
                  <a:pt x="4" y="588"/>
                </a:lnTo>
                <a:lnTo>
                  <a:pt x="2" y="608"/>
                </a:lnTo>
                <a:lnTo>
                  <a:pt x="0" y="628"/>
                </a:lnTo>
                <a:lnTo>
                  <a:pt x="0" y="646"/>
                </a:lnTo>
                <a:lnTo>
                  <a:pt x="0" y="676"/>
                </a:lnTo>
                <a:lnTo>
                  <a:pt x="84" y="676"/>
                </a:lnTo>
                <a:lnTo>
                  <a:pt x="84" y="646"/>
                </a:lnTo>
                <a:close/>
                <a:moveTo>
                  <a:pt x="188" y="178"/>
                </a:moveTo>
                <a:lnTo>
                  <a:pt x="188" y="178"/>
                </a:lnTo>
                <a:lnTo>
                  <a:pt x="196" y="158"/>
                </a:lnTo>
                <a:lnTo>
                  <a:pt x="206" y="140"/>
                </a:lnTo>
                <a:lnTo>
                  <a:pt x="218" y="124"/>
                </a:lnTo>
                <a:lnTo>
                  <a:pt x="234" y="110"/>
                </a:lnTo>
                <a:lnTo>
                  <a:pt x="252" y="100"/>
                </a:lnTo>
                <a:lnTo>
                  <a:pt x="270" y="90"/>
                </a:lnTo>
                <a:lnTo>
                  <a:pt x="290" y="86"/>
                </a:lnTo>
                <a:lnTo>
                  <a:pt x="310" y="84"/>
                </a:lnTo>
                <a:lnTo>
                  <a:pt x="310" y="84"/>
                </a:lnTo>
                <a:lnTo>
                  <a:pt x="330" y="86"/>
                </a:lnTo>
                <a:lnTo>
                  <a:pt x="348" y="90"/>
                </a:lnTo>
                <a:lnTo>
                  <a:pt x="366" y="96"/>
                </a:lnTo>
                <a:lnTo>
                  <a:pt x="382" y="106"/>
                </a:lnTo>
                <a:lnTo>
                  <a:pt x="396" y="118"/>
                </a:lnTo>
                <a:lnTo>
                  <a:pt x="410" y="132"/>
                </a:lnTo>
                <a:lnTo>
                  <a:pt x="420" y="148"/>
                </a:lnTo>
                <a:lnTo>
                  <a:pt x="428" y="164"/>
                </a:lnTo>
                <a:lnTo>
                  <a:pt x="428" y="164"/>
                </a:lnTo>
                <a:lnTo>
                  <a:pt x="434" y="184"/>
                </a:lnTo>
                <a:lnTo>
                  <a:pt x="436" y="202"/>
                </a:lnTo>
                <a:lnTo>
                  <a:pt x="436" y="222"/>
                </a:lnTo>
                <a:lnTo>
                  <a:pt x="432" y="240"/>
                </a:lnTo>
                <a:lnTo>
                  <a:pt x="426" y="258"/>
                </a:lnTo>
                <a:lnTo>
                  <a:pt x="418" y="276"/>
                </a:lnTo>
                <a:lnTo>
                  <a:pt x="406" y="292"/>
                </a:lnTo>
                <a:lnTo>
                  <a:pt x="392" y="306"/>
                </a:lnTo>
                <a:lnTo>
                  <a:pt x="392" y="306"/>
                </a:lnTo>
                <a:lnTo>
                  <a:pt x="376" y="318"/>
                </a:lnTo>
                <a:lnTo>
                  <a:pt x="358" y="326"/>
                </a:lnTo>
                <a:lnTo>
                  <a:pt x="338" y="332"/>
                </a:lnTo>
                <a:lnTo>
                  <a:pt x="318" y="334"/>
                </a:lnTo>
                <a:lnTo>
                  <a:pt x="298" y="334"/>
                </a:lnTo>
                <a:lnTo>
                  <a:pt x="280" y="330"/>
                </a:lnTo>
                <a:lnTo>
                  <a:pt x="260" y="324"/>
                </a:lnTo>
                <a:lnTo>
                  <a:pt x="242" y="314"/>
                </a:lnTo>
                <a:lnTo>
                  <a:pt x="242" y="314"/>
                </a:lnTo>
                <a:lnTo>
                  <a:pt x="226" y="302"/>
                </a:lnTo>
                <a:lnTo>
                  <a:pt x="214" y="288"/>
                </a:lnTo>
                <a:lnTo>
                  <a:pt x="202" y="272"/>
                </a:lnTo>
                <a:lnTo>
                  <a:pt x="194" y="254"/>
                </a:lnTo>
                <a:lnTo>
                  <a:pt x="188" y="236"/>
                </a:lnTo>
                <a:lnTo>
                  <a:pt x="186" y="218"/>
                </a:lnTo>
                <a:lnTo>
                  <a:pt x="186" y="198"/>
                </a:lnTo>
                <a:lnTo>
                  <a:pt x="188" y="178"/>
                </a:lnTo>
                <a:lnTo>
                  <a:pt x="188" y="178"/>
                </a:lnTo>
                <a:close/>
              </a:path>
            </a:pathLst>
          </a:custGeom>
          <a:solidFill>
            <a:srgbClr val="FCD800"/>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sp>
        <p:nvSpPr>
          <p:cNvPr id="94" name="Freeform 309"/>
          <p:cNvSpPr>
            <a:spLocks noChangeAspect="1"/>
          </p:cNvSpPr>
          <p:nvPr/>
        </p:nvSpPr>
        <p:spPr bwMode="gray">
          <a:xfrm>
            <a:off x="6123982" y="5043958"/>
            <a:ext cx="117597" cy="95951"/>
          </a:xfrm>
          <a:custGeom>
            <a:avLst/>
            <a:gdLst>
              <a:gd name="T0" fmla="*/ 58 w 662"/>
              <a:gd name="T1" fmla="*/ 326 h 540"/>
              <a:gd name="T2" fmla="*/ 0 w 662"/>
              <a:gd name="T3" fmla="*/ 386 h 540"/>
              <a:gd name="T4" fmla="*/ 140 w 662"/>
              <a:gd name="T5" fmla="*/ 526 h 540"/>
              <a:gd name="T6" fmla="*/ 140 w 662"/>
              <a:gd name="T7" fmla="*/ 526 h 540"/>
              <a:gd name="T8" fmla="*/ 148 w 662"/>
              <a:gd name="T9" fmla="*/ 532 h 540"/>
              <a:gd name="T10" fmla="*/ 154 w 662"/>
              <a:gd name="T11" fmla="*/ 536 h 540"/>
              <a:gd name="T12" fmla="*/ 162 w 662"/>
              <a:gd name="T13" fmla="*/ 538 h 540"/>
              <a:gd name="T14" fmla="*/ 170 w 662"/>
              <a:gd name="T15" fmla="*/ 540 h 540"/>
              <a:gd name="T16" fmla="*/ 170 w 662"/>
              <a:gd name="T17" fmla="*/ 540 h 540"/>
              <a:gd name="T18" fmla="*/ 178 w 662"/>
              <a:gd name="T19" fmla="*/ 538 h 540"/>
              <a:gd name="T20" fmla="*/ 186 w 662"/>
              <a:gd name="T21" fmla="*/ 536 h 540"/>
              <a:gd name="T22" fmla="*/ 194 w 662"/>
              <a:gd name="T23" fmla="*/ 532 h 540"/>
              <a:gd name="T24" fmla="*/ 200 w 662"/>
              <a:gd name="T25" fmla="*/ 526 h 540"/>
              <a:gd name="T26" fmla="*/ 662 w 662"/>
              <a:gd name="T27" fmla="*/ 60 h 540"/>
              <a:gd name="T28" fmla="*/ 602 w 662"/>
              <a:gd name="T29" fmla="*/ 0 h 540"/>
              <a:gd name="T30" fmla="*/ 170 w 662"/>
              <a:gd name="T31" fmla="*/ 438 h 540"/>
              <a:gd name="T32" fmla="*/ 58 w 662"/>
              <a:gd name="T33" fmla="*/ 326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2" h="540">
                <a:moveTo>
                  <a:pt x="58" y="326"/>
                </a:moveTo>
                <a:lnTo>
                  <a:pt x="0" y="386"/>
                </a:lnTo>
                <a:lnTo>
                  <a:pt x="140" y="526"/>
                </a:lnTo>
                <a:lnTo>
                  <a:pt x="140" y="526"/>
                </a:lnTo>
                <a:lnTo>
                  <a:pt x="148" y="532"/>
                </a:lnTo>
                <a:lnTo>
                  <a:pt x="154" y="536"/>
                </a:lnTo>
                <a:lnTo>
                  <a:pt x="162" y="538"/>
                </a:lnTo>
                <a:lnTo>
                  <a:pt x="170" y="540"/>
                </a:lnTo>
                <a:lnTo>
                  <a:pt x="170" y="540"/>
                </a:lnTo>
                <a:lnTo>
                  <a:pt x="178" y="538"/>
                </a:lnTo>
                <a:lnTo>
                  <a:pt x="186" y="536"/>
                </a:lnTo>
                <a:lnTo>
                  <a:pt x="194" y="532"/>
                </a:lnTo>
                <a:lnTo>
                  <a:pt x="200" y="526"/>
                </a:lnTo>
                <a:lnTo>
                  <a:pt x="662" y="60"/>
                </a:lnTo>
                <a:lnTo>
                  <a:pt x="602" y="0"/>
                </a:lnTo>
                <a:lnTo>
                  <a:pt x="170" y="438"/>
                </a:lnTo>
                <a:lnTo>
                  <a:pt x="58" y="326"/>
                </a:lnTo>
                <a:close/>
              </a:path>
            </a:pathLst>
          </a:custGeom>
          <a:solidFill>
            <a:srgbClr val="A9D161"/>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sp>
        <p:nvSpPr>
          <p:cNvPr id="95" name="Freeform 310"/>
          <p:cNvSpPr>
            <a:spLocks noChangeAspect="1" noEditPoints="1"/>
          </p:cNvSpPr>
          <p:nvPr/>
        </p:nvSpPr>
        <p:spPr bwMode="gray">
          <a:xfrm>
            <a:off x="5896314" y="4960902"/>
            <a:ext cx="174088" cy="213905"/>
          </a:xfrm>
          <a:custGeom>
            <a:avLst/>
            <a:gdLst>
              <a:gd name="T0" fmla="*/ 170 w 648"/>
              <a:gd name="T1" fmla="*/ 372 h 796"/>
              <a:gd name="T2" fmla="*/ 480 w 648"/>
              <a:gd name="T3" fmla="*/ 458 h 796"/>
              <a:gd name="T4" fmla="*/ 170 w 648"/>
              <a:gd name="T5" fmla="*/ 626 h 796"/>
              <a:gd name="T6" fmla="*/ 480 w 648"/>
              <a:gd name="T7" fmla="*/ 542 h 796"/>
              <a:gd name="T8" fmla="*/ 170 w 648"/>
              <a:gd name="T9" fmla="*/ 626 h 796"/>
              <a:gd name="T10" fmla="*/ 200 w 648"/>
              <a:gd name="T11" fmla="*/ 0 h 796"/>
              <a:gd name="T12" fmla="*/ 192 w 648"/>
              <a:gd name="T13" fmla="*/ 2 h 796"/>
              <a:gd name="T14" fmla="*/ 178 w 648"/>
              <a:gd name="T15" fmla="*/ 8 h 796"/>
              <a:gd name="T16" fmla="*/ 14 w 648"/>
              <a:gd name="T17" fmla="*/ 170 h 796"/>
              <a:gd name="T18" fmla="*/ 8 w 648"/>
              <a:gd name="T19" fmla="*/ 178 h 796"/>
              <a:gd name="T20" fmla="*/ 2 w 648"/>
              <a:gd name="T21" fmla="*/ 192 h 796"/>
              <a:gd name="T22" fmla="*/ 0 w 648"/>
              <a:gd name="T23" fmla="*/ 692 h 796"/>
              <a:gd name="T24" fmla="*/ 4 w 648"/>
              <a:gd name="T25" fmla="*/ 712 h 796"/>
              <a:gd name="T26" fmla="*/ 18 w 648"/>
              <a:gd name="T27" fmla="*/ 750 h 796"/>
              <a:gd name="T28" fmla="*/ 46 w 648"/>
              <a:gd name="T29" fmla="*/ 778 h 796"/>
              <a:gd name="T30" fmla="*/ 84 w 648"/>
              <a:gd name="T31" fmla="*/ 794 h 796"/>
              <a:gd name="T32" fmla="*/ 480 w 648"/>
              <a:gd name="T33" fmla="*/ 796 h 796"/>
              <a:gd name="T34" fmla="*/ 104 w 648"/>
              <a:gd name="T35" fmla="*/ 710 h 796"/>
              <a:gd name="T36" fmla="*/ 98 w 648"/>
              <a:gd name="T37" fmla="*/ 710 h 796"/>
              <a:gd name="T38" fmla="*/ 86 w 648"/>
              <a:gd name="T39" fmla="*/ 698 h 796"/>
              <a:gd name="T40" fmla="*/ 86 w 648"/>
              <a:gd name="T41" fmla="*/ 288 h 796"/>
              <a:gd name="T42" fmla="*/ 200 w 648"/>
              <a:gd name="T43" fmla="*/ 288 h 796"/>
              <a:gd name="T44" fmla="*/ 240 w 648"/>
              <a:gd name="T45" fmla="*/ 280 h 796"/>
              <a:gd name="T46" fmla="*/ 272 w 648"/>
              <a:gd name="T47" fmla="*/ 258 h 796"/>
              <a:gd name="T48" fmla="*/ 296 w 648"/>
              <a:gd name="T49" fmla="*/ 224 h 796"/>
              <a:gd name="T50" fmla="*/ 304 w 648"/>
              <a:gd name="T51" fmla="*/ 184 h 796"/>
              <a:gd name="T52" fmla="*/ 544 w 648"/>
              <a:gd name="T53" fmla="*/ 86 h 796"/>
              <a:gd name="T54" fmla="*/ 552 w 648"/>
              <a:gd name="T55" fmla="*/ 86 h 796"/>
              <a:gd name="T56" fmla="*/ 562 w 648"/>
              <a:gd name="T57" fmla="*/ 98 h 796"/>
              <a:gd name="T58" fmla="*/ 564 w 648"/>
              <a:gd name="T59" fmla="*/ 794 h 796"/>
              <a:gd name="T60" fmla="*/ 582 w 648"/>
              <a:gd name="T61" fmla="*/ 788 h 796"/>
              <a:gd name="T62" fmla="*/ 612 w 648"/>
              <a:gd name="T63" fmla="*/ 770 h 796"/>
              <a:gd name="T64" fmla="*/ 634 w 648"/>
              <a:gd name="T65" fmla="*/ 744 h 796"/>
              <a:gd name="T66" fmla="*/ 646 w 648"/>
              <a:gd name="T67" fmla="*/ 710 h 796"/>
              <a:gd name="T68" fmla="*/ 648 w 648"/>
              <a:gd name="T69" fmla="*/ 104 h 796"/>
              <a:gd name="T70" fmla="*/ 646 w 648"/>
              <a:gd name="T71" fmla="*/ 84 h 796"/>
              <a:gd name="T72" fmla="*/ 630 w 648"/>
              <a:gd name="T73" fmla="*/ 46 h 796"/>
              <a:gd name="T74" fmla="*/ 602 w 648"/>
              <a:gd name="T75" fmla="*/ 18 h 796"/>
              <a:gd name="T76" fmla="*/ 566 w 648"/>
              <a:gd name="T77" fmla="*/ 2 h 796"/>
              <a:gd name="T78" fmla="*/ 544 w 648"/>
              <a:gd name="T79" fmla="*/ 0 h 796"/>
              <a:gd name="T80" fmla="*/ 218 w 648"/>
              <a:gd name="T81" fmla="*/ 184 h 796"/>
              <a:gd name="T82" fmla="*/ 212 w 648"/>
              <a:gd name="T83" fmla="*/ 198 h 796"/>
              <a:gd name="T84" fmla="*/ 198 w 648"/>
              <a:gd name="T85" fmla="*/ 204 h 796"/>
              <a:gd name="T86" fmla="*/ 218 w 648"/>
              <a:gd name="T87" fmla="*/ 86 h 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8" h="796">
                <a:moveTo>
                  <a:pt x="480" y="372"/>
                </a:moveTo>
                <a:lnTo>
                  <a:pt x="170" y="372"/>
                </a:lnTo>
                <a:lnTo>
                  <a:pt x="170" y="458"/>
                </a:lnTo>
                <a:lnTo>
                  <a:pt x="480" y="458"/>
                </a:lnTo>
                <a:lnTo>
                  <a:pt x="480" y="372"/>
                </a:lnTo>
                <a:close/>
                <a:moveTo>
                  <a:pt x="170" y="626"/>
                </a:moveTo>
                <a:lnTo>
                  <a:pt x="480" y="626"/>
                </a:lnTo>
                <a:lnTo>
                  <a:pt x="480" y="542"/>
                </a:lnTo>
                <a:lnTo>
                  <a:pt x="170" y="542"/>
                </a:lnTo>
                <a:lnTo>
                  <a:pt x="170" y="626"/>
                </a:lnTo>
                <a:close/>
                <a:moveTo>
                  <a:pt x="544" y="0"/>
                </a:moveTo>
                <a:lnTo>
                  <a:pt x="200" y="0"/>
                </a:lnTo>
                <a:lnTo>
                  <a:pt x="200" y="0"/>
                </a:lnTo>
                <a:lnTo>
                  <a:pt x="192" y="2"/>
                </a:lnTo>
                <a:lnTo>
                  <a:pt x="184" y="4"/>
                </a:lnTo>
                <a:lnTo>
                  <a:pt x="178" y="8"/>
                </a:lnTo>
                <a:lnTo>
                  <a:pt x="172" y="14"/>
                </a:lnTo>
                <a:lnTo>
                  <a:pt x="14" y="170"/>
                </a:lnTo>
                <a:lnTo>
                  <a:pt x="14" y="170"/>
                </a:lnTo>
                <a:lnTo>
                  <a:pt x="8" y="178"/>
                </a:lnTo>
                <a:lnTo>
                  <a:pt x="4" y="184"/>
                </a:lnTo>
                <a:lnTo>
                  <a:pt x="2" y="192"/>
                </a:lnTo>
                <a:lnTo>
                  <a:pt x="0" y="200"/>
                </a:lnTo>
                <a:lnTo>
                  <a:pt x="0" y="692"/>
                </a:lnTo>
                <a:lnTo>
                  <a:pt x="0" y="692"/>
                </a:lnTo>
                <a:lnTo>
                  <a:pt x="4" y="712"/>
                </a:lnTo>
                <a:lnTo>
                  <a:pt x="10" y="732"/>
                </a:lnTo>
                <a:lnTo>
                  <a:pt x="18" y="750"/>
                </a:lnTo>
                <a:lnTo>
                  <a:pt x="32" y="764"/>
                </a:lnTo>
                <a:lnTo>
                  <a:pt x="46" y="778"/>
                </a:lnTo>
                <a:lnTo>
                  <a:pt x="64" y="786"/>
                </a:lnTo>
                <a:lnTo>
                  <a:pt x="84" y="794"/>
                </a:lnTo>
                <a:lnTo>
                  <a:pt x="104" y="796"/>
                </a:lnTo>
                <a:lnTo>
                  <a:pt x="480" y="796"/>
                </a:lnTo>
                <a:lnTo>
                  <a:pt x="480" y="710"/>
                </a:lnTo>
                <a:lnTo>
                  <a:pt x="104" y="710"/>
                </a:lnTo>
                <a:lnTo>
                  <a:pt x="104" y="710"/>
                </a:lnTo>
                <a:lnTo>
                  <a:pt x="98" y="710"/>
                </a:lnTo>
                <a:lnTo>
                  <a:pt x="92" y="704"/>
                </a:lnTo>
                <a:lnTo>
                  <a:pt x="86" y="698"/>
                </a:lnTo>
                <a:lnTo>
                  <a:pt x="86" y="692"/>
                </a:lnTo>
                <a:lnTo>
                  <a:pt x="86" y="288"/>
                </a:lnTo>
                <a:lnTo>
                  <a:pt x="200" y="288"/>
                </a:lnTo>
                <a:lnTo>
                  <a:pt x="200" y="288"/>
                </a:lnTo>
                <a:lnTo>
                  <a:pt x="220" y="286"/>
                </a:lnTo>
                <a:lnTo>
                  <a:pt x="240" y="280"/>
                </a:lnTo>
                <a:lnTo>
                  <a:pt x="258" y="270"/>
                </a:lnTo>
                <a:lnTo>
                  <a:pt x="272" y="258"/>
                </a:lnTo>
                <a:lnTo>
                  <a:pt x="286" y="242"/>
                </a:lnTo>
                <a:lnTo>
                  <a:pt x="296" y="224"/>
                </a:lnTo>
                <a:lnTo>
                  <a:pt x="302" y="204"/>
                </a:lnTo>
                <a:lnTo>
                  <a:pt x="304" y="184"/>
                </a:lnTo>
                <a:lnTo>
                  <a:pt x="304" y="86"/>
                </a:lnTo>
                <a:lnTo>
                  <a:pt x="544" y="86"/>
                </a:lnTo>
                <a:lnTo>
                  <a:pt x="544" y="86"/>
                </a:lnTo>
                <a:lnTo>
                  <a:pt x="552" y="86"/>
                </a:lnTo>
                <a:lnTo>
                  <a:pt x="558" y="92"/>
                </a:lnTo>
                <a:lnTo>
                  <a:pt x="562" y="98"/>
                </a:lnTo>
                <a:lnTo>
                  <a:pt x="564" y="104"/>
                </a:lnTo>
                <a:lnTo>
                  <a:pt x="564" y="794"/>
                </a:lnTo>
                <a:lnTo>
                  <a:pt x="564" y="794"/>
                </a:lnTo>
                <a:lnTo>
                  <a:pt x="582" y="788"/>
                </a:lnTo>
                <a:lnTo>
                  <a:pt x="598" y="780"/>
                </a:lnTo>
                <a:lnTo>
                  <a:pt x="612" y="770"/>
                </a:lnTo>
                <a:lnTo>
                  <a:pt x="624" y="758"/>
                </a:lnTo>
                <a:lnTo>
                  <a:pt x="634" y="744"/>
                </a:lnTo>
                <a:lnTo>
                  <a:pt x="642" y="728"/>
                </a:lnTo>
                <a:lnTo>
                  <a:pt x="646" y="710"/>
                </a:lnTo>
                <a:lnTo>
                  <a:pt x="648" y="692"/>
                </a:lnTo>
                <a:lnTo>
                  <a:pt x="648" y="104"/>
                </a:lnTo>
                <a:lnTo>
                  <a:pt x="648" y="104"/>
                </a:lnTo>
                <a:lnTo>
                  <a:pt x="646" y="84"/>
                </a:lnTo>
                <a:lnTo>
                  <a:pt x="640" y="64"/>
                </a:lnTo>
                <a:lnTo>
                  <a:pt x="630" y="46"/>
                </a:lnTo>
                <a:lnTo>
                  <a:pt x="618" y="32"/>
                </a:lnTo>
                <a:lnTo>
                  <a:pt x="602" y="18"/>
                </a:lnTo>
                <a:lnTo>
                  <a:pt x="586" y="10"/>
                </a:lnTo>
                <a:lnTo>
                  <a:pt x="566" y="2"/>
                </a:lnTo>
                <a:lnTo>
                  <a:pt x="544" y="0"/>
                </a:lnTo>
                <a:lnTo>
                  <a:pt x="544" y="0"/>
                </a:lnTo>
                <a:close/>
                <a:moveTo>
                  <a:pt x="218" y="184"/>
                </a:moveTo>
                <a:lnTo>
                  <a:pt x="218" y="184"/>
                </a:lnTo>
                <a:lnTo>
                  <a:pt x="216" y="192"/>
                </a:lnTo>
                <a:lnTo>
                  <a:pt x="212" y="198"/>
                </a:lnTo>
                <a:lnTo>
                  <a:pt x="206" y="202"/>
                </a:lnTo>
                <a:lnTo>
                  <a:pt x="198" y="204"/>
                </a:lnTo>
                <a:lnTo>
                  <a:pt x="100" y="204"/>
                </a:lnTo>
                <a:lnTo>
                  <a:pt x="218" y="86"/>
                </a:lnTo>
                <a:lnTo>
                  <a:pt x="218" y="184"/>
                </a:lnTo>
                <a:close/>
              </a:path>
            </a:pathLst>
          </a:custGeom>
          <a:solidFill>
            <a:srgbClr val="A9D161"/>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sp>
        <p:nvSpPr>
          <p:cNvPr id="96" name="Rectangle 269"/>
          <p:cNvSpPr/>
          <p:nvPr/>
        </p:nvSpPr>
        <p:spPr>
          <a:xfrm>
            <a:off x="4075187" y="4115440"/>
            <a:ext cx="1439625" cy="1439625"/>
          </a:xfrm>
          <a:prstGeom prst="rect">
            <a:avLst/>
          </a:prstGeom>
          <a:solidFill>
            <a:schemeClr val="bg1">
              <a:lumMod val="9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74" tIns="34288" rIns="68574" bIns="34288" rtlCol="0" anchor="ctr"/>
          <a:lstStyle/>
          <a:p>
            <a:pPr algn="ctr" defTabSz="914134"/>
            <a:endParaRPr lang="es-DO" sz="1350" dirty="0">
              <a:solidFill>
                <a:srgbClr val="FFFFFF"/>
              </a:solidFill>
            </a:endParaRPr>
          </a:p>
        </p:txBody>
      </p:sp>
      <p:pic>
        <p:nvPicPr>
          <p:cNvPr id="97"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37026" y="4477682"/>
            <a:ext cx="1345396" cy="793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 name="Freeform 62"/>
          <p:cNvSpPr>
            <a:spLocks/>
          </p:cNvSpPr>
          <p:nvPr/>
        </p:nvSpPr>
        <p:spPr bwMode="gray">
          <a:xfrm>
            <a:off x="2694215" y="4669970"/>
            <a:ext cx="760044" cy="343499"/>
          </a:xfrm>
          <a:custGeom>
            <a:avLst/>
            <a:gdLst>
              <a:gd name="T0" fmla="*/ 61 w 306"/>
              <a:gd name="T1" fmla="*/ 136 h 136"/>
              <a:gd name="T2" fmla="*/ 153 w 306"/>
              <a:gd name="T3" fmla="*/ 136 h 136"/>
              <a:gd name="T4" fmla="*/ 245 w 306"/>
              <a:gd name="T5" fmla="*/ 136 h 136"/>
              <a:gd name="T6" fmla="*/ 306 w 306"/>
              <a:gd name="T7" fmla="*/ 68 h 136"/>
              <a:gd name="T8" fmla="*/ 245 w 306"/>
              <a:gd name="T9" fmla="*/ 0 h 136"/>
              <a:gd name="T10" fmla="*/ 245 w 306"/>
              <a:gd name="T11" fmla="*/ 0 h 136"/>
              <a:gd name="T12" fmla="*/ 245 w 306"/>
              <a:gd name="T13" fmla="*/ 0 h 136"/>
              <a:gd name="T14" fmla="*/ 153 w 306"/>
              <a:gd name="T15" fmla="*/ 0 h 136"/>
              <a:gd name="T16" fmla="*/ 61 w 306"/>
              <a:gd name="T17" fmla="*/ 0 h 136"/>
              <a:gd name="T18" fmla="*/ 0 w 306"/>
              <a:gd name="T19" fmla="*/ 68 h 136"/>
              <a:gd name="T20" fmla="*/ 61 w 306"/>
              <a:gd name="T21"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6" h="136">
                <a:moveTo>
                  <a:pt x="61" y="136"/>
                </a:moveTo>
                <a:cubicBezTo>
                  <a:pt x="153" y="136"/>
                  <a:pt x="153" y="136"/>
                  <a:pt x="153" y="136"/>
                </a:cubicBezTo>
                <a:cubicBezTo>
                  <a:pt x="245" y="136"/>
                  <a:pt x="245" y="136"/>
                  <a:pt x="245" y="136"/>
                </a:cubicBezTo>
                <a:cubicBezTo>
                  <a:pt x="279" y="136"/>
                  <a:pt x="306" y="105"/>
                  <a:pt x="306" y="68"/>
                </a:cubicBezTo>
                <a:cubicBezTo>
                  <a:pt x="306" y="30"/>
                  <a:pt x="279" y="0"/>
                  <a:pt x="245" y="0"/>
                </a:cubicBezTo>
                <a:cubicBezTo>
                  <a:pt x="245" y="0"/>
                  <a:pt x="245" y="0"/>
                  <a:pt x="245" y="0"/>
                </a:cubicBezTo>
                <a:cubicBezTo>
                  <a:pt x="245" y="0"/>
                  <a:pt x="245" y="0"/>
                  <a:pt x="245" y="0"/>
                </a:cubicBezTo>
                <a:cubicBezTo>
                  <a:pt x="153" y="0"/>
                  <a:pt x="153" y="0"/>
                  <a:pt x="153" y="0"/>
                </a:cubicBezTo>
                <a:cubicBezTo>
                  <a:pt x="61" y="0"/>
                  <a:pt x="61" y="0"/>
                  <a:pt x="61" y="0"/>
                </a:cubicBezTo>
                <a:cubicBezTo>
                  <a:pt x="27" y="0"/>
                  <a:pt x="0" y="30"/>
                  <a:pt x="0" y="68"/>
                </a:cubicBezTo>
                <a:cubicBezTo>
                  <a:pt x="0" y="105"/>
                  <a:pt x="27" y="136"/>
                  <a:pt x="61" y="136"/>
                </a:cubicBezTo>
                <a:close/>
              </a:path>
            </a:pathLst>
          </a:custGeom>
          <a:solidFill>
            <a:srgbClr val="E04025"/>
          </a:solidFill>
          <a:ln w="12700" cap="flat" cmpd="sng">
            <a:noFill/>
            <a:prstDash val="solid"/>
            <a:round/>
            <a:headEnd/>
            <a:tailEnd/>
          </a:ln>
          <a:effectLst/>
        </p:spPr>
        <p:txBody>
          <a:bodyPr lIns="102870" tIns="0" rIns="0" bIns="0" anchor="ctr"/>
          <a:lstStyle/>
          <a:p>
            <a:pPr algn="ctr"/>
            <a:r>
              <a:rPr lang="es-DO" sz="1400" b="1" dirty="0">
                <a:solidFill>
                  <a:srgbClr val="000000"/>
                </a:solidFill>
              </a:rPr>
              <a:t>FIN</a:t>
            </a:r>
          </a:p>
        </p:txBody>
      </p:sp>
      <p:sp>
        <p:nvSpPr>
          <p:cNvPr id="103" name="Freeform 171"/>
          <p:cNvSpPr>
            <a:spLocks noChangeAspect="1" noEditPoints="1"/>
          </p:cNvSpPr>
          <p:nvPr/>
        </p:nvSpPr>
        <p:spPr bwMode="gray">
          <a:xfrm>
            <a:off x="10484872" y="2644738"/>
            <a:ext cx="234760" cy="301467"/>
          </a:xfrm>
          <a:custGeom>
            <a:avLst/>
            <a:gdLst>
              <a:gd name="T0" fmla="*/ 262 w 754"/>
              <a:gd name="T1" fmla="*/ 8 h 968"/>
              <a:gd name="T2" fmla="*/ 108 w 754"/>
              <a:gd name="T3" fmla="*/ 54 h 968"/>
              <a:gd name="T4" fmla="*/ 16 w 754"/>
              <a:gd name="T5" fmla="*/ 132 h 968"/>
              <a:gd name="T6" fmla="*/ 0 w 754"/>
              <a:gd name="T7" fmla="*/ 778 h 968"/>
              <a:gd name="T8" fmla="*/ 44 w 754"/>
              <a:gd name="T9" fmla="*/ 870 h 968"/>
              <a:gd name="T10" fmla="*/ 164 w 754"/>
              <a:gd name="T11" fmla="*/ 936 h 968"/>
              <a:gd name="T12" fmla="*/ 338 w 754"/>
              <a:gd name="T13" fmla="*/ 968 h 968"/>
              <a:gd name="T14" fmla="*/ 492 w 754"/>
              <a:gd name="T15" fmla="*/ 960 h 968"/>
              <a:gd name="T16" fmla="*/ 646 w 754"/>
              <a:gd name="T17" fmla="*/ 914 h 968"/>
              <a:gd name="T18" fmla="*/ 738 w 754"/>
              <a:gd name="T19" fmla="*/ 836 h 968"/>
              <a:gd name="T20" fmla="*/ 754 w 754"/>
              <a:gd name="T21" fmla="*/ 190 h 968"/>
              <a:gd name="T22" fmla="*/ 738 w 754"/>
              <a:gd name="T23" fmla="*/ 132 h 968"/>
              <a:gd name="T24" fmla="*/ 646 w 754"/>
              <a:gd name="T25" fmla="*/ 54 h 968"/>
              <a:gd name="T26" fmla="*/ 492 w 754"/>
              <a:gd name="T27" fmla="*/ 8 h 968"/>
              <a:gd name="T28" fmla="*/ 672 w 754"/>
              <a:gd name="T29" fmla="*/ 582 h 968"/>
              <a:gd name="T30" fmla="*/ 652 w 754"/>
              <a:gd name="T31" fmla="*/ 618 h 968"/>
              <a:gd name="T32" fmla="*/ 572 w 754"/>
              <a:gd name="T33" fmla="*/ 662 h 968"/>
              <a:gd name="T34" fmla="*/ 442 w 754"/>
              <a:gd name="T35" fmla="*/ 688 h 968"/>
              <a:gd name="T36" fmla="*/ 314 w 754"/>
              <a:gd name="T37" fmla="*/ 688 h 968"/>
              <a:gd name="T38" fmla="*/ 186 w 754"/>
              <a:gd name="T39" fmla="*/ 662 h 968"/>
              <a:gd name="T40" fmla="*/ 264 w 754"/>
              <a:gd name="T41" fmla="*/ 764 h 968"/>
              <a:gd name="T42" fmla="*/ 464 w 754"/>
              <a:gd name="T43" fmla="*/ 768 h 968"/>
              <a:gd name="T44" fmla="*/ 644 w 754"/>
              <a:gd name="T45" fmla="*/ 718 h 968"/>
              <a:gd name="T46" fmla="*/ 666 w 754"/>
              <a:gd name="T47" fmla="*/ 794 h 968"/>
              <a:gd name="T48" fmla="*/ 610 w 754"/>
              <a:gd name="T49" fmla="*/ 840 h 968"/>
              <a:gd name="T50" fmla="*/ 498 w 754"/>
              <a:gd name="T51" fmla="*/ 876 h 968"/>
              <a:gd name="T52" fmla="*/ 376 w 754"/>
              <a:gd name="T53" fmla="*/ 886 h 968"/>
              <a:gd name="T54" fmla="*/ 228 w 754"/>
              <a:gd name="T55" fmla="*/ 870 h 968"/>
              <a:gd name="T56" fmla="*/ 128 w 754"/>
              <a:gd name="T57" fmla="*/ 832 h 968"/>
              <a:gd name="T58" fmla="*/ 82 w 754"/>
              <a:gd name="T59" fmla="*/ 786 h 968"/>
              <a:gd name="T60" fmla="*/ 140 w 754"/>
              <a:gd name="T61" fmla="*/ 536 h 968"/>
              <a:gd name="T62" fmla="*/ 332 w 754"/>
              <a:gd name="T63" fmla="*/ 576 h 968"/>
              <a:gd name="T64" fmla="*/ 540 w 754"/>
              <a:gd name="T65" fmla="*/ 560 h 968"/>
              <a:gd name="T66" fmla="*/ 546 w 754"/>
              <a:gd name="T67" fmla="*/ 474 h 968"/>
              <a:gd name="T68" fmla="*/ 408 w 754"/>
              <a:gd name="T69" fmla="*/ 496 h 968"/>
              <a:gd name="T70" fmla="*/ 282 w 754"/>
              <a:gd name="T71" fmla="*/ 490 h 968"/>
              <a:gd name="T72" fmla="*/ 162 w 754"/>
              <a:gd name="T73" fmla="*/ 458 h 968"/>
              <a:gd name="T74" fmla="*/ 94 w 754"/>
              <a:gd name="T75" fmla="*/ 414 h 968"/>
              <a:gd name="T76" fmla="*/ 82 w 754"/>
              <a:gd name="T77" fmla="*/ 312 h 968"/>
              <a:gd name="T78" fmla="*/ 248 w 754"/>
              <a:gd name="T79" fmla="*/ 370 h 968"/>
              <a:gd name="T80" fmla="*/ 422 w 754"/>
              <a:gd name="T81" fmla="*/ 380 h 968"/>
              <a:gd name="T82" fmla="*/ 614 w 754"/>
              <a:gd name="T83" fmla="*/ 340 h 968"/>
              <a:gd name="T84" fmla="*/ 672 w 754"/>
              <a:gd name="T85" fmla="*/ 190 h 968"/>
              <a:gd name="T86" fmla="*/ 652 w 754"/>
              <a:gd name="T87" fmla="*/ 226 h 968"/>
              <a:gd name="T88" fmla="*/ 572 w 754"/>
              <a:gd name="T89" fmla="*/ 270 h 968"/>
              <a:gd name="T90" fmla="*/ 442 w 754"/>
              <a:gd name="T91" fmla="*/ 296 h 968"/>
              <a:gd name="T92" fmla="*/ 312 w 754"/>
              <a:gd name="T93" fmla="*/ 296 h 968"/>
              <a:gd name="T94" fmla="*/ 182 w 754"/>
              <a:gd name="T95" fmla="*/ 270 h 968"/>
              <a:gd name="T96" fmla="*/ 102 w 754"/>
              <a:gd name="T97" fmla="*/ 226 h 968"/>
              <a:gd name="T98" fmla="*/ 82 w 754"/>
              <a:gd name="T99" fmla="*/ 190 h 968"/>
              <a:gd name="T100" fmla="*/ 114 w 754"/>
              <a:gd name="T101" fmla="*/ 146 h 968"/>
              <a:gd name="T102" fmla="*/ 204 w 754"/>
              <a:gd name="T103" fmla="*/ 104 h 968"/>
              <a:gd name="T104" fmla="*/ 344 w 754"/>
              <a:gd name="T105" fmla="*/ 82 h 968"/>
              <a:gd name="T106" fmla="*/ 470 w 754"/>
              <a:gd name="T107" fmla="*/ 88 h 968"/>
              <a:gd name="T108" fmla="*/ 592 w 754"/>
              <a:gd name="T109" fmla="*/ 120 h 968"/>
              <a:gd name="T110" fmla="*/ 660 w 754"/>
              <a:gd name="T111" fmla="*/ 164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4" h="968">
                <a:moveTo>
                  <a:pt x="376" y="0"/>
                </a:moveTo>
                <a:lnTo>
                  <a:pt x="376" y="0"/>
                </a:lnTo>
                <a:lnTo>
                  <a:pt x="338" y="0"/>
                </a:lnTo>
                <a:lnTo>
                  <a:pt x="298" y="4"/>
                </a:lnTo>
                <a:lnTo>
                  <a:pt x="262" y="8"/>
                </a:lnTo>
                <a:lnTo>
                  <a:pt x="228" y="14"/>
                </a:lnTo>
                <a:lnTo>
                  <a:pt x="194" y="22"/>
                </a:lnTo>
                <a:lnTo>
                  <a:pt x="164" y="32"/>
                </a:lnTo>
                <a:lnTo>
                  <a:pt x="134" y="42"/>
                </a:lnTo>
                <a:lnTo>
                  <a:pt x="108" y="54"/>
                </a:lnTo>
                <a:lnTo>
                  <a:pt x="84" y="68"/>
                </a:lnTo>
                <a:lnTo>
                  <a:pt x="62" y="82"/>
                </a:lnTo>
                <a:lnTo>
                  <a:pt x="44" y="98"/>
                </a:lnTo>
                <a:lnTo>
                  <a:pt x="28" y="114"/>
                </a:lnTo>
                <a:lnTo>
                  <a:pt x="16" y="132"/>
                </a:lnTo>
                <a:lnTo>
                  <a:pt x="8" y="152"/>
                </a:lnTo>
                <a:lnTo>
                  <a:pt x="2" y="170"/>
                </a:lnTo>
                <a:lnTo>
                  <a:pt x="0" y="190"/>
                </a:lnTo>
                <a:lnTo>
                  <a:pt x="0" y="778"/>
                </a:lnTo>
                <a:lnTo>
                  <a:pt x="0" y="778"/>
                </a:lnTo>
                <a:lnTo>
                  <a:pt x="2" y="798"/>
                </a:lnTo>
                <a:lnTo>
                  <a:pt x="8" y="816"/>
                </a:lnTo>
                <a:lnTo>
                  <a:pt x="16" y="836"/>
                </a:lnTo>
                <a:lnTo>
                  <a:pt x="28" y="854"/>
                </a:lnTo>
                <a:lnTo>
                  <a:pt x="44" y="870"/>
                </a:lnTo>
                <a:lnTo>
                  <a:pt x="62" y="886"/>
                </a:lnTo>
                <a:lnTo>
                  <a:pt x="84" y="900"/>
                </a:lnTo>
                <a:lnTo>
                  <a:pt x="108" y="914"/>
                </a:lnTo>
                <a:lnTo>
                  <a:pt x="134" y="926"/>
                </a:lnTo>
                <a:lnTo>
                  <a:pt x="164" y="936"/>
                </a:lnTo>
                <a:lnTo>
                  <a:pt x="194" y="946"/>
                </a:lnTo>
                <a:lnTo>
                  <a:pt x="228" y="954"/>
                </a:lnTo>
                <a:lnTo>
                  <a:pt x="262" y="960"/>
                </a:lnTo>
                <a:lnTo>
                  <a:pt x="298" y="964"/>
                </a:lnTo>
                <a:lnTo>
                  <a:pt x="338" y="968"/>
                </a:lnTo>
                <a:lnTo>
                  <a:pt x="376" y="968"/>
                </a:lnTo>
                <a:lnTo>
                  <a:pt x="376" y="968"/>
                </a:lnTo>
                <a:lnTo>
                  <a:pt x="416" y="968"/>
                </a:lnTo>
                <a:lnTo>
                  <a:pt x="454" y="964"/>
                </a:lnTo>
                <a:lnTo>
                  <a:pt x="492" y="960"/>
                </a:lnTo>
                <a:lnTo>
                  <a:pt x="526" y="954"/>
                </a:lnTo>
                <a:lnTo>
                  <a:pt x="560" y="946"/>
                </a:lnTo>
                <a:lnTo>
                  <a:pt x="590" y="936"/>
                </a:lnTo>
                <a:lnTo>
                  <a:pt x="620" y="926"/>
                </a:lnTo>
                <a:lnTo>
                  <a:pt x="646" y="914"/>
                </a:lnTo>
                <a:lnTo>
                  <a:pt x="670" y="900"/>
                </a:lnTo>
                <a:lnTo>
                  <a:pt x="692" y="886"/>
                </a:lnTo>
                <a:lnTo>
                  <a:pt x="710" y="870"/>
                </a:lnTo>
                <a:lnTo>
                  <a:pt x="724" y="854"/>
                </a:lnTo>
                <a:lnTo>
                  <a:pt x="738" y="836"/>
                </a:lnTo>
                <a:lnTo>
                  <a:pt x="746" y="816"/>
                </a:lnTo>
                <a:lnTo>
                  <a:pt x="752" y="798"/>
                </a:lnTo>
                <a:lnTo>
                  <a:pt x="754" y="778"/>
                </a:lnTo>
                <a:lnTo>
                  <a:pt x="754" y="190"/>
                </a:lnTo>
                <a:lnTo>
                  <a:pt x="754" y="190"/>
                </a:lnTo>
                <a:lnTo>
                  <a:pt x="754" y="190"/>
                </a:lnTo>
                <a:lnTo>
                  <a:pt x="754" y="190"/>
                </a:lnTo>
                <a:lnTo>
                  <a:pt x="752" y="170"/>
                </a:lnTo>
                <a:lnTo>
                  <a:pt x="746" y="152"/>
                </a:lnTo>
                <a:lnTo>
                  <a:pt x="738" y="132"/>
                </a:lnTo>
                <a:lnTo>
                  <a:pt x="724" y="114"/>
                </a:lnTo>
                <a:lnTo>
                  <a:pt x="710" y="98"/>
                </a:lnTo>
                <a:lnTo>
                  <a:pt x="692" y="82"/>
                </a:lnTo>
                <a:lnTo>
                  <a:pt x="670" y="68"/>
                </a:lnTo>
                <a:lnTo>
                  <a:pt x="646" y="54"/>
                </a:lnTo>
                <a:lnTo>
                  <a:pt x="620" y="42"/>
                </a:lnTo>
                <a:lnTo>
                  <a:pt x="590" y="32"/>
                </a:lnTo>
                <a:lnTo>
                  <a:pt x="560" y="22"/>
                </a:lnTo>
                <a:lnTo>
                  <a:pt x="526" y="14"/>
                </a:lnTo>
                <a:lnTo>
                  <a:pt x="492" y="8"/>
                </a:lnTo>
                <a:lnTo>
                  <a:pt x="454" y="4"/>
                </a:lnTo>
                <a:lnTo>
                  <a:pt x="416" y="0"/>
                </a:lnTo>
                <a:lnTo>
                  <a:pt x="376" y="0"/>
                </a:lnTo>
                <a:lnTo>
                  <a:pt x="376" y="0"/>
                </a:lnTo>
                <a:close/>
                <a:moveTo>
                  <a:pt x="672" y="582"/>
                </a:moveTo>
                <a:lnTo>
                  <a:pt x="672" y="582"/>
                </a:lnTo>
                <a:lnTo>
                  <a:pt x="670" y="590"/>
                </a:lnTo>
                <a:lnTo>
                  <a:pt x="666" y="600"/>
                </a:lnTo>
                <a:lnTo>
                  <a:pt x="660" y="608"/>
                </a:lnTo>
                <a:lnTo>
                  <a:pt x="652" y="618"/>
                </a:lnTo>
                <a:lnTo>
                  <a:pt x="640" y="628"/>
                </a:lnTo>
                <a:lnTo>
                  <a:pt x="626" y="636"/>
                </a:lnTo>
                <a:lnTo>
                  <a:pt x="610" y="644"/>
                </a:lnTo>
                <a:lnTo>
                  <a:pt x="592" y="654"/>
                </a:lnTo>
                <a:lnTo>
                  <a:pt x="572" y="662"/>
                </a:lnTo>
                <a:lnTo>
                  <a:pt x="550" y="668"/>
                </a:lnTo>
                <a:lnTo>
                  <a:pt x="526" y="674"/>
                </a:lnTo>
                <a:lnTo>
                  <a:pt x="498" y="680"/>
                </a:lnTo>
                <a:lnTo>
                  <a:pt x="470" y="684"/>
                </a:lnTo>
                <a:lnTo>
                  <a:pt x="442" y="688"/>
                </a:lnTo>
                <a:lnTo>
                  <a:pt x="410" y="690"/>
                </a:lnTo>
                <a:lnTo>
                  <a:pt x="376" y="692"/>
                </a:lnTo>
                <a:lnTo>
                  <a:pt x="376" y="692"/>
                </a:lnTo>
                <a:lnTo>
                  <a:pt x="344" y="690"/>
                </a:lnTo>
                <a:lnTo>
                  <a:pt x="314" y="688"/>
                </a:lnTo>
                <a:lnTo>
                  <a:pt x="286" y="686"/>
                </a:lnTo>
                <a:lnTo>
                  <a:pt x="258" y="682"/>
                </a:lnTo>
                <a:lnTo>
                  <a:pt x="232" y="676"/>
                </a:lnTo>
                <a:lnTo>
                  <a:pt x="208" y="670"/>
                </a:lnTo>
                <a:lnTo>
                  <a:pt x="186" y="662"/>
                </a:lnTo>
                <a:lnTo>
                  <a:pt x="166" y="656"/>
                </a:lnTo>
                <a:lnTo>
                  <a:pt x="166" y="742"/>
                </a:lnTo>
                <a:lnTo>
                  <a:pt x="166" y="742"/>
                </a:lnTo>
                <a:lnTo>
                  <a:pt x="212" y="756"/>
                </a:lnTo>
                <a:lnTo>
                  <a:pt x="264" y="764"/>
                </a:lnTo>
                <a:lnTo>
                  <a:pt x="318" y="770"/>
                </a:lnTo>
                <a:lnTo>
                  <a:pt x="376" y="772"/>
                </a:lnTo>
                <a:lnTo>
                  <a:pt x="376" y="772"/>
                </a:lnTo>
                <a:lnTo>
                  <a:pt x="422" y="772"/>
                </a:lnTo>
                <a:lnTo>
                  <a:pt x="464" y="768"/>
                </a:lnTo>
                <a:lnTo>
                  <a:pt x="506" y="762"/>
                </a:lnTo>
                <a:lnTo>
                  <a:pt x="544" y="754"/>
                </a:lnTo>
                <a:lnTo>
                  <a:pt x="580" y="744"/>
                </a:lnTo>
                <a:lnTo>
                  <a:pt x="614" y="732"/>
                </a:lnTo>
                <a:lnTo>
                  <a:pt x="644" y="718"/>
                </a:lnTo>
                <a:lnTo>
                  <a:pt x="672" y="704"/>
                </a:lnTo>
                <a:lnTo>
                  <a:pt x="672" y="778"/>
                </a:lnTo>
                <a:lnTo>
                  <a:pt x="672" y="778"/>
                </a:lnTo>
                <a:lnTo>
                  <a:pt x="670" y="786"/>
                </a:lnTo>
                <a:lnTo>
                  <a:pt x="666" y="794"/>
                </a:lnTo>
                <a:lnTo>
                  <a:pt x="660" y="804"/>
                </a:lnTo>
                <a:lnTo>
                  <a:pt x="652" y="814"/>
                </a:lnTo>
                <a:lnTo>
                  <a:pt x="640" y="822"/>
                </a:lnTo>
                <a:lnTo>
                  <a:pt x="626" y="832"/>
                </a:lnTo>
                <a:lnTo>
                  <a:pt x="610" y="840"/>
                </a:lnTo>
                <a:lnTo>
                  <a:pt x="592" y="848"/>
                </a:lnTo>
                <a:lnTo>
                  <a:pt x="572" y="856"/>
                </a:lnTo>
                <a:lnTo>
                  <a:pt x="550" y="864"/>
                </a:lnTo>
                <a:lnTo>
                  <a:pt x="526" y="870"/>
                </a:lnTo>
                <a:lnTo>
                  <a:pt x="498" y="876"/>
                </a:lnTo>
                <a:lnTo>
                  <a:pt x="470" y="880"/>
                </a:lnTo>
                <a:lnTo>
                  <a:pt x="442" y="884"/>
                </a:lnTo>
                <a:lnTo>
                  <a:pt x="410" y="886"/>
                </a:lnTo>
                <a:lnTo>
                  <a:pt x="376" y="886"/>
                </a:lnTo>
                <a:lnTo>
                  <a:pt x="376" y="886"/>
                </a:lnTo>
                <a:lnTo>
                  <a:pt x="344" y="886"/>
                </a:lnTo>
                <a:lnTo>
                  <a:pt x="312" y="884"/>
                </a:lnTo>
                <a:lnTo>
                  <a:pt x="282" y="880"/>
                </a:lnTo>
                <a:lnTo>
                  <a:pt x="254" y="876"/>
                </a:lnTo>
                <a:lnTo>
                  <a:pt x="228" y="870"/>
                </a:lnTo>
                <a:lnTo>
                  <a:pt x="204" y="864"/>
                </a:lnTo>
                <a:lnTo>
                  <a:pt x="182" y="856"/>
                </a:lnTo>
                <a:lnTo>
                  <a:pt x="162" y="848"/>
                </a:lnTo>
                <a:lnTo>
                  <a:pt x="144" y="840"/>
                </a:lnTo>
                <a:lnTo>
                  <a:pt x="128" y="832"/>
                </a:lnTo>
                <a:lnTo>
                  <a:pt x="114" y="822"/>
                </a:lnTo>
                <a:lnTo>
                  <a:pt x="102" y="814"/>
                </a:lnTo>
                <a:lnTo>
                  <a:pt x="94" y="804"/>
                </a:lnTo>
                <a:lnTo>
                  <a:pt x="86" y="794"/>
                </a:lnTo>
                <a:lnTo>
                  <a:pt x="82" y="786"/>
                </a:lnTo>
                <a:lnTo>
                  <a:pt x="82" y="778"/>
                </a:lnTo>
                <a:lnTo>
                  <a:pt x="82" y="508"/>
                </a:lnTo>
                <a:lnTo>
                  <a:pt x="82" y="508"/>
                </a:lnTo>
                <a:lnTo>
                  <a:pt x="108" y="524"/>
                </a:lnTo>
                <a:lnTo>
                  <a:pt x="140" y="536"/>
                </a:lnTo>
                <a:lnTo>
                  <a:pt x="172" y="548"/>
                </a:lnTo>
                <a:lnTo>
                  <a:pt x="208" y="558"/>
                </a:lnTo>
                <a:lnTo>
                  <a:pt x="248" y="566"/>
                </a:lnTo>
                <a:lnTo>
                  <a:pt x="288" y="572"/>
                </a:lnTo>
                <a:lnTo>
                  <a:pt x="332" y="576"/>
                </a:lnTo>
                <a:lnTo>
                  <a:pt x="376" y="578"/>
                </a:lnTo>
                <a:lnTo>
                  <a:pt x="376" y="578"/>
                </a:lnTo>
                <a:lnTo>
                  <a:pt x="434" y="576"/>
                </a:lnTo>
                <a:lnTo>
                  <a:pt x="490" y="570"/>
                </a:lnTo>
                <a:lnTo>
                  <a:pt x="540" y="560"/>
                </a:lnTo>
                <a:lnTo>
                  <a:pt x="588" y="546"/>
                </a:lnTo>
                <a:lnTo>
                  <a:pt x="588" y="460"/>
                </a:lnTo>
                <a:lnTo>
                  <a:pt x="588" y="460"/>
                </a:lnTo>
                <a:lnTo>
                  <a:pt x="568" y="468"/>
                </a:lnTo>
                <a:lnTo>
                  <a:pt x="546" y="474"/>
                </a:lnTo>
                <a:lnTo>
                  <a:pt x="522" y="480"/>
                </a:lnTo>
                <a:lnTo>
                  <a:pt x="496" y="486"/>
                </a:lnTo>
                <a:lnTo>
                  <a:pt x="468" y="490"/>
                </a:lnTo>
                <a:lnTo>
                  <a:pt x="440" y="494"/>
                </a:lnTo>
                <a:lnTo>
                  <a:pt x="408" y="496"/>
                </a:lnTo>
                <a:lnTo>
                  <a:pt x="376" y="496"/>
                </a:lnTo>
                <a:lnTo>
                  <a:pt x="376" y="496"/>
                </a:lnTo>
                <a:lnTo>
                  <a:pt x="344" y="494"/>
                </a:lnTo>
                <a:lnTo>
                  <a:pt x="312" y="492"/>
                </a:lnTo>
                <a:lnTo>
                  <a:pt x="282" y="490"/>
                </a:lnTo>
                <a:lnTo>
                  <a:pt x="254" y="484"/>
                </a:lnTo>
                <a:lnTo>
                  <a:pt x="228" y="480"/>
                </a:lnTo>
                <a:lnTo>
                  <a:pt x="204" y="472"/>
                </a:lnTo>
                <a:lnTo>
                  <a:pt x="182" y="466"/>
                </a:lnTo>
                <a:lnTo>
                  <a:pt x="162" y="458"/>
                </a:lnTo>
                <a:lnTo>
                  <a:pt x="144" y="450"/>
                </a:lnTo>
                <a:lnTo>
                  <a:pt x="128" y="440"/>
                </a:lnTo>
                <a:lnTo>
                  <a:pt x="114" y="432"/>
                </a:lnTo>
                <a:lnTo>
                  <a:pt x="102" y="422"/>
                </a:lnTo>
                <a:lnTo>
                  <a:pt x="94" y="414"/>
                </a:lnTo>
                <a:lnTo>
                  <a:pt x="86" y="404"/>
                </a:lnTo>
                <a:lnTo>
                  <a:pt x="82" y="396"/>
                </a:lnTo>
                <a:lnTo>
                  <a:pt x="82" y="386"/>
                </a:lnTo>
                <a:lnTo>
                  <a:pt x="82" y="312"/>
                </a:lnTo>
                <a:lnTo>
                  <a:pt x="82" y="312"/>
                </a:lnTo>
                <a:lnTo>
                  <a:pt x="108" y="328"/>
                </a:lnTo>
                <a:lnTo>
                  <a:pt x="140" y="340"/>
                </a:lnTo>
                <a:lnTo>
                  <a:pt x="172" y="352"/>
                </a:lnTo>
                <a:lnTo>
                  <a:pt x="208" y="362"/>
                </a:lnTo>
                <a:lnTo>
                  <a:pt x="248" y="370"/>
                </a:lnTo>
                <a:lnTo>
                  <a:pt x="288" y="376"/>
                </a:lnTo>
                <a:lnTo>
                  <a:pt x="332" y="380"/>
                </a:lnTo>
                <a:lnTo>
                  <a:pt x="376" y="382"/>
                </a:lnTo>
                <a:lnTo>
                  <a:pt x="376" y="382"/>
                </a:lnTo>
                <a:lnTo>
                  <a:pt x="422" y="380"/>
                </a:lnTo>
                <a:lnTo>
                  <a:pt x="464" y="376"/>
                </a:lnTo>
                <a:lnTo>
                  <a:pt x="506" y="370"/>
                </a:lnTo>
                <a:lnTo>
                  <a:pt x="544" y="362"/>
                </a:lnTo>
                <a:lnTo>
                  <a:pt x="580" y="352"/>
                </a:lnTo>
                <a:lnTo>
                  <a:pt x="614" y="340"/>
                </a:lnTo>
                <a:lnTo>
                  <a:pt x="644" y="328"/>
                </a:lnTo>
                <a:lnTo>
                  <a:pt x="672" y="312"/>
                </a:lnTo>
                <a:lnTo>
                  <a:pt x="672" y="582"/>
                </a:lnTo>
                <a:close/>
                <a:moveTo>
                  <a:pt x="672" y="190"/>
                </a:moveTo>
                <a:lnTo>
                  <a:pt x="672" y="190"/>
                </a:lnTo>
                <a:lnTo>
                  <a:pt x="672" y="190"/>
                </a:lnTo>
                <a:lnTo>
                  <a:pt x="670" y="200"/>
                </a:lnTo>
                <a:lnTo>
                  <a:pt x="666" y="208"/>
                </a:lnTo>
                <a:lnTo>
                  <a:pt x="660" y="218"/>
                </a:lnTo>
                <a:lnTo>
                  <a:pt x="652" y="226"/>
                </a:lnTo>
                <a:lnTo>
                  <a:pt x="640" y="236"/>
                </a:lnTo>
                <a:lnTo>
                  <a:pt x="626" y="244"/>
                </a:lnTo>
                <a:lnTo>
                  <a:pt x="610" y="254"/>
                </a:lnTo>
                <a:lnTo>
                  <a:pt x="592" y="262"/>
                </a:lnTo>
                <a:lnTo>
                  <a:pt x="572" y="270"/>
                </a:lnTo>
                <a:lnTo>
                  <a:pt x="550" y="276"/>
                </a:lnTo>
                <a:lnTo>
                  <a:pt x="526" y="284"/>
                </a:lnTo>
                <a:lnTo>
                  <a:pt x="498" y="288"/>
                </a:lnTo>
                <a:lnTo>
                  <a:pt x="470" y="294"/>
                </a:lnTo>
                <a:lnTo>
                  <a:pt x="442" y="296"/>
                </a:lnTo>
                <a:lnTo>
                  <a:pt x="410" y="298"/>
                </a:lnTo>
                <a:lnTo>
                  <a:pt x="376" y="300"/>
                </a:lnTo>
                <a:lnTo>
                  <a:pt x="376" y="300"/>
                </a:lnTo>
                <a:lnTo>
                  <a:pt x="344" y="298"/>
                </a:lnTo>
                <a:lnTo>
                  <a:pt x="312" y="296"/>
                </a:lnTo>
                <a:lnTo>
                  <a:pt x="282" y="294"/>
                </a:lnTo>
                <a:lnTo>
                  <a:pt x="254" y="288"/>
                </a:lnTo>
                <a:lnTo>
                  <a:pt x="228" y="284"/>
                </a:lnTo>
                <a:lnTo>
                  <a:pt x="204" y="276"/>
                </a:lnTo>
                <a:lnTo>
                  <a:pt x="182" y="270"/>
                </a:lnTo>
                <a:lnTo>
                  <a:pt x="162" y="262"/>
                </a:lnTo>
                <a:lnTo>
                  <a:pt x="144" y="254"/>
                </a:lnTo>
                <a:lnTo>
                  <a:pt x="128" y="244"/>
                </a:lnTo>
                <a:lnTo>
                  <a:pt x="114" y="236"/>
                </a:lnTo>
                <a:lnTo>
                  <a:pt x="102" y="226"/>
                </a:lnTo>
                <a:lnTo>
                  <a:pt x="94" y="218"/>
                </a:lnTo>
                <a:lnTo>
                  <a:pt x="86" y="208"/>
                </a:lnTo>
                <a:lnTo>
                  <a:pt x="82" y="200"/>
                </a:lnTo>
                <a:lnTo>
                  <a:pt x="82" y="190"/>
                </a:lnTo>
                <a:lnTo>
                  <a:pt x="82" y="190"/>
                </a:lnTo>
                <a:lnTo>
                  <a:pt x="82" y="182"/>
                </a:lnTo>
                <a:lnTo>
                  <a:pt x="86" y="174"/>
                </a:lnTo>
                <a:lnTo>
                  <a:pt x="94" y="164"/>
                </a:lnTo>
                <a:lnTo>
                  <a:pt x="102" y="154"/>
                </a:lnTo>
                <a:lnTo>
                  <a:pt x="114" y="146"/>
                </a:lnTo>
                <a:lnTo>
                  <a:pt x="128" y="136"/>
                </a:lnTo>
                <a:lnTo>
                  <a:pt x="144" y="128"/>
                </a:lnTo>
                <a:lnTo>
                  <a:pt x="162" y="120"/>
                </a:lnTo>
                <a:lnTo>
                  <a:pt x="182" y="112"/>
                </a:lnTo>
                <a:lnTo>
                  <a:pt x="204" y="104"/>
                </a:lnTo>
                <a:lnTo>
                  <a:pt x="228" y="98"/>
                </a:lnTo>
                <a:lnTo>
                  <a:pt x="254" y="92"/>
                </a:lnTo>
                <a:lnTo>
                  <a:pt x="282" y="88"/>
                </a:lnTo>
                <a:lnTo>
                  <a:pt x="312" y="84"/>
                </a:lnTo>
                <a:lnTo>
                  <a:pt x="344" y="82"/>
                </a:lnTo>
                <a:lnTo>
                  <a:pt x="376" y="82"/>
                </a:lnTo>
                <a:lnTo>
                  <a:pt x="376" y="82"/>
                </a:lnTo>
                <a:lnTo>
                  <a:pt x="410" y="82"/>
                </a:lnTo>
                <a:lnTo>
                  <a:pt x="442" y="84"/>
                </a:lnTo>
                <a:lnTo>
                  <a:pt x="470" y="88"/>
                </a:lnTo>
                <a:lnTo>
                  <a:pt x="498" y="92"/>
                </a:lnTo>
                <a:lnTo>
                  <a:pt x="526" y="98"/>
                </a:lnTo>
                <a:lnTo>
                  <a:pt x="550" y="104"/>
                </a:lnTo>
                <a:lnTo>
                  <a:pt x="572" y="112"/>
                </a:lnTo>
                <a:lnTo>
                  <a:pt x="592" y="120"/>
                </a:lnTo>
                <a:lnTo>
                  <a:pt x="610" y="128"/>
                </a:lnTo>
                <a:lnTo>
                  <a:pt x="626" y="136"/>
                </a:lnTo>
                <a:lnTo>
                  <a:pt x="640" y="146"/>
                </a:lnTo>
                <a:lnTo>
                  <a:pt x="652" y="154"/>
                </a:lnTo>
                <a:lnTo>
                  <a:pt x="660" y="164"/>
                </a:lnTo>
                <a:lnTo>
                  <a:pt x="666" y="174"/>
                </a:lnTo>
                <a:lnTo>
                  <a:pt x="670" y="182"/>
                </a:lnTo>
                <a:lnTo>
                  <a:pt x="672" y="190"/>
                </a:lnTo>
                <a:lnTo>
                  <a:pt x="672" y="190"/>
                </a:lnTo>
                <a:close/>
              </a:path>
            </a:pathLst>
          </a:custGeom>
          <a:solidFill>
            <a:srgbClr val="00A6CA"/>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sp>
        <p:nvSpPr>
          <p:cNvPr id="104" name="Freeform 171"/>
          <p:cNvSpPr>
            <a:spLocks noChangeAspect="1" noEditPoints="1"/>
          </p:cNvSpPr>
          <p:nvPr/>
        </p:nvSpPr>
        <p:spPr bwMode="gray">
          <a:xfrm>
            <a:off x="10484872" y="2283977"/>
            <a:ext cx="234760" cy="301467"/>
          </a:xfrm>
          <a:custGeom>
            <a:avLst/>
            <a:gdLst>
              <a:gd name="T0" fmla="*/ 262 w 754"/>
              <a:gd name="T1" fmla="*/ 8 h 968"/>
              <a:gd name="T2" fmla="*/ 108 w 754"/>
              <a:gd name="T3" fmla="*/ 54 h 968"/>
              <a:gd name="T4" fmla="*/ 16 w 754"/>
              <a:gd name="T5" fmla="*/ 132 h 968"/>
              <a:gd name="T6" fmla="*/ 0 w 754"/>
              <a:gd name="T7" fmla="*/ 778 h 968"/>
              <a:gd name="T8" fmla="*/ 44 w 754"/>
              <a:gd name="T9" fmla="*/ 870 h 968"/>
              <a:gd name="T10" fmla="*/ 164 w 754"/>
              <a:gd name="T11" fmla="*/ 936 h 968"/>
              <a:gd name="T12" fmla="*/ 338 w 754"/>
              <a:gd name="T13" fmla="*/ 968 h 968"/>
              <a:gd name="T14" fmla="*/ 492 w 754"/>
              <a:gd name="T15" fmla="*/ 960 h 968"/>
              <a:gd name="T16" fmla="*/ 646 w 754"/>
              <a:gd name="T17" fmla="*/ 914 h 968"/>
              <a:gd name="T18" fmla="*/ 738 w 754"/>
              <a:gd name="T19" fmla="*/ 836 h 968"/>
              <a:gd name="T20" fmla="*/ 754 w 754"/>
              <a:gd name="T21" fmla="*/ 190 h 968"/>
              <a:gd name="T22" fmla="*/ 738 w 754"/>
              <a:gd name="T23" fmla="*/ 132 h 968"/>
              <a:gd name="T24" fmla="*/ 646 w 754"/>
              <a:gd name="T25" fmla="*/ 54 h 968"/>
              <a:gd name="T26" fmla="*/ 492 w 754"/>
              <a:gd name="T27" fmla="*/ 8 h 968"/>
              <a:gd name="T28" fmla="*/ 672 w 754"/>
              <a:gd name="T29" fmla="*/ 582 h 968"/>
              <a:gd name="T30" fmla="*/ 652 w 754"/>
              <a:gd name="T31" fmla="*/ 618 h 968"/>
              <a:gd name="T32" fmla="*/ 572 w 754"/>
              <a:gd name="T33" fmla="*/ 662 h 968"/>
              <a:gd name="T34" fmla="*/ 442 w 754"/>
              <a:gd name="T35" fmla="*/ 688 h 968"/>
              <a:gd name="T36" fmla="*/ 314 w 754"/>
              <a:gd name="T37" fmla="*/ 688 h 968"/>
              <a:gd name="T38" fmla="*/ 186 w 754"/>
              <a:gd name="T39" fmla="*/ 662 h 968"/>
              <a:gd name="T40" fmla="*/ 264 w 754"/>
              <a:gd name="T41" fmla="*/ 764 h 968"/>
              <a:gd name="T42" fmla="*/ 464 w 754"/>
              <a:gd name="T43" fmla="*/ 768 h 968"/>
              <a:gd name="T44" fmla="*/ 644 w 754"/>
              <a:gd name="T45" fmla="*/ 718 h 968"/>
              <a:gd name="T46" fmla="*/ 666 w 754"/>
              <a:gd name="T47" fmla="*/ 794 h 968"/>
              <a:gd name="T48" fmla="*/ 610 w 754"/>
              <a:gd name="T49" fmla="*/ 840 h 968"/>
              <a:gd name="T50" fmla="*/ 498 w 754"/>
              <a:gd name="T51" fmla="*/ 876 h 968"/>
              <a:gd name="T52" fmla="*/ 376 w 754"/>
              <a:gd name="T53" fmla="*/ 886 h 968"/>
              <a:gd name="T54" fmla="*/ 228 w 754"/>
              <a:gd name="T55" fmla="*/ 870 h 968"/>
              <a:gd name="T56" fmla="*/ 128 w 754"/>
              <a:gd name="T57" fmla="*/ 832 h 968"/>
              <a:gd name="T58" fmla="*/ 82 w 754"/>
              <a:gd name="T59" fmla="*/ 786 h 968"/>
              <a:gd name="T60" fmla="*/ 140 w 754"/>
              <a:gd name="T61" fmla="*/ 536 h 968"/>
              <a:gd name="T62" fmla="*/ 332 w 754"/>
              <a:gd name="T63" fmla="*/ 576 h 968"/>
              <a:gd name="T64" fmla="*/ 540 w 754"/>
              <a:gd name="T65" fmla="*/ 560 h 968"/>
              <a:gd name="T66" fmla="*/ 546 w 754"/>
              <a:gd name="T67" fmla="*/ 474 h 968"/>
              <a:gd name="T68" fmla="*/ 408 w 754"/>
              <a:gd name="T69" fmla="*/ 496 h 968"/>
              <a:gd name="T70" fmla="*/ 282 w 754"/>
              <a:gd name="T71" fmla="*/ 490 h 968"/>
              <a:gd name="T72" fmla="*/ 162 w 754"/>
              <a:gd name="T73" fmla="*/ 458 h 968"/>
              <a:gd name="T74" fmla="*/ 94 w 754"/>
              <a:gd name="T75" fmla="*/ 414 h 968"/>
              <a:gd name="T76" fmla="*/ 82 w 754"/>
              <a:gd name="T77" fmla="*/ 312 h 968"/>
              <a:gd name="T78" fmla="*/ 248 w 754"/>
              <a:gd name="T79" fmla="*/ 370 h 968"/>
              <a:gd name="T80" fmla="*/ 422 w 754"/>
              <a:gd name="T81" fmla="*/ 380 h 968"/>
              <a:gd name="T82" fmla="*/ 614 w 754"/>
              <a:gd name="T83" fmla="*/ 340 h 968"/>
              <a:gd name="T84" fmla="*/ 672 w 754"/>
              <a:gd name="T85" fmla="*/ 190 h 968"/>
              <a:gd name="T86" fmla="*/ 652 w 754"/>
              <a:gd name="T87" fmla="*/ 226 h 968"/>
              <a:gd name="T88" fmla="*/ 572 w 754"/>
              <a:gd name="T89" fmla="*/ 270 h 968"/>
              <a:gd name="T90" fmla="*/ 442 w 754"/>
              <a:gd name="T91" fmla="*/ 296 h 968"/>
              <a:gd name="T92" fmla="*/ 312 w 754"/>
              <a:gd name="T93" fmla="*/ 296 h 968"/>
              <a:gd name="T94" fmla="*/ 182 w 754"/>
              <a:gd name="T95" fmla="*/ 270 h 968"/>
              <a:gd name="T96" fmla="*/ 102 w 754"/>
              <a:gd name="T97" fmla="*/ 226 h 968"/>
              <a:gd name="T98" fmla="*/ 82 w 754"/>
              <a:gd name="T99" fmla="*/ 190 h 968"/>
              <a:gd name="T100" fmla="*/ 114 w 754"/>
              <a:gd name="T101" fmla="*/ 146 h 968"/>
              <a:gd name="T102" fmla="*/ 204 w 754"/>
              <a:gd name="T103" fmla="*/ 104 h 968"/>
              <a:gd name="T104" fmla="*/ 344 w 754"/>
              <a:gd name="T105" fmla="*/ 82 h 968"/>
              <a:gd name="T106" fmla="*/ 470 w 754"/>
              <a:gd name="T107" fmla="*/ 88 h 968"/>
              <a:gd name="T108" fmla="*/ 592 w 754"/>
              <a:gd name="T109" fmla="*/ 120 h 968"/>
              <a:gd name="T110" fmla="*/ 660 w 754"/>
              <a:gd name="T111" fmla="*/ 164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4" h="968">
                <a:moveTo>
                  <a:pt x="376" y="0"/>
                </a:moveTo>
                <a:lnTo>
                  <a:pt x="376" y="0"/>
                </a:lnTo>
                <a:lnTo>
                  <a:pt x="338" y="0"/>
                </a:lnTo>
                <a:lnTo>
                  <a:pt x="298" y="4"/>
                </a:lnTo>
                <a:lnTo>
                  <a:pt x="262" y="8"/>
                </a:lnTo>
                <a:lnTo>
                  <a:pt x="228" y="14"/>
                </a:lnTo>
                <a:lnTo>
                  <a:pt x="194" y="22"/>
                </a:lnTo>
                <a:lnTo>
                  <a:pt x="164" y="32"/>
                </a:lnTo>
                <a:lnTo>
                  <a:pt x="134" y="42"/>
                </a:lnTo>
                <a:lnTo>
                  <a:pt x="108" y="54"/>
                </a:lnTo>
                <a:lnTo>
                  <a:pt x="84" y="68"/>
                </a:lnTo>
                <a:lnTo>
                  <a:pt x="62" y="82"/>
                </a:lnTo>
                <a:lnTo>
                  <a:pt x="44" y="98"/>
                </a:lnTo>
                <a:lnTo>
                  <a:pt x="28" y="114"/>
                </a:lnTo>
                <a:lnTo>
                  <a:pt x="16" y="132"/>
                </a:lnTo>
                <a:lnTo>
                  <a:pt x="8" y="152"/>
                </a:lnTo>
                <a:lnTo>
                  <a:pt x="2" y="170"/>
                </a:lnTo>
                <a:lnTo>
                  <a:pt x="0" y="190"/>
                </a:lnTo>
                <a:lnTo>
                  <a:pt x="0" y="778"/>
                </a:lnTo>
                <a:lnTo>
                  <a:pt x="0" y="778"/>
                </a:lnTo>
                <a:lnTo>
                  <a:pt x="2" y="798"/>
                </a:lnTo>
                <a:lnTo>
                  <a:pt x="8" y="816"/>
                </a:lnTo>
                <a:lnTo>
                  <a:pt x="16" y="836"/>
                </a:lnTo>
                <a:lnTo>
                  <a:pt x="28" y="854"/>
                </a:lnTo>
                <a:lnTo>
                  <a:pt x="44" y="870"/>
                </a:lnTo>
                <a:lnTo>
                  <a:pt x="62" y="886"/>
                </a:lnTo>
                <a:lnTo>
                  <a:pt x="84" y="900"/>
                </a:lnTo>
                <a:lnTo>
                  <a:pt x="108" y="914"/>
                </a:lnTo>
                <a:lnTo>
                  <a:pt x="134" y="926"/>
                </a:lnTo>
                <a:lnTo>
                  <a:pt x="164" y="936"/>
                </a:lnTo>
                <a:lnTo>
                  <a:pt x="194" y="946"/>
                </a:lnTo>
                <a:lnTo>
                  <a:pt x="228" y="954"/>
                </a:lnTo>
                <a:lnTo>
                  <a:pt x="262" y="960"/>
                </a:lnTo>
                <a:lnTo>
                  <a:pt x="298" y="964"/>
                </a:lnTo>
                <a:lnTo>
                  <a:pt x="338" y="968"/>
                </a:lnTo>
                <a:lnTo>
                  <a:pt x="376" y="968"/>
                </a:lnTo>
                <a:lnTo>
                  <a:pt x="376" y="968"/>
                </a:lnTo>
                <a:lnTo>
                  <a:pt x="416" y="968"/>
                </a:lnTo>
                <a:lnTo>
                  <a:pt x="454" y="964"/>
                </a:lnTo>
                <a:lnTo>
                  <a:pt x="492" y="960"/>
                </a:lnTo>
                <a:lnTo>
                  <a:pt x="526" y="954"/>
                </a:lnTo>
                <a:lnTo>
                  <a:pt x="560" y="946"/>
                </a:lnTo>
                <a:lnTo>
                  <a:pt x="590" y="936"/>
                </a:lnTo>
                <a:lnTo>
                  <a:pt x="620" y="926"/>
                </a:lnTo>
                <a:lnTo>
                  <a:pt x="646" y="914"/>
                </a:lnTo>
                <a:lnTo>
                  <a:pt x="670" y="900"/>
                </a:lnTo>
                <a:lnTo>
                  <a:pt x="692" y="886"/>
                </a:lnTo>
                <a:lnTo>
                  <a:pt x="710" y="870"/>
                </a:lnTo>
                <a:lnTo>
                  <a:pt x="724" y="854"/>
                </a:lnTo>
                <a:lnTo>
                  <a:pt x="738" y="836"/>
                </a:lnTo>
                <a:lnTo>
                  <a:pt x="746" y="816"/>
                </a:lnTo>
                <a:lnTo>
                  <a:pt x="752" y="798"/>
                </a:lnTo>
                <a:lnTo>
                  <a:pt x="754" y="778"/>
                </a:lnTo>
                <a:lnTo>
                  <a:pt x="754" y="190"/>
                </a:lnTo>
                <a:lnTo>
                  <a:pt x="754" y="190"/>
                </a:lnTo>
                <a:lnTo>
                  <a:pt x="754" y="190"/>
                </a:lnTo>
                <a:lnTo>
                  <a:pt x="754" y="190"/>
                </a:lnTo>
                <a:lnTo>
                  <a:pt x="752" y="170"/>
                </a:lnTo>
                <a:lnTo>
                  <a:pt x="746" y="152"/>
                </a:lnTo>
                <a:lnTo>
                  <a:pt x="738" y="132"/>
                </a:lnTo>
                <a:lnTo>
                  <a:pt x="724" y="114"/>
                </a:lnTo>
                <a:lnTo>
                  <a:pt x="710" y="98"/>
                </a:lnTo>
                <a:lnTo>
                  <a:pt x="692" y="82"/>
                </a:lnTo>
                <a:lnTo>
                  <a:pt x="670" y="68"/>
                </a:lnTo>
                <a:lnTo>
                  <a:pt x="646" y="54"/>
                </a:lnTo>
                <a:lnTo>
                  <a:pt x="620" y="42"/>
                </a:lnTo>
                <a:lnTo>
                  <a:pt x="590" y="32"/>
                </a:lnTo>
                <a:lnTo>
                  <a:pt x="560" y="22"/>
                </a:lnTo>
                <a:lnTo>
                  <a:pt x="526" y="14"/>
                </a:lnTo>
                <a:lnTo>
                  <a:pt x="492" y="8"/>
                </a:lnTo>
                <a:lnTo>
                  <a:pt x="454" y="4"/>
                </a:lnTo>
                <a:lnTo>
                  <a:pt x="416" y="0"/>
                </a:lnTo>
                <a:lnTo>
                  <a:pt x="376" y="0"/>
                </a:lnTo>
                <a:lnTo>
                  <a:pt x="376" y="0"/>
                </a:lnTo>
                <a:close/>
                <a:moveTo>
                  <a:pt x="672" y="582"/>
                </a:moveTo>
                <a:lnTo>
                  <a:pt x="672" y="582"/>
                </a:lnTo>
                <a:lnTo>
                  <a:pt x="670" y="590"/>
                </a:lnTo>
                <a:lnTo>
                  <a:pt x="666" y="600"/>
                </a:lnTo>
                <a:lnTo>
                  <a:pt x="660" y="608"/>
                </a:lnTo>
                <a:lnTo>
                  <a:pt x="652" y="618"/>
                </a:lnTo>
                <a:lnTo>
                  <a:pt x="640" y="628"/>
                </a:lnTo>
                <a:lnTo>
                  <a:pt x="626" y="636"/>
                </a:lnTo>
                <a:lnTo>
                  <a:pt x="610" y="644"/>
                </a:lnTo>
                <a:lnTo>
                  <a:pt x="592" y="654"/>
                </a:lnTo>
                <a:lnTo>
                  <a:pt x="572" y="662"/>
                </a:lnTo>
                <a:lnTo>
                  <a:pt x="550" y="668"/>
                </a:lnTo>
                <a:lnTo>
                  <a:pt x="526" y="674"/>
                </a:lnTo>
                <a:lnTo>
                  <a:pt x="498" y="680"/>
                </a:lnTo>
                <a:lnTo>
                  <a:pt x="470" y="684"/>
                </a:lnTo>
                <a:lnTo>
                  <a:pt x="442" y="688"/>
                </a:lnTo>
                <a:lnTo>
                  <a:pt x="410" y="690"/>
                </a:lnTo>
                <a:lnTo>
                  <a:pt x="376" y="692"/>
                </a:lnTo>
                <a:lnTo>
                  <a:pt x="376" y="692"/>
                </a:lnTo>
                <a:lnTo>
                  <a:pt x="344" y="690"/>
                </a:lnTo>
                <a:lnTo>
                  <a:pt x="314" y="688"/>
                </a:lnTo>
                <a:lnTo>
                  <a:pt x="286" y="686"/>
                </a:lnTo>
                <a:lnTo>
                  <a:pt x="258" y="682"/>
                </a:lnTo>
                <a:lnTo>
                  <a:pt x="232" y="676"/>
                </a:lnTo>
                <a:lnTo>
                  <a:pt x="208" y="670"/>
                </a:lnTo>
                <a:lnTo>
                  <a:pt x="186" y="662"/>
                </a:lnTo>
                <a:lnTo>
                  <a:pt x="166" y="656"/>
                </a:lnTo>
                <a:lnTo>
                  <a:pt x="166" y="742"/>
                </a:lnTo>
                <a:lnTo>
                  <a:pt x="166" y="742"/>
                </a:lnTo>
                <a:lnTo>
                  <a:pt x="212" y="756"/>
                </a:lnTo>
                <a:lnTo>
                  <a:pt x="264" y="764"/>
                </a:lnTo>
                <a:lnTo>
                  <a:pt x="318" y="770"/>
                </a:lnTo>
                <a:lnTo>
                  <a:pt x="376" y="772"/>
                </a:lnTo>
                <a:lnTo>
                  <a:pt x="376" y="772"/>
                </a:lnTo>
                <a:lnTo>
                  <a:pt x="422" y="772"/>
                </a:lnTo>
                <a:lnTo>
                  <a:pt x="464" y="768"/>
                </a:lnTo>
                <a:lnTo>
                  <a:pt x="506" y="762"/>
                </a:lnTo>
                <a:lnTo>
                  <a:pt x="544" y="754"/>
                </a:lnTo>
                <a:lnTo>
                  <a:pt x="580" y="744"/>
                </a:lnTo>
                <a:lnTo>
                  <a:pt x="614" y="732"/>
                </a:lnTo>
                <a:lnTo>
                  <a:pt x="644" y="718"/>
                </a:lnTo>
                <a:lnTo>
                  <a:pt x="672" y="704"/>
                </a:lnTo>
                <a:lnTo>
                  <a:pt x="672" y="778"/>
                </a:lnTo>
                <a:lnTo>
                  <a:pt x="672" y="778"/>
                </a:lnTo>
                <a:lnTo>
                  <a:pt x="670" y="786"/>
                </a:lnTo>
                <a:lnTo>
                  <a:pt x="666" y="794"/>
                </a:lnTo>
                <a:lnTo>
                  <a:pt x="660" y="804"/>
                </a:lnTo>
                <a:lnTo>
                  <a:pt x="652" y="814"/>
                </a:lnTo>
                <a:lnTo>
                  <a:pt x="640" y="822"/>
                </a:lnTo>
                <a:lnTo>
                  <a:pt x="626" y="832"/>
                </a:lnTo>
                <a:lnTo>
                  <a:pt x="610" y="840"/>
                </a:lnTo>
                <a:lnTo>
                  <a:pt x="592" y="848"/>
                </a:lnTo>
                <a:lnTo>
                  <a:pt x="572" y="856"/>
                </a:lnTo>
                <a:lnTo>
                  <a:pt x="550" y="864"/>
                </a:lnTo>
                <a:lnTo>
                  <a:pt x="526" y="870"/>
                </a:lnTo>
                <a:lnTo>
                  <a:pt x="498" y="876"/>
                </a:lnTo>
                <a:lnTo>
                  <a:pt x="470" y="880"/>
                </a:lnTo>
                <a:lnTo>
                  <a:pt x="442" y="884"/>
                </a:lnTo>
                <a:lnTo>
                  <a:pt x="410" y="886"/>
                </a:lnTo>
                <a:lnTo>
                  <a:pt x="376" y="886"/>
                </a:lnTo>
                <a:lnTo>
                  <a:pt x="376" y="886"/>
                </a:lnTo>
                <a:lnTo>
                  <a:pt x="344" y="886"/>
                </a:lnTo>
                <a:lnTo>
                  <a:pt x="312" y="884"/>
                </a:lnTo>
                <a:lnTo>
                  <a:pt x="282" y="880"/>
                </a:lnTo>
                <a:lnTo>
                  <a:pt x="254" y="876"/>
                </a:lnTo>
                <a:lnTo>
                  <a:pt x="228" y="870"/>
                </a:lnTo>
                <a:lnTo>
                  <a:pt x="204" y="864"/>
                </a:lnTo>
                <a:lnTo>
                  <a:pt x="182" y="856"/>
                </a:lnTo>
                <a:lnTo>
                  <a:pt x="162" y="848"/>
                </a:lnTo>
                <a:lnTo>
                  <a:pt x="144" y="840"/>
                </a:lnTo>
                <a:lnTo>
                  <a:pt x="128" y="832"/>
                </a:lnTo>
                <a:lnTo>
                  <a:pt x="114" y="822"/>
                </a:lnTo>
                <a:lnTo>
                  <a:pt x="102" y="814"/>
                </a:lnTo>
                <a:lnTo>
                  <a:pt x="94" y="804"/>
                </a:lnTo>
                <a:lnTo>
                  <a:pt x="86" y="794"/>
                </a:lnTo>
                <a:lnTo>
                  <a:pt x="82" y="786"/>
                </a:lnTo>
                <a:lnTo>
                  <a:pt x="82" y="778"/>
                </a:lnTo>
                <a:lnTo>
                  <a:pt x="82" y="508"/>
                </a:lnTo>
                <a:lnTo>
                  <a:pt x="82" y="508"/>
                </a:lnTo>
                <a:lnTo>
                  <a:pt x="108" y="524"/>
                </a:lnTo>
                <a:lnTo>
                  <a:pt x="140" y="536"/>
                </a:lnTo>
                <a:lnTo>
                  <a:pt x="172" y="548"/>
                </a:lnTo>
                <a:lnTo>
                  <a:pt x="208" y="558"/>
                </a:lnTo>
                <a:lnTo>
                  <a:pt x="248" y="566"/>
                </a:lnTo>
                <a:lnTo>
                  <a:pt x="288" y="572"/>
                </a:lnTo>
                <a:lnTo>
                  <a:pt x="332" y="576"/>
                </a:lnTo>
                <a:lnTo>
                  <a:pt x="376" y="578"/>
                </a:lnTo>
                <a:lnTo>
                  <a:pt x="376" y="578"/>
                </a:lnTo>
                <a:lnTo>
                  <a:pt x="434" y="576"/>
                </a:lnTo>
                <a:lnTo>
                  <a:pt x="490" y="570"/>
                </a:lnTo>
                <a:lnTo>
                  <a:pt x="540" y="560"/>
                </a:lnTo>
                <a:lnTo>
                  <a:pt x="588" y="546"/>
                </a:lnTo>
                <a:lnTo>
                  <a:pt x="588" y="460"/>
                </a:lnTo>
                <a:lnTo>
                  <a:pt x="588" y="460"/>
                </a:lnTo>
                <a:lnTo>
                  <a:pt x="568" y="468"/>
                </a:lnTo>
                <a:lnTo>
                  <a:pt x="546" y="474"/>
                </a:lnTo>
                <a:lnTo>
                  <a:pt x="522" y="480"/>
                </a:lnTo>
                <a:lnTo>
                  <a:pt x="496" y="486"/>
                </a:lnTo>
                <a:lnTo>
                  <a:pt x="468" y="490"/>
                </a:lnTo>
                <a:lnTo>
                  <a:pt x="440" y="494"/>
                </a:lnTo>
                <a:lnTo>
                  <a:pt x="408" y="496"/>
                </a:lnTo>
                <a:lnTo>
                  <a:pt x="376" y="496"/>
                </a:lnTo>
                <a:lnTo>
                  <a:pt x="376" y="496"/>
                </a:lnTo>
                <a:lnTo>
                  <a:pt x="344" y="494"/>
                </a:lnTo>
                <a:lnTo>
                  <a:pt x="312" y="492"/>
                </a:lnTo>
                <a:lnTo>
                  <a:pt x="282" y="490"/>
                </a:lnTo>
                <a:lnTo>
                  <a:pt x="254" y="484"/>
                </a:lnTo>
                <a:lnTo>
                  <a:pt x="228" y="480"/>
                </a:lnTo>
                <a:lnTo>
                  <a:pt x="204" y="472"/>
                </a:lnTo>
                <a:lnTo>
                  <a:pt x="182" y="466"/>
                </a:lnTo>
                <a:lnTo>
                  <a:pt x="162" y="458"/>
                </a:lnTo>
                <a:lnTo>
                  <a:pt x="144" y="450"/>
                </a:lnTo>
                <a:lnTo>
                  <a:pt x="128" y="440"/>
                </a:lnTo>
                <a:lnTo>
                  <a:pt x="114" y="432"/>
                </a:lnTo>
                <a:lnTo>
                  <a:pt x="102" y="422"/>
                </a:lnTo>
                <a:lnTo>
                  <a:pt x="94" y="414"/>
                </a:lnTo>
                <a:lnTo>
                  <a:pt x="86" y="404"/>
                </a:lnTo>
                <a:lnTo>
                  <a:pt x="82" y="396"/>
                </a:lnTo>
                <a:lnTo>
                  <a:pt x="82" y="386"/>
                </a:lnTo>
                <a:lnTo>
                  <a:pt x="82" y="312"/>
                </a:lnTo>
                <a:lnTo>
                  <a:pt x="82" y="312"/>
                </a:lnTo>
                <a:lnTo>
                  <a:pt x="108" y="328"/>
                </a:lnTo>
                <a:lnTo>
                  <a:pt x="140" y="340"/>
                </a:lnTo>
                <a:lnTo>
                  <a:pt x="172" y="352"/>
                </a:lnTo>
                <a:lnTo>
                  <a:pt x="208" y="362"/>
                </a:lnTo>
                <a:lnTo>
                  <a:pt x="248" y="370"/>
                </a:lnTo>
                <a:lnTo>
                  <a:pt x="288" y="376"/>
                </a:lnTo>
                <a:lnTo>
                  <a:pt x="332" y="380"/>
                </a:lnTo>
                <a:lnTo>
                  <a:pt x="376" y="382"/>
                </a:lnTo>
                <a:lnTo>
                  <a:pt x="376" y="382"/>
                </a:lnTo>
                <a:lnTo>
                  <a:pt x="422" y="380"/>
                </a:lnTo>
                <a:lnTo>
                  <a:pt x="464" y="376"/>
                </a:lnTo>
                <a:lnTo>
                  <a:pt x="506" y="370"/>
                </a:lnTo>
                <a:lnTo>
                  <a:pt x="544" y="362"/>
                </a:lnTo>
                <a:lnTo>
                  <a:pt x="580" y="352"/>
                </a:lnTo>
                <a:lnTo>
                  <a:pt x="614" y="340"/>
                </a:lnTo>
                <a:lnTo>
                  <a:pt x="644" y="328"/>
                </a:lnTo>
                <a:lnTo>
                  <a:pt x="672" y="312"/>
                </a:lnTo>
                <a:lnTo>
                  <a:pt x="672" y="582"/>
                </a:lnTo>
                <a:close/>
                <a:moveTo>
                  <a:pt x="672" y="190"/>
                </a:moveTo>
                <a:lnTo>
                  <a:pt x="672" y="190"/>
                </a:lnTo>
                <a:lnTo>
                  <a:pt x="672" y="190"/>
                </a:lnTo>
                <a:lnTo>
                  <a:pt x="670" y="200"/>
                </a:lnTo>
                <a:lnTo>
                  <a:pt x="666" y="208"/>
                </a:lnTo>
                <a:lnTo>
                  <a:pt x="660" y="218"/>
                </a:lnTo>
                <a:lnTo>
                  <a:pt x="652" y="226"/>
                </a:lnTo>
                <a:lnTo>
                  <a:pt x="640" y="236"/>
                </a:lnTo>
                <a:lnTo>
                  <a:pt x="626" y="244"/>
                </a:lnTo>
                <a:lnTo>
                  <a:pt x="610" y="254"/>
                </a:lnTo>
                <a:lnTo>
                  <a:pt x="592" y="262"/>
                </a:lnTo>
                <a:lnTo>
                  <a:pt x="572" y="270"/>
                </a:lnTo>
                <a:lnTo>
                  <a:pt x="550" y="276"/>
                </a:lnTo>
                <a:lnTo>
                  <a:pt x="526" y="284"/>
                </a:lnTo>
                <a:lnTo>
                  <a:pt x="498" y="288"/>
                </a:lnTo>
                <a:lnTo>
                  <a:pt x="470" y="294"/>
                </a:lnTo>
                <a:lnTo>
                  <a:pt x="442" y="296"/>
                </a:lnTo>
                <a:lnTo>
                  <a:pt x="410" y="298"/>
                </a:lnTo>
                <a:lnTo>
                  <a:pt x="376" y="300"/>
                </a:lnTo>
                <a:lnTo>
                  <a:pt x="376" y="300"/>
                </a:lnTo>
                <a:lnTo>
                  <a:pt x="344" y="298"/>
                </a:lnTo>
                <a:lnTo>
                  <a:pt x="312" y="296"/>
                </a:lnTo>
                <a:lnTo>
                  <a:pt x="282" y="294"/>
                </a:lnTo>
                <a:lnTo>
                  <a:pt x="254" y="288"/>
                </a:lnTo>
                <a:lnTo>
                  <a:pt x="228" y="284"/>
                </a:lnTo>
                <a:lnTo>
                  <a:pt x="204" y="276"/>
                </a:lnTo>
                <a:lnTo>
                  <a:pt x="182" y="270"/>
                </a:lnTo>
                <a:lnTo>
                  <a:pt x="162" y="262"/>
                </a:lnTo>
                <a:lnTo>
                  <a:pt x="144" y="254"/>
                </a:lnTo>
                <a:lnTo>
                  <a:pt x="128" y="244"/>
                </a:lnTo>
                <a:lnTo>
                  <a:pt x="114" y="236"/>
                </a:lnTo>
                <a:lnTo>
                  <a:pt x="102" y="226"/>
                </a:lnTo>
                <a:lnTo>
                  <a:pt x="94" y="218"/>
                </a:lnTo>
                <a:lnTo>
                  <a:pt x="86" y="208"/>
                </a:lnTo>
                <a:lnTo>
                  <a:pt x="82" y="200"/>
                </a:lnTo>
                <a:lnTo>
                  <a:pt x="82" y="190"/>
                </a:lnTo>
                <a:lnTo>
                  <a:pt x="82" y="190"/>
                </a:lnTo>
                <a:lnTo>
                  <a:pt x="82" y="182"/>
                </a:lnTo>
                <a:lnTo>
                  <a:pt x="86" y="174"/>
                </a:lnTo>
                <a:lnTo>
                  <a:pt x="94" y="164"/>
                </a:lnTo>
                <a:lnTo>
                  <a:pt x="102" y="154"/>
                </a:lnTo>
                <a:lnTo>
                  <a:pt x="114" y="146"/>
                </a:lnTo>
                <a:lnTo>
                  <a:pt x="128" y="136"/>
                </a:lnTo>
                <a:lnTo>
                  <a:pt x="144" y="128"/>
                </a:lnTo>
                <a:lnTo>
                  <a:pt x="162" y="120"/>
                </a:lnTo>
                <a:lnTo>
                  <a:pt x="182" y="112"/>
                </a:lnTo>
                <a:lnTo>
                  <a:pt x="204" y="104"/>
                </a:lnTo>
                <a:lnTo>
                  <a:pt x="228" y="98"/>
                </a:lnTo>
                <a:lnTo>
                  <a:pt x="254" y="92"/>
                </a:lnTo>
                <a:lnTo>
                  <a:pt x="282" y="88"/>
                </a:lnTo>
                <a:lnTo>
                  <a:pt x="312" y="84"/>
                </a:lnTo>
                <a:lnTo>
                  <a:pt x="344" y="82"/>
                </a:lnTo>
                <a:lnTo>
                  <a:pt x="376" y="82"/>
                </a:lnTo>
                <a:lnTo>
                  <a:pt x="376" y="82"/>
                </a:lnTo>
                <a:lnTo>
                  <a:pt x="410" y="82"/>
                </a:lnTo>
                <a:lnTo>
                  <a:pt x="442" y="84"/>
                </a:lnTo>
                <a:lnTo>
                  <a:pt x="470" y="88"/>
                </a:lnTo>
                <a:lnTo>
                  <a:pt x="498" y="92"/>
                </a:lnTo>
                <a:lnTo>
                  <a:pt x="526" y="98"/>
                </a:lnTo>
                <a:lnTo>
                  <a:pt x="550" y="104"/>
                </a:lnTo>
                <a:lnTo>
                  <a:pt x="572" y="112"/>
                </a:lnTo>
                <a:lnTo>
                  <a:pt x="592" y="120"/>
                </a:lnTo>
                <a:lnTo>
                  <a:pt x="610" y="128"/>
                </a:lnTo>
                <a:lnTo>
                  <a:pt x="626" y="136"/>
                </a:lnTo>
                <a:lnTo>
                  <a:pt x="640" y="146"/>
                </a:lnTo>
                <a:lnTo>
                  <a:pt x="652" y="154"/>
                </a:lnTo>
                <a:lnTo>
                  <a:pt x="660" y="164"/>
                </a:lnTo>
                <a:lnTo>
                  <a:pt x="666" y="174"/>
                </a:lnTo>
                <a:lnTo>
                  <a:pt x="670" y="182"/>
                </a:lnTo>
                <a:lnTo>
                  <a:pt x="672" y="190"/>
                </a:lnTo>
                <a:lnTo>
                  <a:pt x="672" y="190"/>
                </a:lnTo>
                <a:close/>
              </a:path>
            </a:pathLst>
          </a:custGeom>
          <a:solidFill>
            <a:srgbClr val="00A6CA"/>
          </a:solidFill>
          <a:ln>
            <a:noFill/>
          </a:ln>
          <a:extLst/>
        </p:spPr>
        <p:txBody>
          <a:bodyPr vert="horz" wrap="square" lIns="91424" tIns="45712" rIns="91424" bIns="45712" numCol="1" anchor="t" anchorCtr="0" compatLnSpc="1">
            <a:prstTxWarp prst="textNoShape">
              <a:avLst/>
            </a:prstTxWarp>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endParaRPr lang="es-DO" sz="1799" dirty="0">
              <a:solidFill>
                <a:srgbClr val="000000"/>
              </a:solidFill>
            </a:endParaRPr>
          </a:p>
        </p:txBody>
      </p:sp>
      <p:cxnSp>
        <p:nvCxnSpPr>
          <p:cNvPr id="105" name="Straight Arrow Connector 174"/>
          <p:cNvCxnSpPr/>
          <p:nvPr/>
        </p:nvCxnSpPr>
        <p:spPr>
          <a:xfrm flipH="1">
            <a:off x="8302449" y="4354131"/>
            <a:ext cx="160171" cy="2315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82"/>
          <p:cNvCxnSpPr/>
          <p:nvPr/>
        </p:nvCxnSpPr>
        <p:spPr>
          <a:xfrm flipH="1" flipV="1">
            <a:off x="8286658" y="5091415"/>
            <a:ext cx="214333" cy="1975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85"/>
          <p:cNvCxnSpPr/>
          <p:nvPr/>
        </p:nvCxnSpPr>
        <p:spPr>
          <a:xfrm flipH="1">
            <a:off x="8395434" y="4849719"/>
            <a:ext cx="14979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8" name="Conector recto de flecha 107"/>
          <p:cNvCxnSpPr>
            <a:endCxn id="33" idx="1"/>
          </p:cNvCxnSpPr>
          <p:nvPr/>
        </p:nvCxnSpPr>
        <p:spPr>
          <a:xfrm>
            <a:off x="3446380" y="2475185"/>
            <a:ext cx="611707" cy="74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9" name="Conector recto de flecha 108"/>
          <p:cNvCxnSpPr>
            <a:stCxn id="33" idx="3"/>
            <a:endCxn id="46" idx="1"/>
          </p:cNvCxnSpPr>
          <p:nvPr/>
        </p:nvCxnSpPr>
        <p:spPr>
          <a:xfrm flipV="1">
            <a:off x="5497712" y="2467071"/>
            <a:ext cx="296582" cy="885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0" name="Conector recto de flecha 109"/>
          <p:cNvCxnSpPr/>
          <p:nvPr/>
        </p:nvCxnSpPr>
        <p:spPr>
          <a:xfrm flipV="1">
            <a:off x="7244011" y="2468430"/>
            <a:ext cx="296582" cy="885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1" name="Conector recto de flecha 110"/>
          <p:cNvCxnSpPr/>
          <p:nvPr/>
        </p:nvCxnSpPr>
        <p:spPr>
          <a:xfrm>
            <a:off x="8958967" y="2467072"/>
            <a:ext cx="34271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3" name="Conector angular 112"/>
          <p:cNvCxnSpPr/>
          <p:nvPr/>
        </p:nvCxnSpPr>
        <p:spPr>
          <a:xfrm rot="16200000" flipH="1">
            <a:off x="9629144" y="3596659"/>
            <a:ext cx="2291888" cy="2384"/>
          </a:xfrm>
          <a:prstGeom prst="bentConnector4">
            <a:avLst>
              <a:gd name="adj1" fmla="val 166"/>
              <a:gd name="adj2" fmla="val 17194759"/>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5" name="Conector recto de flecha 114"/>
          <p:cNvCxnSpPr/>
          <p:nvPr/>
        </p:nvCxnSpPr>
        <p:spPr>
          <a:xfrm flipH="1">
            <a:off x="8957149" y="4765992"/>
            <a:ext cx="340081" cy="95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6" name="Conector recto de flecha 115"/>
          <p:cNvCxnSpPr/>
          <p:nvPr/>
        </p:nvCxnSpPr>
        <p:spPr>
          <a:xfrm flipH="1">
            <a:off x="7233997" y="4783507"/>
            <a:ext cx="287925" cy="95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7" name="Conector recto de flecha 116"/>
          <p:cNvCxnSpPr/>
          <p:nvPr/>
        </p:nvCxnSpPr>
        <p:spPr>
          <a:xfrm flipH="1">
            <a:off x="5525610" y="4783507"/>
            <a:ext cx="287925" cy="956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8" name="Conector recto de flecha 117"/>
          <p:cNvCxnSpPr>
            <a:stCxn id="96" idx="1"/>
            <a:endCxn id="98" idx="3"/>
          </p:cNvCxnSpPr>
          <p:nvPr/>
        </p:nvCxnSpPr>
        <p:spPr>
          <a:xfrm flipH="1">
            <a:off x="3454259" y="4835253"/>
            <a:ext cx="620928" cy="646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9" name="CuadroTexto 118"/>
          <p:cNvSpPr txBox="1"/>
          <p:nvPr/>
        </p:nvSpPr>
        <p:spPr>
          <a:xfrm>
            <a:off x="3888083" y="3176662"/>
            <a:ext cx="1742551" cy="523220"/>
          </a:xfrm>
          <a:prstGeom prst="rect">
            <a:avLst/>
          </a:prstGeom>
          <a:noFill/>
          <a:ln w="34925">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400" b="1" dirty="0"/>
              <a:t>Solicitud</a:t>
            </a:r>
          </a:p>
          <a:p>
            <a:pPr algn="ctr"/>
            <a:r>
              <a:rPr lang="es-CO" sz="1400" b="1" dirty="0"/>
              <a:t>Digital</a:t>
            </a:r>
          </a:p>
        </p:txBody>
      </p:sp>
      <p:sp>
        <p:nvSpPr>
          <p:cNvPr id="120" name="CuadroTexto 119"/>
          <p:cNvSpPr txBox="1"/>
          <p:nvPr/>
        </p:nvSpPr>
        <p:spPr>
          <a:xfrm>
            <a:off x="5630846" y="3149319"/>
            <a:ext cx="1684352" cy="954107"/>
          </a:xfrm>
          <a:prstGeom prst="rect">
            <a:avLst/>
          </a:prstGeom>
          <a:noFill/>
          <a:ln w="34925">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400" b="1" dirty="0"/>
              <a:t>Validación de Identidad</a:t>
            </a:r>
          </a:p>
          <a:p>
            <a:pPr algn="ctr"/>
            <a:r>
              <a:rPr lang="es-CO" sz="1400" b="1" dirty="0"/>
              <a:t>Firma Aceptación</a:t>
            </a:r>
          </a:p>
          <a:p>
            <a:pPr algn="ctr"/>
            <a:r>
              <a:rPr lang="es-CO" sz="1400" b="1" dirty="0"/>
              <a:t>(Opcional)</a:t>
            </a:r>
          </a:p>
        </p:txBody>
      </p:sp>
      <p:sp>
        <p:nvSpPr>
          <p:cNvPr id="121" name="CuadroTexto 120"/>
          <p:cNvSpPr txBox="1"/>
          <p:nvPr/>
        </p:nvSpPr>
        <p:spPr>
          <a:xfrm>
            <a:off x="7386326" y="3154493"/>
            <a:ext cx="1732128" cy="523220"/>
          </a:xfrm>
          <a:prstGeom prst="rect">
            <a:avLst/>
          </a:prstGeom>
          <a:noFill/>
          <a:ln w="34925">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400" b="1" dirty="0"/>
              <a:t>Listas preferentes y restrictivas</a:t>
            </a:r>
          </a:p>
        </p:txBody>
      </p:sp>
      <p:sp>
        <p:nvSpPr>
          <p:cNvPr id="123" name="CuadroTexto 122"/>
          <p:cNvSpPr txBox="1"/>
          <p:nvPr/>
        </p:nvSpPr>
        <p:spPr>
          <a:xfrm>
            <a:off x="9161646" y="5518238"/>
            <a:ext cx="1732128" cy="738664"/>
          </a:xfrm>
          <a:prstGeom prst="rect">
            <a:avLst/>
          </a:prstGeom>
          <a:noFill/>
          <a:ln w="34925">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400" b="1" dirty="0"/>
              <a:t>Evaluación</a:t>
            </a:r>
          </a:p>
          <a:p>
            <a:pPr algn="ctr"/>
            <a:r>
              <a:rPr lang="es-CO" sz="1400" b="1" dirty="0"/>
              <a:t>Política de Crédito </a:t>
            </a:r>
          </a:p>
        </p:txBody>
      </p:sp>
      <p:sp>
        <p:nvSpPr>
          <p:cNvPr id="125" name="CuadroTexto 124"/>
          <p:cNvSpPr txBox="1"/>
          <p:nvPr/>
        </p:nvSpPr>
        <p:spPr>
          <a:xfrm>
            <a:off x="9137821" y="3148641"/>
            <a:ext cx="1769661" cy="954107"/>
          </a:xfrm>
          <a:prstGeom prst="rect">
            <a:avLst/>
          </a:prstGeom>
          <a:noFill/>
          <a:ln w="34925">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400" b="1" dirty="0"/>
              <a:t>Acceso a fuentes de información</a:t>
            </a:r>
          </a:p>
          <a:p>
            <a:pPr algn="ctr"/>
            <a:r>
              <a:rPr lang="es-CO" sz="1400" b="1" dirty="0"/>
              <a:t>(Propia, Centrales, PILA)</a:t>
            </a:r>
          </a:p>
        </p:txBody>
      </p:sp>
      <p:sp>
        <p:nvSpPr>
          <p:cNvPr id="126" name="CuadroTexto 125"/>
          <p:cNvSpPr txBox="1"/>
          <p:nvPr/>
        </p:nvSpPr>
        <p:spPr>
          <a:xfrm>
            <a:off x="7480357" y="5485913"/>
            <a:ext cx="1561538" cy="738664"/>
          </a:xfrm>
          <a:prstGeom prst="rect">
            <a:avLst/>
          </a:prstGeom>
          <a:noFill/>
          <a:ln w="34925">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400" b="1" dirty="0"/>
              <a:t>Cálculo </a:t>
            </a:r>
          </a:p>
          <a:p>
            <a:pPr algn="ctr"/>
            <a:r>
              <a:rPr lang="es-CO" sz="1400" b="1" dirty="0"/>
              <a:t>Capacidad Endeudamiento</a:t>
            </a:r>
          </a:p>
        </p:txBody>
      </p:sp>
      <p:sp>
        <p:nvSpPr>
          <p:cNvPr id="127" name="CuadroTexto 126"/>
          <p:cNvSpPr txBox="1"/>
          <p:nvPr/>
        </p:nvSpPr>
        <p:spPr>
          <a:xfrm>
            <a:off x="5719986" y="5513784"/>
            <a:ext cx="1561538" cy="738664"/>
          </a:xfrm>
          <a:prstGeom prst="rect">
            <a:avLst/>
          </a:prstGeom>
          <a:noFill/>
          <a:ln w="34925">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400" b="1" dirty="0"/>
              <a:t>Cupo y Condiciones</a:t>
            </a:r>
          </a:p>
          <a:p>
            <a:pPr algn="ctr"/>
            <a:r>
              <a:rPr lang="es-CO" sz="1400" b="1" dirty="0" smtClean="0"/>
              <a:t>Envío </a:t>
            </a:r>
            <a:r>
              <a:rPr lang="es-CO" sz="1400" b="1" dirty="0"/>
              <a:t>de Carta</a:t>
            </a:r>
          </a:p>
        </p:txBody>
      </p:sp>
      <p:sp>
        <p:nvSpPr>
          <p:cNvPr id="128" name="CuadroTexto 127"/>
          <p:cNvSpPr txBox="1"/>
          <p:nvPr/>
        </p:nvSpPr>
        <p:spPr>
          <a:xfrm>
            <a:off x="4065839" y="5532067"/>
            <a:ext cx="1448974" cy="738664"/>
          </a:xfrm>
          <a:prstGeom prst="rect">
            <a:avLst/>
          </a:prstGeom>
          <a:noFill/>
          <a:ln w="34925">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1400" b="1" dirty="0" smtClean="0"/>
              <a:t>Envío </a:t>
            </a:r>
            <a:r>
              <a:rPr lang="es-CO" sz="1400" b="1" dirty="0"/>
              <a:t>a Entidad/Canal Comercial</a:t>
            </a:r>
          </a:p>
        </p:txBody>
      </p:sp>
      <p:sp>
        <p:nvSpPr>
          <p:cNvPr id="4" name="Título 3"/>
          <p:cNvSpPr>
            <a:spLocks noGrp="1"/>
          </p:cNvSpPr>
          <p:nvPr>
            <p:ph type="title"/>
          </p:nvPr>
        </p:nvSpPr>
        <p:spPr/>
        <p:txBody>
          <a:bodyPr/>
          <a:lstStyle/>
          <a:p>
            <a:r>
              <a:rPr lang="es-CO" dirty="0" smtClean="0"/>
              <a:t>La </a:t>
            </a:r>
            <a:r>
              <a:rPr lang="es-CO" dirty="0" err="1"/>
              <a:t>o</a:t>
            </a:r>
            <a:r>
              <a:rPr lang="es-CO" dirty="0" err="1" smtClean="0"/>
              <a:t>riginación</a:t>
            </a:r>
            <a:r>
              <a:rPr lang="es-CO" dirty="0" smtClean="0"/>
              <a:t> debe soportar la </a:t>
            </a:r>
            <a:r>
              <a:rPr lang="es-CO" dirty="0" err="1" smtClean="0"/>
              <a:t>omnicanalidad</a:t>
            </a:r>
            <a:r>
              <a:rPr lang="es-CO" dirty="0" smtClean="0"/>
              <a:t> que el negocio hoy necesita </a:t>
            </a:r>
            <a:endParaRPr lang="es-CO" dirty="0"/>
          </a:p>
        </p:txBody>
      </p:sp>
      <p:pic>
        <p:nvPicPr>
          <p:cNvPr id="5124" name="Picture 4" descr="Resultado de imagen para moto vecto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416" y="2266848"/>
            <a:ext cx="2394916" cy="229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20829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3159" y="926724"/>
            <a:ext cx="11121188" cy="5261805"/>
          </a:xfrm>
        </p:spPr>
        <p:txBody>
          <a:bodyPr>
            <a:noAutofit/>
          </a:bodyPr>
          <a:lstStyle/>
          <a:p>
            <a:r>
              <a:rPr lang="es-CO" sz="2200" dirty="0" smtClean="0"/>
              <a:t>Los consumidores nuevos al crédito (NTC) a menudo se comportan según lo que sugiere la sabiduría convencional, pero hay matices importantes que pueden hacer que los créditos a este segmento no solo sean viables sino también atractivos</a:t>
            </a:r>
          </a:p>
          <a:p>
            <a:endParaRPr lang="es-CO" sz="2200" dirty="0" smtClean="0"/>
          </a:p>
          <a:p>
            <a:r>
              <a:rPr lang="es-CO" sz="2200" dirty="0" smtClean="0"/>
              <a:t>En otras geografías se ha comprobado que son leales—puede capitalizar en este hecho para obtener valor a largo plazo</a:t>
            </a:r>
          </a:p>
          <a:p>
            <a:endParaRPr lang="es-CO" sz="2200" dirty="0" smtClean="0"/>
          </a:p>
          <a:p>
            <a:r>
              <a:rPr lang="es-CO" sz="2200" dirty="0" smtClean="0"/>
              <a:t>Algunas dinámicas de comportamiento – duración, tasa de diferido - indican una rentabilidad potencialmente alta de estos consumidores</a:t>
            </a:r>
          </a:p>
          <a:p>
            <a:endParaRPr lang="es-CO" sz="2200" dirty="0" smtClean="0"/>
          </a:p>
          <a:p>
            <a:r>
              <a:rPr lang="es-CO" sz="2200" dirty="0" smtClean="0"/>
              <a:t>Existen herramientas basadas en datos alternativos, datos de tendencia y tecnologías digitales que pueden ayudar a las entidades a refinar sus estrategias de adquisición, riesgo y compromiso de largo plazo de clientes con poca o sin experiencia crediticia</a:t>
            </a:r>
          </a:p>
        </p:txBody>
      </p:sp>
      <p:sp>
        <p:nvSpPr>
          <p:cNvPr id="3" name="Title 2"/>
          <p:cNvSpPr>
            <a:spLocks noGrp="1"/>
          </p:cNvSpPr>
          <p:nvPr>
            <p:ph type="title"/>
          </p:nvPr>
        </p:nvSpPr>
        <p:spPr>
          <a:xfrm>
            <a:off x="445698" y="309144"/>
            <a:ext cx="10058400" cy="562124"/>
          </a:xfrm>
        </p:spPr>
        <p:txBody>
          <a:bodyPr>
            <a:normAutofit/>
          </a:bodyPr>
          <a:lstStyle/>
          <a:p>
            <a:r>
              <a:rPr lang="es-CO" sz="3000" dirty="0" smtClean="0"/>
              <a:t>En resumen…</a:t>
            </a:r>
            <a:endParaRPr lang="es-CO" sz="3000" dirty="0"/>
          </a:p>
        </p:txBody>
      </p:sp>
    </p:spTree>
    <p:extLst>
      <p:ext uri="{BB962C8B-B14F-4D97-AF65-F5344CB8AC3E}">
        <p14:creationId xmlns:p14="http://schemas.microsoft.com/office/powerpoint/2010/main" val="23500030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9000" y="2612576"/>
            <a:ext cx="10350826" cy="2122708"/>
          </a:xfrm>
        </p:spPr>
        <p:txBody>
          <a:bodyPr/>
          <a:lstStyle/>
          <a:p>
            <a:pPr algn="ctr"/>
            <a:r>
              <a:rPr lang="es-CO" b="1" dirty="0"/>
              <a:t>El segmento de consumidores nuevos a crédito (NTC) debe ser entendido a profundidad y gestionado según sus particularidades para lograr aprovechar al máximo su potencial </a:t>
            </a:r>
            <a:endParaRPr lang="es-CO" b="1" dirty="0" smtClean="0"/>
          </a:p>
        </p:txBody>
      </p:sp>
    </p:spTree>
    <p:extLst>
      <p:ext uri="{BB962C8B-B14F-4D97-AF65-F5344CB8AC3E}">
        <p14:creationId xmlns:p14="http://schemas.microsoft.com/office/powerpoint/2010/main" val="826199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645" y="3930513"/>
            <a:ext cx="10627995" cy="1108487"/>
          </a:xfrm>
        </p:spPr>
        <p:txBody>
          <a:bodyPr/>
          <a:lstStyle/>
          <a:p>
            <a:r>
              <a:rPr lang="es-CO" dirty="0"/>
              <a:t>¿Por qué deberían importarle los consumidores NTC?</a:t>
            </a:r>
            <a:endParaRPr lang="en-US" dirty="0"/>
          </a:p>
        </p:txBody>
      </p:sp>
    </p:spTree>
    <p:extLst>
      <p:ext uri="{BB962C8B-B14F-4D97-AF65-F5344CB8AC3E}">
        <p14:creationId xmlns:p14="http://schemas.microsoft.com/office/powerpoint/2010/main" val="3722404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226" y="264646"/>
            <a:ext cx="9756789" cy="1143000"/>
          </a:xfrm>
        </p:spPr>
        <p:txBody>
          <a:bodyPr/>
          <a:lstStyle/>
          <a:p>
            <a:r>
              <a:rPr lang="es-CO" sz="2400" dirty="0"/>
              <a:t>Cada año, más de 1,5 millones de consumidores obtienen su primer </a:t>
            </a:r>
            <a:r>
              <a:rPr lang="es-CO" sz="2400" dirty="0" smtClean="0"/>
              <a:t>puntaje – </a:t>
            </a:r>
            <a:r>
              <a:rPr lang="es-CO" sz="2400" dirty="0"/>
              <a:t>un mercado potencial de tamaño considerable</a:t>
            </a:r>
            <a:endParaRPr lang="en-US" sz="2400" dirty="0"/>
          </a:p>
        </p:txBody>
      </p:sp>
      <p:sp>
        <p:nvSpPr>
          <p:cNvPr id="6" name="Rectangle 4"/>
          <p:cNvSpPr/>
          <p:nvPr/>
        </p:nvSpPr>
        <p:spPr>
          <a:xfrm>
            <a:off x="934097" y="1495513"/>
            <a:ext cx="10124109" cy="389265"/>
          </a:xfrm>
          <a:prstGeom prst="rect">
            <a:avLst/>
          </a:prstGeom>
          <a:gradFill rotWithShape="1">
            <a:gsLst>
              <a:gs pos="0">
                <a:srgbClr val="A5A5A5">
                  <a:tint val="50000"/>
                  <a:satMod val="300000"/>
                </a:srgbClr>
              </a:gs>
              <a:gs pos="35000">
                <a:srgbClr val="A5A5A5">
                  <a:tint val="37000"/>
                  <a:satMod val="300000"/>
                </a:srgbClr>
              </a:gs>
              <a:gs pos="100000">
                <a:srgbClr val="A5A5A5">
                  <a:tint val="15000"/>
                  <a:satMod val="350000"/>
                </a:srgbClr>
              </a:gs>
            </a:gsLst>
            <a:lin ang="16200000" scaled="1"/>
          </a:gradFill>
          <a:ln w="9525" cap="flat" cmpd="sng" algn="ctr">
            <a:solidFill>
              <a:srgbClr val="A5A5A5">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1068650" eaLnBrk="0" fontAlgn="auto" latinLnBrk="0" hangingPunct="0">
              <a:lnSpc>
                <a:spcPct val="100000"/>
              </a:lnSpc>
              <a:spcBef>
                <a:spcPts val="0"/>
              </a:spcBef>
              <a:spcAft>
                <a:spcPts val="0"/>
              </a:spcAft>
              <a:buClrTx/>
              <a:buSzTx/>
              <a:buFontTx/>
              <a:buNone/>
              <a:tabLst/>
              <a:defRPr/>
            </a:pPr>
            <a:r>
              <a:rPr kumimoji="0" lang="es-CO" sz="1800" b="0" i="0" u="none" strike="noStrike" kern="0" cap="none" spc="0" normalizeH="0" baseline="0" dirty="0" smtClean="0">
                <a:ln>
                  <a:noFill/>
                </a:ln>
                <a:solidFill>
                  <a:srgbClr val="000000"/>
                </a:solidFill>
                <a:effectLst/>
                <a:uLnTx/>
                <a:uFillTx/>
                <a:latin typeface="Arial"/>
                <a:ea typeface="+mn-ea"/>
                <a:cs typeface="+mn-cs"/>
              </a:rPr>
              <a:t>Consumidores que obtienen su primer puntaje (miles)</a:t>
            </a:r>
          </a:p>
        </p:txBody>
      </p:sp>
      <p:sp>
        <p:nvSpPr>
          <p:cNvPr id="7" name="TextBox 5"/>
          <p:cNvSpPr txBox="1"/>
          <p:nvPr/>
        </p:nvSpPr>
        <p:spPr>
          <a:xfrm rot="16200000">
            <a:off x="-890380" y="3561072"/>
            <a:ext cx="3474728" cy="369332"/>
          </a:xfrm>
          <a:prstGeom prst="rect">
            <a:avLst/>
          </a:prstGeom>
          <a:noFill/>
        </p:spPr>
        <p:txBody>
          <a:bodyPr wrap="square" rtlCol="0">
            <a:spAutoFit/>
          </a:bodyPr>
          <a:lstStyle/>
          <a:p>
            <a:pPr algn="ctr"/>
            <a:r>
              <a:rPr lang="en-US" sz="1800" b="1" dirty="0" err="1" smtClean="0"/>
              <a:t>Consumidores</a:t>
            </a:r>
            <a:r>
              <a:rPr lang="en-US" sz="1800" b="1" dirty="0" smtClean="0"/>
              <a:t> (miles)</a:t>
            </a:r>
            <a:endParaRPr lang="en-US" sz="1800" b="1" dirty="0"/>
          </a:p>
        </p:txBody>
      </p:sp>
      <p:sp>
        <p:nvSpPr>
          <p:cNvPr id="8" name="Text Box 9"/>
          <p:cNvSpPr txBox="1">
            <a:spLocks noChangeArrowheads="1"/>
          </p:cNvSpPr>
          <p:nvPr/>
        </p:nvSpPr>
        <p:spPr bwMode="auto">
          <a:xfrm>
            <a:off x="10375015" y="6241049"/>
            <a:ext cx="1327359" cy="164019"/>
          </a:xfrm>
          <a:prstGeom prst="rect">
            <a:avLst/>
          </a:prstGeom>
          <a:noFill/>
          <a:ln w="9525">
            <a:noFill/>
            <a:miter lim="800000"/>
            <a:headEnd/>
            <a:tailEnd/>
          </a:ln>
          <a:effectLst/>
        </p:spPr>
        <p:txBody>
          <a:bodyPr wrap="square" lIns="0" tIns="0" rIns="0" bIns="0" anchor="b">
            <a:spAutoFit/>
          </a:bodyPr>
          <a:lstStyle/>
          <a:p>
            <a:pPr eaLnBrk="0" fontAlgn="base" hangingPunct="0">
              <a:spcBef>
                <a:spcPct val="0"/>
              </a:spcBef>
              <a:spcAft>
                <a:spcPct val="0"/>
              </a:spcAft>
              <a:tabLst>
                <a:tab pos="533267" algn="l"/>
              </a:tabLst>
            </a:pPr>
            <a:r>
              <a:rPr lang="en-US" sz="1066" dirty="0" smtClean="0">
                <a:solidFill>
                  <a:srgbClr val="000000"/>
                </a:solidFill>
              </a:rPr>
              <a:t>Fuente: TransUnion</a:t>
            </a:r>
            <a:endParaRPr lang="en-US" sz="1066" dirty="0">
              <a:solidFill>
                <a:srgbClr val="000000"/>
              </a:solidFill>
            </a:endParaRPr>
          </a:p>
        </p:txBody>
      </p:sp>
      <p:graphicFrame>
        <p:nvGraphicFramePr>
          <p:cNvPr id="11" name="Gráfico 10"/>
          <p:cNvGraphicFramePr>
            <a:graphicFrameLocks/>
          </p:cNvGraphicFramePr>
          <p:nvPr>
            <p:extLst>
              <p:ext uri="{D42A27DB-BD31-4B8C-83A1-F6EECF244321}">
                <p14:modId xmlns:p14="http://schemas.microsoft.com/office/powerpoint/2010/main" val="286607729"/>
              </p:ext>
            </p:extLst>
          </p:nvPr>
        </p:nvGraphicFramePr>
        <p:xfrm>
          <a:off x="1211012" y="2025450"/>
          <a:ext cx="9766800" cy="406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7206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Gráfico 16"/>
          <p:cNvGraphicFramePr>
            <a:graphicFrameLocks/>
          </p:cNvGraphicFramePr>
          <p:nvPr>
            <p:extLst>
              <p:ext uri="{D42A27DB-BD31-4B8C-83A1-F6EECF244321}">
                <p14:modId xmlns:p14="http://schemas.microsoft.com/office/powerpoint/2010/main" val="129788892"/>
              </p:ext>
            </p:extLst>
          </p:nvPr>
        </p:nvGraphicFramePr>
        <p:xfrm>
          <a:off x="1490312" y="2087961"/>
          <a:ext cx="9375484" cy="399182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869415" y="456019"/>
            <a:ext cx="10017660" cy="1143000"/>
          </a:xfrm>
        </p:spPr>
        <p:txBody>
          <a:bodyPr>
            <a:noAutofit/>
          </a:bodyPr>
          <a:lstStyle/>
          <a:p>
            <a:r>
              <a:rPr lang="es-CO" sz="2400" dirty="0" smtClean="0"/>
              <a:t>Más de la mitad de los consumidores obtiene su primer         puntaje gracias a un producto del sector real, principalmente </a:t>
            </a:r>
            <a:r>
              <a:rPr lang="es-CO" sz="2400" dirty="0" err="1" smtClean="0"/>
              <a:t>telcos</a:t>
            </a:r>
            <a:endParaRPr lang="es-CO" sz="2400" dirty="0"/>
          </a:p>
        </p:txBody>
      </p:sp>
      <p:sp>
        <p:nvSpPr>
          <p:cNvPr id="8" name="TextBox 7"/>
          <p:cNvSpPr txBox="1"/>
          <p:nvPr/>
        </p:nvSpPr>
        <p:spPr>
          <a:xfrm>
            <a:off x="6668801" y="2404689"/>
            <a:ext cx="3864631" cy="107721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buFont typeface="Arial" panose="020B0604020202020204" pitchFamily="34" charset="0"/>
              <a:buChar char="•"/>
            </a:pPr>
            <a:r>
              <a:rPr lang="es-CO" sz="1600" b="1" dirty="0" smtClean="0"/>
              <a:t>58% </a:t>
            </a:r>
            <a:r>
              <a:rPr lang="es-CO" sz="1600" dirty="0" smtClean="0"/>
              <a:t>de los consumidores inicia con un producto del sector real</a:t>
            </a:r>
          </a:p>
          <a:p>
            <a:pPr marL="285750" indent="-285750">
              <a:buFont typeface="Arial" panose="020B0604020202020204" pitchFamily="34" charset="0"/>
              <a:buChar char="•"/>
            </a:pPr>
            <a:r>
              <a:rPr lang="es-CO" sz="1600" b="1" dirty="0" smtClean="0"/>
              <a:t>42% </a:t>
            </a:r>
            <a:r>
              <a:rPr lang="es-CO" sz="1600" dirty="0" smtClean="0"/>
              <a:t>de los consumidores inicia con un producto del sector financiero</a:t>
            </a:r>
          </a:p>
        </p:txBody>
      </p:sp>
      <p:sp>
        <p:nvSpPr>
          <p:cNvPr id="10" name="Rectangle 9"/>
          <p:cNvSpPr>
            <a:spLocks noChangeArrowheads="1"/>
          </p:cNvSpPr>
          <p:nvPr/>
        </p:nvSpPr>
        <p:spPr bwMode="auto">
          <a:xfrm>
            <a:off x="808038" y="1489075"/>
            <a:ext cx="10125075" cy="388938"/>
          </a:xfrm>
          <a:prstGeom prst="rect">
            <a:avLst/>
          </a:prstGeom>
          <a:gradFill rotWithShape="1">
            <a:gsLst>
              <a:gs pos="0">
                <a:srgbClr val="F4F4F4"/>
              </a:gs>
              <a:gs pos="64999">
                <a:srgbClr val="E3E3E3"/>
              </a:gs>
              <a:gs pos="100000">
                <a:srgbClr val="D8D8D8"/>
              </a:gs>
            </a:gsLst>
            <a:lin ang="5400000" scaled="1"/>
          </a:gradFill>
          <a:ln w="9525">
            <a:solidFill>
              <a:srgbClr val="A1A1A1"/>
            </a:solidFill>
            <a:miter lim="800000"/>
            <a:headEnd/>
            <a:tailEnd/>
          </a:ln>
          <a:effectLst>
            <a:outerShdw blurRad="40000" dist="20000" dir="5400000" rotWithShape="0">
              <a:srgbClr val="808080">
                <a:alpha val="37999"/>
              </a:srgbClr>
            </a:outerShdw>
          </a:effectLst>
        </p:spPr>
        <p:txBody>
          <a:bodyPr anchor="ctr"/>
          <a:lstStyle/>
          <a:p>
            <a:pPr algn="ctr" defTabSz="1068650">
              <a:defRPr/>
            </a:pPr>
            <a:r>
              <a:rPr lang="es-CO" sz="1900" dirty="0" smtClean="0"/>
              <a:t>Productos previos a obtener primer puntaje</a:t>
            </a:r>
            <a:endParaRPr lang="es-CO" sz="1900" dirty="0"/>
          </a:p>
        </p:txBody>
      </p:sp>
      <p:sp>
        <p:nvSpPr>
          <p:cNvPr id="18" name="TextBox 39"/>
          <p:cNvSpPr txBox="1">
            <a:spLocks noChangeArrowheads="1"/>
          </p:cNvSpPr>
          <p:nvPr/>
        </p:nvSpPr>
        <p:spPr bwMode="auto">
          <a:xfrm rot="16200000">
            <a:off x="-730320" y="3534565"/>
            <a:ext cx="367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sz="1800" b="1" dirty="0" smtClean="0"/>
              <a:t>% de </a:t>
            </a:r>
            <a:r>
              <a:rPr lang="es-CO" altLang="en-US" sz="1800" b="1" dirty="0" smtClean="0"/>
              <a:t>consumidores</a:t>
            </a:r>
            <a:endParaRPr lang="es-CO" altLang="en-US" sz="1800" b="1" dirty="0"/>
          </a:p>
        </p:txBody>
      </p:sp>
      <p:sp>
        <p:nvSpPr>
          <p:cNvPr id="19" name="Text Box 9"/>
          <p:cNvSpPr txBox="1">
            <a:spLocks noChangeArrowheads="1"/>
          </p:cNvSpPr>
          <p:nvPr/>
        </p:nvSpPr>
        <p:spPr bwMode="auto">
          <a:xfrm>
            <a:off x="10375015" y="6260505"/>
            <a:ext cx="1327359" cy="164019"/>
          </a:xfrm>
          <a:prstGeom prst="rect">
            <a:avLst/>
          </a:prstGeom>
          <a:noFill/>
          <a:ln w="9525">
            <a:noFill/>
            <a:miter lim="800000"/>
            <a:headEnd/>
            <a:tailEnd/>
          </a:ln>
          <a:effectLst/>
        </p:spPr>
        <p:txBody>
          <a:bodyPr wrap="square" lIns="0" tIns="0" rIns="0" bIns="0" anchor="b">
            <a:spAutoFit/>
          </a:bodyPr>
          <a:lstStyle/>
          <a:p>
            <a:pPr eaLnBrk="0" fontAlgn="base" hangingPunct="0">
              <a:spcBef>
                <a:spcPct val="0"/>
              </a:spcBef>
              <a:spcAft>
                <a:spcPct val="0"/>
              </a:spcAft>
              <a:tabLst>
                <a:tab pos="533267" algn="l"/>
              </a:tabLst>
            </a:pPr>
            <a:r>
              <a:rPr lang="en-US" sz="1066" dirty="0" smtClean="0">
                <a:solidFill>
                  <a:srgbClr val="000000"/>
                </a:solidFill>
              </a:rPr>
              <a:t>Fuente: TransUnion</a:t>
            </a:r>
            <a:endParaRPr lang="en-US" sz="1066" dirty="0">
              <a:solidFill>
                <a:srgbClr val="000000"/>
              </a:solidFill>
            </a:endParaRPr>
          </a:p>
        </p:txBody>
      </p:sp>
      <p:sp>
        <p:nvSpPr>
          <p:cNvPr id="2" name="Rectángulo 1"/>
          <p:cNvSpPr/>
          <p:nvPr/>
        </p:nvSpPr>
        <p:spPr>
          <a:xfrm>
            <a:off x="1587260" y="2061713"/>
            <a:ext cx="2674189" cy="4063042"/>
          </a:xfrm>
          <a:prstGeom prst="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7105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áfico 22"/>
          <p:cNvGraphicFramePr>
            <a:graphicFrameLocks/>
          </p:cNvGraphicFramePr>
          <p:nvPr>
            <p:extLst>
              <p:ext uri="{D42A27DB-BD31-4B8C-83A1-F6EECF244321}">
                <p14:modId xmlns:p14="http://schemas.microsoft.com/office/powerpoint/2010/main" val="816183691"/>
              </p:ext>
            </p:extLst>
          </p:nvPr>
        </p:nvGraphicFramePr>
        <p:xfrm>
          <a:off x="666027" y="2182483"/>
          <a:ext cx="10280893" cy="29535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Object 1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91" name="think-cell Slide" r:id="rId6" imgW="270" imgH="270" progId="TCLayout.ActiveDocument.1">
                  <p:embed/>
                </p:oleObj>
              </mc:Choice>
              <mc:Fallback>
                <p:oleObj name="think-cell Slide" r:id="rId6" imgW="270" imgH="2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3" name="Title 2"/>
          <p:cNvSpPr>
            <a:spLocks noGrp="1"/>
          </p:cNvSpPr>
          <p:nvPr>
            <p:ph type="title"/>
          </p:nvPr>
        </p:nvSpPr>
        <p:spPr>
          <a:xfrm>
            <a:off x="534430" y="610879"/>
            <a:ext cx="10258760" cy="824089"/>
          </a:xfrm>
        </p:spPr>
        <p:txBody>
          <a:bodyPr>
            <a:noAutofit/>
          </a:bodyPr>
          <a:lstStyle/>
          <a:p>
            <a:r>
              <a:rPr lang="es-CO" sz="2400" dirty="0" smtClean="0"/>
              <a:t>Consumidores NTC ofrecen el potencial de venta cruzada y fidelidad. Sin embargo en Colombia no se ha aprovechado esta oportunidad</a:t>
            </a:r>
            <a:endParaRPr lang="es-CO" sz="2400" dirty="0"/>
          </a:p>
        </p:txBody>
      </p:sp>
      <p:pic>
        <p:nvPicPr>
          <p:cNvPr id="4"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62402" y="5227009"/>
            <a:ext cx="1066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080002" y="5080360"/>
            <a:ext cx="1009650" cy="106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428668" y="5373658"/>
            <a:ext cx="134461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557874" y="1489075"/>
            <a:ext cx="10803117" cy="388938"/>
          </a:xfrm>
          <a:prstGeom prst="rect">
            <a:avLst/>
          </a:prstGeom>
          <a:gradFill rotWithShape="1">
            <a:gsLst>
              <a:gs pos="0">
                <a:srgbClr val="F4F4F4"/>
              </a:gs>
              <a:gs pos="64999">
                <a:srgbClr val="E3E3E3"/>
              </a:gs>
              <a:gs pos="100000">
                <a:srgbClr val="D8D8D8"/>
              </a:gs>
            </a:gsLst>
            <a:lin ang="5400000" scaled="1"/>
          </a:gradFill>
          <a:ln w="9525">
            <a:solidFill>
              <a:srgbClr val="A1A1A1"/>
            </a:solidFill>
            <a:miter lim="800000"/>
            <a:headEnd/>
            <a:tailEnd/>
          </a:ln>
          <a:effectLst>
            <a:outerShdw blurRad="40000" dist="20000" dir="5400000" rotWithShape="0">
              <a:srgbClr val="808080">
                <a:alpha val="37999"/>
              </a:srgbClr>
            </a:outerShdw>
          </a:effectLst>
        </p:spPr>
        <p:txBody>
          <a:bodyPr anchor="ctr"/>
          <a:lstStyle/>
          <a:p>
            <a:pPr algn="ctr" defTabSz="1068650">
              <a:defRPr/>
            </a:pPr>
            <a:r>
              <a:rPr lang="es-CO" sz="1870" dirty="0"/>
              <a:t>Aumento de ventas cruzadas en consumidores que abren con la primera entidad </a:t>
            </a:r>
            <a:r>
              <a:rPr lang="es-CO" sz="1870" dirty="0" smtClean="0"/>
              <a:t>vs otra </a:t>
            </a:r>
            <a:r>
              <a:rPr lang="es-CO" sz="1870" dirty="0"/>
              <a:t>entidad</a:t>
            </a:r>
            <a:endParaRPr lang="en-US" sz="1870" dirty="0"/>
          </a:p>
        </p:txBody>
      </p:sp>
      <p:sp>
        <p:nvSpPr>
          <p:cNvPr id="16" name="TextBox 15"/>
          <p:cNvSpPr txBox="1"/>
          <p:nvPr/>
        </p:nvSpPr>
        <p:spPr>
          <a:xfrm>
            <a:off x="1150889" y="4400510"/>
            <a:ext cx="766557" cy="461665"/>
          </a:xfrm>
          <a:prstGeom prst="rect">
            <a:avLst/>
          </a:prstGeom>
          <a:noFill/>
        </p:spPr>
        <p:txBody>
          <a:bodyPr wrap="none" rtlCol="0">
            <a:spAutoFit/>
          </a:bodyPr>
          <a:lstStyle/>
          <a:p>
            <a:r>
              <a:rPr lang="en-US" dirty="0" smtClean="0"/>
              <a:t>0.1x</a:t>
            </a:r>
            <a:endParaRPr lang="en-US" dirty="0"/>
          </a:p>
        </p:txBody>
      </p:sp>
      <p:sp>
        <p:nvSpPr>
          <p:cNvPr id="17" name="TextBox 16"/>
          <p:cNvSpPr txBox="1"/>
          <p:nvPr/>
        </p:nvSpPr>
        <p:spPr>
          <a:xfrm>
            <a:off x="6198286" y="4322873"/>
            <a:ext cx="766557" cy="461665"/>
          </a:xfrm>
          <a:prstGeom prst="rect">
            <a:avLst/>
          </a:prstGeom>
          <a:noFill/>
        </p:spPr>
        <p:txBody>
          <a:bodyPr wrap="none" rtlCol="0">
            <a:spAutoFit/>
          </a:bodyPr>
          <a:lstStyle/>
          <a:p>
            <a:r>
              <a:rPr lang="en-US" dirty="0" smtClean="0"/>
              <a:t>0.2x</a:t>
            </a:r>
            <a:endParaRPr lang="en-US" dirty="0"/>
          </a:p>
        </p:txBody>
      </p:sp>
      <p:sp>
        <p:nvSpPr>
          <p:cNvPr id="18" name="TextBox 17"/>
          <p:cNvSpPr txBox="1"/>
          <p:nvPr/>
        </p:nvSpPr>
        <p:spPr>
          <a:xfrm>
            <a:off x="3639428" y="4262487"/>
            <a:ext cx="766557" cy="461665"/>
          </a:xfrm>
          <a:prstGeom prst="rect">
            <a:avLst/>
          </a:prstGeom>
          <a:noFill/>
        </p:spPr>
        <p:txBody>
          <a:bodyPr wrap="none" rtlCol="0">
            <a:spAutoFit/>
          </a:bodyPr>
          <a:lstStyle/>
          <a:p>
            <a:r>
              <a:rPr lang="en-US" dirty="0" smtClean="0"/>
              <a:t>0.3x</a:t>
            </a:r>
            <a:endParaRPr lang="en-US" dirty="0"/>
          </a:p>
        </p:txBody>
      </p:sp>
      <p:pic>
        <p:nvPicPr>
          <p:cNvPr id="15" name="Picture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618503" y="5408163"/>
            <a:ext cx="100488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8679507" y="3986442"/>
            <a:ext cx="766557" cy="461665"/>
          </a:xfrm>
          <a:prstGeom prst="rect">
            <a:avLst/>
          </a:prstGeom>
          <a:noFill/>
        </p:spPr>
        <p:txBody>
          <a:bodyPr wrap="none" rtlCol="0">
            <a:spAutoFit/>
          </a:bodyPr>
          <a:lstStyle/>
          <a:p>
            <a:r>
              <a:rPr lang="en-US" dirty="0" smtClean="0"/>
              <a:t>0.6x</a:t>
            </a:r>
            <a:endParaRPr lang="en-US" dirty="0"/>
          </a:p>
        </p:txBody>
      </p:sp>
      <p:sp>
        <p:nvSpPr>
          <p:cNvPr id="21" name="TextBox 20"/>
          <p:cNvSpPr txBox="1"/>
          <p:nvPr/>
        </p:nvSpPr>
        <p:spPr>
          <a:xfrm>
            <a:off x="2190066" y="2842988"/>
            <a:ext cx="766557" cy="461665"/>
          </a:xfrm>
          <a:prstGeom prst="rect">
            <a:avLst/>
          </a:prstGeom>
          <a:noFill/>
        </p:spPr>
        <p:txBody>
          <a:bodyPr wrap="none" rtlCol="0">
            <a:spAutoFit/>
          </a:bodyPr>
          <a:lstStyle/>
          <a:p>
            <a:r>
              <a:rPr lang="en-US" dirty="0" smtClean="0"/>
              <a:t>1.9x</a:t>
            </a:r>
            <a:endParaRPr lang="en-US" dirty="0"/>
          </a:p>
        </p:txBody>
      </p:sp>
      <p:sp>
        <p:nvSpPr>
          <p:cNvPr id="22" name="TextBox 21"/>
          <p:cNvSpPr txBox="1"/>
          <p:nvPr/>
        </p:nvSpPr>
        <p:spPr>
          <a:xfrm>
            <a:off x="7144717" y="3211077"/>
            <a:ext cx="766557" cy="461665"/>
          </a:xfrm>
          <a:prstGeom prst="rect">
            <a:avLst/>
          </a:prstGeom>
          <a:noFill/>
        </p:spPr>
        <p:txBody>
          <a:bodyPr wrap="none" rtlCol="0">
            <a:spAutoFit/>
          </a:bodyPr>
          <a:lstStyle/>
          <a:p>
            <a:r>
              <a:rPr lang="en-US" dirty="0" smtClean="0"/>
              <a:t>1.5x</a:t>
            </a:r>
            <a:endParaRPr lang="en-US" dirty="0"/>
          </a:p>
        </p:txBody>
      </p:sp>
      <p:sp>
        <p:nvSpPr>
          <p:cNvPr id="24" name="TextBox 23"/>
          <p:cNvSpPr txBox="1"/>
          <p:nvPr/>
        </p:nvSpPr>
        <p:spPr>
          <a:xfrm>
            <a:off x="4682402" y="2021317"/>
            <a:ext cx="766557" cy="461665"/>
          </a:xfrm>
          <a:prstGeom prst="rect">
            <a:avLst/>
          </a:prstGeom>
          <a:noFill/>
        </p:spPr>
        <p:txBody>
          <a:bodyPr wrap="none" rtlCol="0">
            <a:spAutoFit/>
          </a:bodyPr>
          <a:lstStyle/>
          <a:p>
            <a:r>
              <a:rPr lang="en-US" dirty="0" smtClean="0"/>
              <a:t>2.8x</a:t>
            </a:r>
            <a:endParaRPr lang="en-US" dirty="0"/>
          </a:p>
        </p:txBody>
      </p:sp>
      <p:sp>
        <p:nvSpPr>
          <p:cNvPr id="25" name="TextBox 24"/>
          <p:cNvSpPr txBox="1"/>
          <p:nvPr/>
        </p:nvSpPr>
        <p:spPr>
          <a:xfrm>
            <a:off x="9674348" y="3439678"/>
            <a:ext cx="766557" cy="461665"/>
          </a:xfrm>
          <a:prstGeom prst="rect">
            <a:avLst/>
          </a:prstGeom>
          <a:noFill/>
        </p:spPr>
        <p:txBody>
          <a:bodyPr wrap="none" rtlCol="0">
            <a:spAutoFit/>
          </a:bodyPr>
          <a:lstStyle/>
          <a:p>
            <a:r>
              <a:rPr lang="en-US" dirty="0" smtClean="0"/>
              <a:t>1.3x</a:t>
            </a:r>
            <a:endParaRPr lang="en-US" dirty="0"/>
          </a:p>
        </p:txBody>
      </p:sp>
      <p:sp>
        <p:nvSpPr>
          <p:cNvPr id="7" name="Rectangle 6"/>
          <p:cNvSpPr/>
          <p:nvPr/>
        </p:nvSpPr>
        <p:spPr>
          <a:xfrm>
            <a:off x="9381180" y="2128989"/>
            <a:ext cx="1585690" cy="461665"/>
          </a:xfrm>
          <a:prstGeom prst="rect">
            <a:avLst/>
          </a:prstGeom>
        </p:spPr>
        <p:txBody>
          <a:bodyPr wrap="none">
            <a:spAutoFit/>
          </a:bodyPr>
          <a:lstStyle/>
          <a:p>
            <a:r>
              <a:rPr lang="en-US" b="1" dirty="0" smtClean="0">
                <a:solidFill>
                  <a:srgbClr val="00A6CA"/>
                </a:solidFill>
              </a:rPr>
              <a:t>Colombia</a:t>
            </a:r>
            <a:endParaRPr lang="en-US" b="1" dirty="0">
              <a:solidFill>
                <a:srgbClr val="00A6CA"/>
              </a:solidFill>
            </a:endParaRPr>
          </a:p>
        </p:txBody>
      </p:sp>
      <p:sp>
        <p:nvSpPr>
          <p:cNvPr id="26" name="Rectangle 25"/>
          <p:cNvSpPr/>
          <p:nvPr/>
        </p:nvSpPr>
        <p:spPr>
          <a:xfrm>
            <a:off x="9371641" y="2558100"/>
            <a:ext cx="2509020" cy="461665"/>
          </a:xfrm>
          <a:prstGeom prst="rect">
            <a:avLst/>
          </a:prstGeom>
        </p:spPr>
        <p:txBody>
          <a:bodyPr wrap="none">
            <a:spAutoFit/>
          </a:bodyPr>
          <a:lstStyle/>
          <a:p>
            <a:r>
              <a:rPr lang="en-US" b="1" dirty="0" err="1" smtClean="0">
                <a:solidFill>
                  <a:srgbClr val="E04025"/>
                </a:solidFill>
              </a:rPr>
              <a:t>Estados</a:t>
            </a:r>
            <a:r>
              <a:rPr lang="en-US" b="1" dirty="0" smtClean="0">
                <a:solidFill>
                  <a:srgbClr val="E04025"/>
                </a:solidFill>
              </a:rPr>
              <a:t> </a:t>
            </a:r>
            <a:r>
              <a:rPr lang="en-US" b="1" dirty="0" err="1" smtClean="0">
                <a:solidFill>
                  <a:srgbClr val="E04025"/>
                </a:solidFill>
              </a:rPr>
              <a:t>Unidos</a:t>
            </a:r>
            <a:endParaRPr lang="en-US" b="1" dirty="0" smtClean="0">
              <a:solidFill>
                <a:srgbClr val="E04025"/>
              </a:solidFill>
            </a:endParaRPr>
          </a:p>
        </p:txBody>
      </p:sp>
      <p:sp>
        <p:nvSpPr>
          <p:cNvPr id="27" name="Text Box 9"/>
          <p:cNvSpPr txBox="1">
            <a:spLocks noChangeArrowheads="1"/>
          </p:cNvSpPr>
          <p:nvPr/>
        </p:nvSpPr>
        <p:spPr bwMode="auto">
          <a:xfrm>
            <a:off x="10375015" y="6241049"/>
            <a:ext cx="1327359" cy="164019"/>
          </a:xfrm>
          <a:prstGeom prst="rect">
            <a:avLst/>
          </a:prstGeom>
          <a:noFill/>
          <a:ln w="9525">
            <a:noFill/>
            <a:miter lim="800000"/>
            <a:headEnd/>
            <a:tailEnd/>
          </a:ln>
          <a:effectLst/>
        </p:spPr>
        <p:txBody>
          <a:bodyPr wrap="square" lIns="0" tIns="0" rIns="0" bIns="0" anchor="b">
            <a:spAutoFit/>
          </a:bodyPr>
          <a:lstStyle/>
          <a:p>
            <a:pPr eaLnBrk="0" fontAlgn="base" hangingPunct="0">
              <a:spcBef>
                <a:spcPct val="0"/>
              </a:spcBef>
              <a:spcAft>
                <a:spcPct val="0"/>
              </a:spcAft>
              <a:tabLst>
                <a:tab pos="533267" algn="l"/>
              </a:tabLst>
            </a:pPr>
            <a:r>
              <a:rPr lang="en-US" sz="1066" dirty="0" smtClean="0">
                <a:solidFill>
                  <a:srgbClr val="000000"/>
                </a:solidFill>
              </a:rPr>
              <a:t>Fuente: TransUnion</a:t>
            </a:r>
            <a:endParaRPr lang="en-US" sz="1066" dirty="0">
              <a:solidFill>
                <a:srgbClr val="000000"/>
              </a:solidFill>
            </a:endParaRPr>
          </a:p>
        </p:txBody>
      </p:sp>
      <p:sp>
        <p:nvSpPr>
          <p:cNvPr id="2" name="Rectángulo 1"/>
          <p:cNvSpPr/>
          <p:nvPr/>
        </p:nvSpPr>
        <p:spPr>
          <a:xfrm>
            <a:off x="5960853" y="2009955"/>
            <a:ext cx="2484407" cy="430458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604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9811" y="1495123"/>
            <a:ext cx="11225818" cy="4861045"/>
          </a:xfrm>
        </p:spPr>
        <p:txBody>
          <a:bodyPr>
            <a:noAutofit/>
          </a:bodyPr>
          <a:lstStyle/>
          <a:p>
            <a:r>
              <a:rPr lang="es-CO" sz="1900" dirty="0" smtClean="0"/>
              <a:t>Hipótesis 1: Consumidores NTC son más jóvenes que los consumidores de crédito establecidos</a:t>
            </a:r>
          </a:p>
          <a:p>
            <a:pPr marL="0" indent="0">
              <a:buNone/>
            </a:pPr>
            <a:endParaRPr lang="es-CO" sz="1900" dirty="0" smtClean="0"/>
          </a:p>
          <a:p>
            <a:r>
              <a:rPr lang="es-CO" sz="1900" dirty="0" smtClean="0"/>
              <a:t>Hipótesis 2: El primer puntaje de un consumidor es un puntaje </a:t>
            </a:r>
            <a:r>
              <a:rPr lang="es-CO" sz="1900" i="1" dirty="0" err="1" smtClean="0"/>
              <a:t>subprime</a:t>
            </a:r>
            <a:r>
              <a:rPr lang="es-CO" sz="1900" dirty="0" smtClean="0"/>
              <a:t>, es decir, es de muy alto riesgo</a:t>
            </a:r>
          </a:p>
          <a:p>
            <a:pPr marL="0" indent="0">
              <a:buNone/>
            </a:pPr>
            <a:endParaRPr lang="es-CO" sz="1900" dirty="0" smtClean="0"/>
          </a:p>
          <a:p>
            <a:r>
              <a:rPr lang="es-CO" sz="1900" dirty="0" smtClean="0"/>
              <a:t>Hipótesis 3: Consumidores NTC tienen puntajes de crédito volátiles, por lo que uno no puede confiar en sus puntajes</a:t>
            </a:r>
          </a:p>
          <a:p>
            <a:endParaRPr lang="es-CO" sz="1900" dirty="0" smtClean="0"/>
          </a:p>
          <a:p>
            <a:r>
              <a:rPr lang="es-CO" sz="1900" dirty="0" smtClean="0"/>
              <a:t>Hipótesis 4: Consumidores NTC se comportan peor que consumidores de crédito establecidos</a:t>
            </a:r>
          </a:p>
          <a:p>
            <a:endParaRPr lang="es-CO" sz="1900" dirty="0" smtClean="0"/>
          </a:p>
          <a:p>
            <a:r>
              <a:rPr lang="es-CO" sz="1900" dirty="0" smtClean="0"/>
              <a:t>Hipótesis 5: Consumidores NTC se comportan distinto si su primer producto es uno del sector financiero o del sector telecomunicaciones</a:t>
            </a:r>
          </a:p>
          <a:p>
            <a:endParaRPr lang="es-CO" sz="1900" dirty="0" smtClean="0"/>
          </a:p>
          <a:p>
            <a:r>
              <a:rPr lang="es-CO" sz="1900" dirty="0" smtClean="0"/>
              <a:t>Hipótesis 6: Consumidores NTC tienen necesidades de crédito diferentes</a:t>
            </a:r>
          </a:p>
          <a:p>
            <a:endParaRPr lang="en-US" sz="1900" dirty="0" smtClean="0"/>
          </a:p>
        </p:txBody>
      </p:sp>
      <p:sp>
        <p:nvSpPr>
          <p:cNvPr id="3" name="Title 2"/>
          <p:cNvSpPr>
            <a:spLocks noGrp="1"/>
          </p:cNvSpPr>
          <p:nvPr>
            <p:ph type="title"/>
          </p:nvPr>
        </p:nvSpPr>
        <p:spPr>
          <a:xfrm>
            <a:off x="454325" y="448572"/>
            <a:ext cx="9796580" cy="856921"/>
          </a:xfrm>
        </p:spPr>
        <p:txBody>
          <a:bodyPr>
            <a:noAutofit/>
          </a:bodyPr>
          <a:lstStyle/>
          <a:p>
            <a:r>
              <a:rPr lang="es-CO" sz="2400" dirty="0" smtClean="0"/>
              <a:t>Existen varios desafíos percibidos en torno a los NTC que hacen a las entidades de crédito desconfiar de este segmento</a:t>
            </a:r>
            <a:endParaRPr lang="es-CO" sz="2400" dirty="0"/>
          </a:p>
        </p:txBody>
      </p:sp>
    </p:spTree>
    <p:extLst>
      <p:ext uri="{BB962C8B-B14F-4D97-AF65-F5344CB8AC3E}">
        <p14:creationId xmlns:p14="http://schemas.microsoft.com/office/powerpoint/2010/main" val="1388185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3262" y="221842"/>
            <a:ext cx="10318906" cy="1143000"/>
          </a:xfrm>
        </p:spPr>
        <p:txBody>
          <a:bodyPr>
            <a:normAutofit/>
          </a:bodyPr>
          <a:lstStyle/>
          <a:p>
            <a:r>
              <a:rPr lang="es-CO" sz="2400" dirty="0" smtClean="0"/>
              <a:t>Estudiamos consumidores NTC en comparación con consumidores de crédito establecidos</a:t>
            </a:r>
            <a:endParaRPr lang="es-CO" sz="2400" dirty="0"/>
          </a:p>
        </p:txBody>
      </p:sp>
      <p:sp>
        <p:nvSpPr>
          <p:cNvPr id="17" name="TextBox 16"/>
          <p:cNvSpPr txBox="1"/>
          <p:nvPr/>
        </p:nvSpPr>
        <p:spPr>
          <a:xfrm>
            <a:off x="1846292" y="3589784"/>
            <a:ext cx="4315245" cy="584775"/>
          </a:xfrm>
          <a:prstGeom prst="rect">
            <a:avLst/>
          </a:prstGeom>
          <a:noFill/>
        </p:spPr>
        <p:txBody>
          <a:bodyPr wrap="square" rtlCol="0">
            <a:spAutoFit/>
          </a:bodyPr>
          <a:lstStyle/>
          <a:p>
            <a:pPr defTabSz="1218987"/>
            <a:r>
              <a:rPr lang="es-CO" sz="1600" b="1" dirty="0" smtClean="0">
                <a:solidFill>
                  <a:schemeClr val="accent4"/>
                </a:solidFill>
              </a:rPr>
              <a:t>Consumidor obtiene su primer puntaje crediticio (NTC)</a:t>
            </a:r>
            <a:endParaRPr lang="es-CO" sz="1600" b="1" dirty="0">
              <a:solidFill>
                <a:schemeClr val="accent4"/>
              </a:solidFill>
            </a:endParaRPr>
          </a:p>
        </p:txBody>
      </p:sp>
      <p:sp>
        <p:nvSpPr>
          <p:cNvPr id="32" name="Freeform 1137"/>
          <p:cNvSpPr>
            <a:spLocks noEditPoints="1"/>
          </p:cNvSpPr>
          <p:nvPr/>
        </p:nvSpPr>
        <p:spPr bwMode="gray">
          <a:xfrm>
            <a:off x="1589077" y="4179974"/>
            <a:ext cx="247990" cy="336588"/>
          </a:xfrm>
          <a:custGeom>
            <a:avLst/>
            <a:gdLst>
              <a:gd name="T0" fmla="*/ 488 w 622"/>
              <a:gd name="T1" fmla="*/ 444 h 844"/>
              <a:gd name="T2" fmla="*/ 470 w 622"/>
              <a:gd name="T3" fmla="*/ 486 h 844"/>
              <a:gd name="T4" fmla="*/ 524 w 622"/>
              <a:gd name="T5" fmla="*/ 570 h 844"/>
              <a:gd name="T6" fmla="*/ 538 w 622"/>
              <a:gd name="T7" fmla="*/ 730 h 844"/>
              <a:gd name="T8" fmla="*/ 530 w 622"/>
              <a:gd name="T9" fmla="*/ 752 h 844"/>
              <a:gd name="T10" fmla="*/ 4 w 622"/>
              <a:gd name="T11" fmla="*/ 760 h 844"/>
              <a:gd name="T12" fmla="*/ 30 w 622"/>
              <a:gd name="T13" fmla="*/ 808 h 844"/>
              <a:gd name="T14" fmla="*/ 94 w 622"/>
              <a:gd name="T15" fmla="*/ 844 h 844"/>
              <a:gd name="T16" fmla="*/ 530 w 622"/>
              <a:gd name="T17" fmla="*/ 842 h 844"/>
              <a:gd name="T18" fmla="*/ 602 w 622"/>
              <a:gd name="T19" fmla="*/ 794 h 844"/>
              <a:gd name="T20" fmla="*/ 622 w 622"/>
              <a:gd name="T21" fmla="*/ 646 h 844"/>
              <a:gd name="T22" fmla="*/ 606 w 622"/>
              <a:gd name="T23" fmla="*/ 548 h 844"/>
              <a:gd name="T24" fmla="*/ 542 w 622"/>
              <a:gd name="T25" fmla="*/ 438 h 844"/>
              <a:gd name="T26" fmla="*/ 84 w 622"/>
              <a:gd name="T27" fmla="*/ 646 h 844"/>
              <a:gd name="T28" fmla="*/ 102 w 622"/>
              <a:gd name="T29" fmla="*/ 558 h 844"/>
              <a:gd name="T30" fmla="*/ 150 w 622"/>
              <a:gd name="T31" fmla="*/ 486 h 844"/>
              <a:gd name="T32" fmla="*/ 222 w 622"/>
              <a:gd name="T33" fmla="*/ 438 h 844"/>
              <a:gd name="T34" fmla="*/ 310 w 622"/>
              <a:gd name="T35" fmla="*/ 420 h 844"/>
              <a:gd name="T36" fmla="*/ 372 w 622"/>
              <a:gd name="T37" fmla="*/ 410 h 844"/>
              <a:gd name="T38" fmla="*/ 472 w 622"/>
              <a:gd name="T39" fmla="*/ 344 h 844"/>
              <a:gd name="T40" fmla="*/ 510 w 622"/>
              <a:gd name="T41" fmla="*/ 276 h 844"/>
              <a:gd name="T42" fmla="*/ 520 w 622"/>
              <a:gd name="T43" fmla="*/ 198 h 844"/>
              <a:gd name="T44" fmla="*/ 486 w 622"/>
              <a:gd name="T45" fmla="*/ 94 h 844"/>
              <a:gd name="T46" fmla="*/ 454 w 622"/>
              <a:gd name="T47" fmla="*/ 56 h 844"/>
              <a:gd name="T48" fmla="*/ 388 w 622"/>
              <a:gd name="T49" fmla="*/ 14 h 844"/>
              <a:gd name="T50" fmla="*/ 310 w 622"/>
              <a:gd name="T51" fmla="*/ 0 h 844"/>
              <a:gd name="T52" fmla="*/ 240 w 622"/>
              <a:gd name="T53" fmla="*/ 12 h 844"/>
              <a:gd name="T54" fmla="*/ 162 w 622"/>
              <a:gd name="T55" fmla="*/ 62 h 844"/>
              <a:gd name="T56" fmla="*/ 122 w 622"/>
              <a:gd name="T57" fmla="*/ 122 h 844"/>
              <a:gd name="T58" fmla="*/ 100 w 622"/>
              <a:gd name="T59" fmla="*/ 212 h 844"/>
              <a:gd name="T60" fmla="*/ 112 w 622"/>
              <a:gd name="T61" fmla="*/ 276 h 844"/>
              <a:gd name="T62" fmla="*/ 140 w 622"/>
              <a:gd name="T63" fmla="*/ 332 h 844"/>
              <a:gd name="T64" fmla="*/ 172 w 622"/>
              <a:gd name="T65" fmla="*/ 368 h 844"/>
              <a:gd name="T66" fmla="*/ 68 w 622"/>
              <a:gd name="T67" fmla="*/ 450 h 844"/>
              <a:gd name="T68" fmla="*/ 8 w 622"/>
              <a:gd name="T69" fmla="*/ 570 h 844"/>
              <a:gd name="T70" fmla="*/ 0 w 622"/>
              <a:gd name="T71" fmla="*/ 628 h 844"/>
              <a:gd name="T72" fmla="*/ 84 w 622"/>
              <a:gd name="T73" fmla="*/ 646 h 844"/>
              <a:gd name="T74" fmla="*/ 206 w 622"/>
              <a:gd name="T75" fmla="*/ 140 h 844"/>
              <a:gd name="T76" fmla="*/ 270 w 622"/>
              <a:gd name="T77" fmla="*/ 90 h 844"/>
              <a:gd name="T78" fmla="*/ 330 w 622"/>
              <a:gd name="T79" fmla="*/ 86 h 844"/>
              <a:gd name="T80" fmla="*/ 396 w 622"/>
              <a:gd name="T81" fmla="*/ 118 h 844"/>
              <a:gd name="T82" fmla="*/ 428 w 622"/>
              <a:gd name="T83" fmla="*/ 164 h 844"/>
              <a:gd name="T84" fmla="*/ 432 w 622"/>
              <a:gd name="T85" fmla="*/ 240 h 844"/>
              <a:gd name="T86" fmla="*/ 392 w 622"/>
              <a:gd name="T87" fmla="*/ 306 h 844"/>
              <a:gd name="T88" fmla="*/ 338 w 622"/>
              <a:gd name="T89" fmla="*/ 332 h 844"/>
              <a:gd name="T90" fmla="*/ 260 w 622"/>
              <a:gd name="T91" fmla="*/ 324 h 844"/>
              <a:gd name="T92" fmla="*/ 214 w 622"/>
              <a:gd name="T93" fmla="*/ 288 h 844"/>
              <a:gd name="T94" fmla="*/ 186 w 622"/>
              <a:gd name="T95" fmla="*/ 218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844">
                <a:moveTo>
                  <a:pt x="520" y="416"/>
                </a:moveTo>
                <a:lnTo>
                  <a:pt x="520" y="416"/>
                </a:lnTo>
                <a:lnTo>
                  <a:pt x="504" y="432"/>
                </a:lnTo>
                <a:lnTo>
                  <a:pt x="488" y="444"/>
                </a:lnTo>
                <a:lnTo>
                  <a:pt x="470" y="458"/>
                </a:lnTo>
                <a:lnTo>
                  <a:pt x="452" y="468"/>
                </a:lnTo>
                <a:lnTo>
                  <a:pt x="452" y="468"/>
                </a:lnTo>
                <a:lnTo>
                  <a:pt x="470" y="486"/>
                </a:lnTo>
                <a:lnTo>
                  <a:pt x="488" y="504"/>
                </a:lnTo>
                <a:lnTo>
                  <a:pt x="502" y="524"/>
                </a:lnTo>
                <a:lnTo>
                  <a:pt x="514" y="546"/>
                </a:lnTo>
                <a:lnTo>
                  <a:pt x="524" y="570"/>
                </a:lnTo>
                <a:lnTo>
                  <a:pt x="532" y="594"/>
                </a:lnTo>
                <a:lnTo>
                  <a:pt x="536" y="620"/>
                </a:lnTo>
                <a:lnTo>
                  <a:pt x="538" y="646"/>
                </a:lnTo>
                <a:lnTo>
                  <a:pt x="538" y="730"/>
                </a:lnTo>
                <a:lnTo>
                  <a:pt x="538" y="730"/>
                </a:lnTo>
                <a:lnTo>
                  <a:pt x="538" y="736"/>
                </a:lnTo>
                <a:lnTo>
                  <a:pt x="536" y="742"/>
                </a:lnTo>
                <a:lnTo>
                  <a:pt x="530" y="752"/>
                </a:lnTo>
                <a:lnTo>
                  <a:pt x="520" y="758"/>
                </a:lnTo>
                <a:lnTo>
                  <a:pt x="514" y="760"/>
                </a:lnTo>
                <a:lnTo>
                  <a:pt x="508" y="760"/>
                </a:lnTo>
                <a:lnTo>
                  <a:pt x="4" y="760"/>
                </a:lnTo>
                <a:lnTo>
                  <a:pt x="4" y="760"/>
                </a:lnTo>
                <a:lnTo>
                  <a:pt x="10" y="778"/>
                </a:lnTo>
                <a:lnTo>
                  <a:pt x="18" y="794"/>
                </a:lnTo>
                <a:lnTo>
                  <a:pt x="30" y="808"/>
                </a:lnTo>
                <a:lnTo>
                  <a:pt x="44" y="820"/>
                </a:lnTo>
                <a:lnTo>
                  <a:pt x="60" y="830"/>
                </a:lnTo>
                <a:lnTo>
                  <a:pt x="76" y="838"/>
                </a:lnTo>
                <a:lnTo>
                  <a:pt x="94" y="844"/>
                </a:lnTo>
                <a:lnTo>
                  <a:pt x="114" y="844"/>
                </a:lnTo>
                <a:lnTo>
                  <a:pt x="508" y="844"/>
                </a:lnTo>
                <a:lnTo>
                  <a:pt x="508" y="844"/>
                </a:lnTo>
                <a:lnTo>
                  <a:pt x="530" y="842"/>
                </a:lnTo>
                <a:lnTo>
                  <a:pt x="552" y="836"/>
                </a:lnTo>
                <a:lnTo>
                  <a:pt x="572" y="826"/>
                </a:lnTo>
                <a:lnTo>
                  <a:pt x="588" y="812"/>
                </a:lnTo>
                <a:lnTo>
                  <a:pt x="602" y="794"/>
                </a:lnTo>
                <a:lnTo>
                  <a:pt x="614" y="774"/>
                </a:lnTo>
                <a:lnTo>
                  <a:pt x="620" y="754"/>
                </a:lnTo>
                <a:lnTo>
                  <a:pt x="622" y="730"/>
                </a:lnTo>
                <a:lnTo>
                  <a:pt x="622" y="646"/>
                </a:lnTo>
                <a:lnTo>
                  <a:pt x="622" y="646"/>
                </a:lnTo>
                <a:lnTo>
                  <a:pt x="620" y="614"/>
                </a:lnTo>
                <a:lnTo>
                  <a:pt x="616" y="580"/>
                </a:lnTo>
                <a:lnTo>
                  <a:pt x="606" y="548"/>
                </a:lnTo>
                <a:lnTo>
                  <a:pt x="594" y="518"/>
                </a:lnTo>
                <a:lnTo>
                  <a:pt x="580" y="490"/>
                </a:lnTo>
                <a:lnTo>
                  <a:pt x="562" y="464"/>
                </a:lnTo>
                <a:lnTo>
                  <a:pt x="542" y="438"/>
                </a:lnTo>
                <a:lnTo>
                  <a:pt x="520" y="416"/>
                </a:lnTo>
                <a:lnTo>
                  <a:pt x="520" y="416"/>
                </a:lnTo>
                <a:close/>
                <a:moveTo>
                  <a:pt x="84" y="646"/>
                </a:moveTo>
                <a:lnTo>
                  <a:pt x="84" y="646"/>
                </a:lnTo>
                <a:lnTo>
                  <a:pt x="84" y="624"/>
                </a:lnTo>
                <a:lnTo>
                  <a:pt x="88" y="602"/>
                </a:lnTo>
                <a:lnTo>
                  <a:pt x="94" y="580"/>
                </a:lnTo>
                <a:lnTo>
                  <a:pt x="102" y="558"/>
                </a:lnTo>
                <a:lnTo>
                  <a:pt x="110" y="538"/>
                </a:lnTo>
                <a:lnTo>
                  <a:pt x="122" y="520"/>
                </a:lnTo>
                <a:lnTo>
                  <a:pt x="136" y="502"/>
                </a:lnTo>
                <a:lnTo>
                  <a:pt x="150" y="486"/>
                </a:lnTo>
                <a:lnTo>
                  <a:pt x="166" y="472"/>
                </a:lnTo>
                <a:lnTo>
                  <a:pt x="184" y="458"/>
                </a:lnTo>
                <a:lnTo>
                  <a:pt x="202" y="448"/>
                </a:lnTo>
                <a:lnTo>
                  <a:pt x="222" y="438"/>
                </a:lnTo>
                <a:lnTo>
                  <a:pt x="244" y="430"/>
                </a:lnTo>
                <a:lnTo>
                  <a:pt x="266" y="424"/>
                </a:lnTo>
                <a:lnTo>
                  <a:pt x="288" y="420"/>
                </a:lnTo>
                <a:lnTo>
                  <a:pt x="310" y="420"/>
                </a:lnTo>
                <a:lnTo>
                  <a:pt x="310" y="420"/>
                </a:lnTo>
                <a:lnTo>
                  <a:pt x="326" y="418"/>
                </a:lnTo>
                <a:lnTo>
                  <a:pt x="342" y="418"/>
                </a:lnTo>
                <a:lnTo>
                  <a:pt x="372" y="410"/>
                </a:lnTo>
                <a:lnTo>
                  <a:pt x="400" y="398"/>
                </a:lnTo>
                <a:lnTo>
                  <a:pt x="426" y="384"/>
                </a:lnTo>
                <a:lnTo>
                  <a:pt x="450" y="366"/>
                </a:lnTo>
                <a:lnTo>
                  <a:pt x="472" y="344"/>
                </a:lnTo>
                <a:lnTo>
                  <a:pt x="490" y="318"/>
                </a:lnTo>
                <a:lnTo>
                  <a:pt x="504" y="290"/>
                </a:lnTo>
                <a:lnTo>
                  <a:pt x="504" y="290"/>
                </a:lnTo>
                <a:lnTo>
                  <a:pt x="510" y="276"/>
                </a:lnTo>
                <a:lnTo>
                  <a:pt x="514" y="260"/>
                </a:lnTo>
                <a:lnTo>
                  <a:pt x="518" y="244"/>
                </a:lnTo>
                <a:lnTo>
                  <a:pt x="520" y="228"/>
                </a:lnTo>
                <a:lnTo>
                  <a:pt x="520" y="198"/>
                </a:lnTo>
                <a:lnTo>
                  <a:pt x="516" y="166"/>
                </a:lnTo>
                <a:lnTo>
                  <a:pt x="506" y="136"/>
                </a:lnTo>
                <a:lnTo>
                  <a:pt x="494" y="106"/>
                </a:lnTo>
                <a:lnTo>
                  <a:pt x="486" y="94"/>
                </a:lnTo>
                <a:lnTo>
                  <a:pt x="476" y="80"/>
                </a:lnTo>
                <a:lnTo>
                  <a:pt x="466" y="68"/>
                </a:lnTo>
                <a:lnTo>
                  <a:pt x="454" y="56"/>
                </a:lnTo>
                <a:lnTo>
                  <a:pt x="454" y="56"/>
                </a:lnTo>
                <a:lnTo>
                  <a:pt x="440" y="44"/>
                </a:lnTo>
                <a:lnTo>
                  <a:pt x="424" y="32"/>
                </a:lnTo>
                <a:lnTo>
                  <a:pt x="406" y="22"/>
                </a:lnTo>
                <a:lnTo>
                  <a:pt x="388" y="14"/>
                </a:lnTo>
                <a:lnTo>
                  <a:pt x="370" y="8"/>
                </a:lnTo>
                <a:lnTo>
                  <a:pt x="350" y="4"/>
                </a:lnTo>
                <a:lnTo>
                  <a:pt x="330" y="0"/>
                </a:lnTo>
                <a:lnTo>
                  <a:pt x="310" y="0"/>
                </a:lnTo>
                <a:lnTo>
                  <a:pt x="310" y="0"/>
                </a:lnTo>
                <a:lnTo>
                  <a:pt x="286" y="0"/>
                </a:lnTo>
                <a:lnTo>
                  <a:pt x="264" y="4"/>
                </a:lnTo>
                <a:lnTo>
                  <a:pt x="240" y="12"/>
                </a:lnTo>
                <a:lnTo>
                  <a:pt x="220" y="22"/>
                </a:lnTo>
                <a:lnTo>
                  <a:pt x="198" y="32"/>
                </a:lnTo>
                <a:lnTo>
                  <a:pt x="180" y="46"/>
                </a:lnTo>
                <a:lnTo>
                  <a:pt x="162" y="62"/>
                </a:lnTo>
                <a:lnTo>
                  <a:pt x="146" y="80"/>
                </a:lnTo>
                <a:lnTo>
                  <a:pt x="146" y="80"/>
                </a:lnTo>
                <a:lnTo>
                  <a:pt x="132" y="100"/>
                </a:lnTo>
                <a:lnTo>
                  <a:pt x="122" y="122"/>
                </a:lnTo>
                <a:lnTo>
                  <a:pt x="112" y="142"/>
                </a:lnTo>
                <a:lnTo>
                  <a:pt x="106" y="166"/>
                </a:lnTo>
                <a:lnTo>
                  <a:pt x="102" y="188"/>
                </a:lnTo>
                <a:lnTo>
                  <a:pt x="100" y="212"/>
                </a:lnTo>
                <a:lnTo>
                  <a:pt x="102" y="236"/>
                </a:lnTo>
                <a:lnTo>
                  <a:pt x="106" y="260"/>
                </a:lnTo>
                <a:lnTo>
                  <a:pt x="106" y="260"/>
                </a:lnTo>
                <a:lnTo>
                  <a:pt x="112" y="276"/>
                </a:lnTo>
                <a:lnTo>
                  <a:pt x="116" y="290"/>
                </a:lnTo>
                <a:lnTo>
                  <a:pt x="124" y="304"/>
                </a:lnTo>
                <a:lnTo>
                  <a:pt x="132" y="318"/>
                </a:lnTo>
                <a:lnTo>
                  <a:pt x="140" y="332"/>
                </a:lnTo>
                <a:lnTo>
                  <a:pt x="150" y="344"/>
                </a:lnTo>
                <a:lnTo>
                  <a:pt x="162" y="356"/>
                </a:lnTo>
                <a:lnTo>
                  <a:pt x="172" y="368"/>
                </a:lnTo>
                <a:lnTo>
                  <a:pt x="172" y="368"/>
                </a:lnTo>
                <a:lnTo>
                  <a:pt x="144" y="384"/>
                </a:lnTo>
                <a:lnTo>
                  <a:pt x="116" y="404"/>
                </a:lnTo>
                <a:lnTo>
                  <a:pt x="92" y="426"/>
                </a:lnTo>
                <a:lnTo>
                  <a:pt x="68" y="450"/>
                </a:lnTo>
                <a:lnTo>
                  <a:pt x="50" y="478"/>
                </a:lnTo>
                <a:lnTo>
                  <a:pt x="32" y="506"/>
                </a:lnTo>
                <a:lnTo>
                  <a:pt x="18" y="538"/>
                </a:lnTo>
                <a:lnTo>
                  <a:pt x="8" y="570"/>
                </a:lnTo>
                <a:lnTo>
                  <a:pt x="8" y="570"/>
                </a:lnTo>
                <a:lnTo>
                  <a:pt x="4" y="588"/>
                </a:lnTo>
                <a:lnTo>
                  <a:pt x="2" y="608"/>
                </a:lnTo>
                <a:lnTo>
                  <a:pt x="0" y="628"/>
                </a:lnTo>
                <a:lnTo>
                  <a:pt x="0" y="646"/>
                </a:lnTo>
                <a:lnTo>
                  <a:pt x="0" y="676"/>
                </a:lnTo>
                <a:lnTo>
                  <a:pt x="84" y="676"/>
                </a:lnTo>
                <a:lnTo>
                  <a:pt x="84" y="646"/>
                </a:lnTo>
                <a:close/>
                <a:moveTo>
                  <a:pt x="188" y="178"/>
                </a:moveTo>
                <a:lnTo>
                  <a:pt x="188" y="178"/>
                </a:lnTo>
                <a:lnTo>
                  <a:pt x="196" y="158"/>
                </a:lnTo>
                <a:lnTo>
                  <a:pt x="206" y="140"/>
                </a:lnTo>
                <a:lnTo>
                  <a:pt x="218" y="124"/>
                </a:lnTo>
                <a:lnTo>
                  <a:pt x="234" y="110"/>
                </a:lnTo>
                <a:lnTo>
                  <a:pt x="252" y="100"/>
                </a:lnTo>
                <a:lnTo>
                  <a:pt x="270" y="90"/>
                </a:lnTo>
                <a:lnTo>
                  <a:pt x="290" y="86"/>
                </a:lnTo>
                <a:lnTo>
                  <a:pt x="310" y="84"/>
                </a:lnTo>
                <a:lnTo>
                  <a:pt x="310" y="84"/>
                </a:lnTo>
                <a:lnTo>
                  <a:pt x="330" y="86"/>
                </a:lnTo>
                <a:lnTo>
                  <a:pt x="348" y="90"/>
                </a:lnTo>
                <a:lnTo>
                  <a:pt x="366" y="96"/>
                </a:lnTo>
                <a:lnTo>
                  <a:pt x="382" y="106"/>
                </a:lnTo>
                <a:lnTo>
                  <a:pt x="396" y="118"/>
                </a:lnTo>
                <a:lnTo>
                  <a:pt x="410" y="132"/>
                </a:lnTo>
                <a:lnTo>
                  <a:pt x="420" y="148"/>
                </a:lnTo>
                <a:lnTo>
                  <a:pt x="428" y="164"/>
                </a:lnTo>
                <a:lnTo>
                  <a:pt x="428" y="164"/>
                </a:lnTo>
                <a:lnTo>
                  <a:pt x="434" y="184"/>
                </a:lnTo>
                <a:lnTo>
                  <a:pt x="436" y="202"/>
                </a:lnTo>
                <a:lnTo>
                  <a:pt x="436" y="222"/>
                </a:lnTo>
                <a:lnTo>
                  <a:pt x="432" y="240"/>
                </a:lnTo>
                <a:lnTo>
                  <a:pt x="426" y="258"/>
                </a:lnTo>
                <a:lnTo>
                  <a:pt x="418" y="276"/>
                </a:lnTo>
                <a:lnTo>
                  <a:pt x="406" y="292"/>
                </a:lnTo>
                <a:lnTo>
                  <a:pt x="392" y="306"/>
                </a:lnTo>
                <a:lnTo>
                  <a:pt x="392" y="306"/>
                </a:lnTo>
                <a:lnTo>
                  <a:pt x="376" y="318"/>
                </a:lnTo>
                <a:lnTo>
                  <a:pt x="358" y="326"/>
                </a:lnTo>
                <a:lnTo>
                  <a:pt x="338" y="332"/>
                </a:lnTo>
                <a:lnTo>
                  <a:pt x="318" y="334"/>
                </a:lnTo>
                <a:lnTo>
                  <a:pt x="298" y="334"/>
                </a:lnTo>
                <a:lnTo>
                  <a:pt x="280" y="330"/>
                </a:lnTo>
                <a:lnTo>
                  <a:pt x="260" y="324"/>
                </a:lnTo>
                <a:lnTo>
                  <a:pt x="242" y="314"/>
                </a:lnTo>
                <a:lnTo>
                  <a:pt x="242" y="314"/>
                </a:lnTo>
                <a:lnTo>
                  <a:pt x="226" y="302"/>
                </a:lnTo>
                <a:lnTo>
                  <a:pt x="214" y="288"/>
                </a:lnTo>
                <a:lnTo>
                  <a:pt x="202" y="272"/>
                </a:lnTo>
                <a:lnTo>
                  <a:pt x="194" y="254"/>
                </a:lnTo>
                <a:lnTo>
                  <a:pt x="188" y="236"/>
                </a:lnTo>
                <a:lnTo>
                  <a:pt x="186" y="218"/>
                </a:lnTo>
                <a:lnTo>
                  <a:pt x="186" y="198"/>
                </a:lnTo>
                <a:lnTo>
                  <a:pt x="188" y="178"/>
                </a:lnTo>
                <a:lnTo>
                  <a:pt x="188" y="178"/>
                </a:lnTo>
                <a:close/>
              </a:path>
            </a:pathLst>
          </a:custGeom>
          <a:solidFill>
            <a:srgbClr val="00A6CA"/>
          </a:solidFill>
          <a:ln>
            <a:noFill/>
          </a:ln>
          <a:extLst/>
        </p:spPr>
        <p:txBody>
          <a:bodyPr vert="horz" wrap="square" lIns="121899" tIns="60949" rIns="121899" bIns="60949" numCol="1" anchor="t" anchorCtr="0" compatLnSpc="1">
            <a:prstTxWarp prst="textNoShape">
              <a:avLst/>
            </a:prstTxWarp>
          </a:bodyPr>
          <a:lstStyle/>
          <a:p>
            <a:endParaRPr lang="en-US"/>
          </a:p>
        </p:txBody>
      </p:sp>
      <p:sp>
        <p:nvSpPr>
          <p:cNvPr id="33" name="Freeform 1137"/>
          <p:cNvSpPr>
            <a:spLocks noEditPoints="1"/>
          </p:cNvSpPr>
          <p:nvPr/>
        </p:nvSpPr>
        <p:spPr bwMode="gray">
          <a:xfrm>
            <a:off x="1588001" y="3618594"/>
            <a:ext cx="247990" cy="336588"/>
          </a:xfrm>
          <a:custGeom>
            <a:avLst/>
            <a:gdLst>
              <a:gd name="T0" fmla="*/ 488 w 622"/>
              <a:gd name="T1" fmla="*/ 444 h 844"/>
              <a:gd name="T2" fmla="*/ 470 w 622"/>
              <a:gd name="T3" fmla="*/ 486 h 844"/>
              <a:gd name="T4" fmla="*/ 524 w 622"/>
              <a:gd name="T5" fmla="*/ 570 h 844"/>
              <a:gd name="T6" fmla="*/ 538 w 622"/>
              <a:gd name="T7" fmla="*/ 730 h 844"/>
              <a:gd name="T8" fmla="*/ 530 w 622"/>
              <a:gd name="T9" fmla="*/ 752 h 844"/>
              <a:gd name="T10" fmla="*/ 4 w 622"/>
              <a:gd name="T11" fmla="*/ 760 h 844"/>
              <a:gd name="T12" fmla="*/ 30 w 622"/>
              <a:gd name="T13" fmla="*/ 808 h 844"/>
              <a:gd name="T14" fmla="*/ 94 w 622"/>
              <a:gd name="T15" fmla="*/ 844 h 844"/>
              <a:gd name="T16" fmla="*/ 530 w 622"/>
              <a:gd name="T17" fmla="*/ 842 h 844"/>
              <a:gd name="T18" fmla="*/ 602 w 622"/>
              <a:gd name="T19" fmla="*/ 794 h 844"/>
              <a:gd name="T20" fmla="*/ 622 w 622"/>
              <a:gd name="T21" fmla="*/ 646 h 844"/>
              <a:gd name="T22" fmla="*/ 606 w 622"/>
              <a:gd name="T23" fmla="*/ 548 h 844"/>
              <a:gd name="T24" fmla="*/ 542 w 622"/>
              <a:gd name="T25" fmla="*/ 438 h 844"/>
              <a:gd name="T26" fmla="*/ 84 w 622"/>
              <a:gd name="T27" fmla="*/ 646 h 844"/>
              <a:gd name="T28" fmla="*/ 102 w 622"/>
              <a:gd name="T29" fmla="*/ 558 h 844"/>
              <a:gd name="T30" fmla="*/ 150 w 622"/>
              <a:gd name="T31" fmla="*/ 486 h 844"/>
              <a:gd name="T32" fmla="*/ 222 w 622"/>
              <a:gd name="T33" fmla="*/ 438 h 844"/>
              <a:gd name="T34" fmla="*/ 310 w 622"/>
              <a:gd name="T35" fmla="*/ 420 h 844"/>
              <a:gd name="T36" fmla="*/ 372 w 622"/>
              <a:gd name="T37" fmla="*/ 410 h 844"/>
              <a:gd name="T38" fmla="*/ 472 w 622"/>
              <a:gd name="T39" fmla="*/ 344 h 844"/>
              <a:gd name="T40" fmla="*/ 510 w 622"/>
              <a:gd name="T41" fmla="*/ 276 h 844"/>
              <a:gd name="T42" fmla="*/ 520 w 622"/>
              <a:gd name="T43" fmla="*/ 198 h 844"/>
              <a:gd name="T44" fmla="*/ 486 w 622"/>
              <a:gd name="T45" fmla="*/ 94 h 844"/>
              <a:gd name="T46" fmla="*/ 454 w 622"/>
              <a:gd name="T47" fmla="*/ 56 h 844"/>
              <a:gd name="T48" fmla="*/ 388 w 622"/>
              <a:gd name="T49" fmla="*/ 14 h 844"/>
              <a:gd name="T50" fmla="*/ 310 w 622"/>
              <a:gd name="T51" fmla="*/ 0 h 844"/>
              <a:gd name="T52" fmla="*/ 240 w 622"/>
              <a:gd name="T53" fmla="*/ 12 h 844"/>
              <a:gd name="T54" fmla="*/ 162 w 622"/>
              <a:gd name="T55" fmla="*/ 62 h 844"/>
              <a:gd name="T56" fmla="*/ 122 w 622"/>
              <a:gd name="T57" fmla="*/ 122 h 844"/>
              <a:gd name="T58" fmla="*/ 100 w 622"/>
              <a:gd name="T59" fmla="*/ 212 h 844"/>
              <a:gd name="T60" fmla="*/ 112 w 622"/>
              <a:gd name="T61" fmla="*/ 276 h 844"/>
              <a:gd name="T62" fmla="*/ 140 w 622"/>
              <a:gd name="T63" fmla="*/ 332 h 844"/>
              <a:gd name="T64" fmla="*/ 172 w 622"/>
              <a:gd name="T65" fmla="*/ 368 h 844"/>
              <a:gd name="T66" fmla="*/ 68 w 622"/>
              <a:gd name="T67" fmla="*/ 450 h 844"/>
              <a:gd name="T68" fmla="*/ 8 w 622"/>
              <a:gd name="T69" fmla="*/ 570 h 844"/>
              <a:gd name="T70" fmla="*/ 0 w 622"/>
              <a:gd name="T71" fmla="*/ 628 h 844"/>
              <a:gd name="T72" fmla="*/ 84 w 622"/>
              <a:gd name="T73" fmla="*/ 646 h 844"/>
              <a:gd name="T74" fmla="*/ 206 w 622"/>
              <a:gd name="T75" fmla="*/ 140 h 844"/>
              <a:gd name="T76" fmla="*/ 270 w 622"/>
              <a:gd name="T77" fmla="*/ 90 h 844"/>
              <a:gd name="T78" fmla="*/ 330 w 622"/>
              <a:gd name="T79" fmla="*/ 86 h 844"/>
              <a:gd name="T80" fmla="*/ 396 w 622"/>
              <a:gd name="T81" fmla="*/ 118 h 844"/>
              <a:gd name="T82" fmla="*/ 428 w 622"/>
              <a:gd name="T83" fmla="*/ 164 h 844"/>
              <a:gd name="T84" fmla="*/ 432 w 622"/>
              <a:gd name="T85" fmla="*/ 240 h 844"/>
              <a:gd name="T86" fmla="*/ 392 w 622"/>
              <a:gd name="T87" fmla="*/ 306 h 844"/>
              <a:gd name="T88" fmla="*/ 338 w 622"/>
              <a:gd name="T89" fmla="*/ 332 h 844"/>
              <a:gd name="T90" fmla="*/ 260 w 622"/>
              <a:gd name="T91" fmla="*/ 324 h 844"/>
              <a:gd name="T92" fmla="*/ 214 w 622"/>
              <a:gd name="T93" fmla="*/ 288 h 844"/>
              <a:gd name="T94" fmla="*/ 186 w 622"/>
              <a:gd name="T95" fmla="*/ 218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2" h="844">
                <a:moveTo>
                  <a:pt x="520" y="416"/>
                </a:moveTo>
                <a:lnTo>
                  <a:pt x="520" y="416"/>
                </a:lnTo>
                <a:lnTo>
                  <a:pt x="504" y="432"/>
                </a:lnTo>
                <a:lnTo>
                  <a:pt x="488" y="444"/>
                </a:lnTo>
                <a:lnTo>
                  <a:pt x="470" y="458"/>
                </a:lnTo>
                <a:lnTo>
                  <a:pt x="452" y="468"/>
                </a:lnTo>
                <a:lnTo>
                  <a:pt x="452" y="468"/>
                </a:lnTo>
                <a:lnTo>
                  <a:pt x="470" y="486"/>
                </a:lnTo>
                <a:lnTo>
                  <a:pt x="488" y="504"/>
                </a:lnTo>
                <a:lnTo>
                  <a:pt x="502" y="524"/>
                </a:lnTo>
                <a:lnTo>
                  <a:pt x="514" y="546"/>
                </a:lnTo>
                <a:lnTo>
                  <a:pt x="524" y="570"/>
                </a:lnTo>
                <a:lnTo>
                  <a:pt x="532" y="594"/>
                </a:lnTo>
                <a:lnTo>
                  <a:pt x="536" y="620"/>
                </a:lnTo>
                <a:lnTo>
                  <a:pt x="538" y="646"/>
                </a:lnTo>
                <a:lnTo>
                  <a:pt x="538" y="730"/>
                </a:lnTo>
                <a:lnTo>
                  <a:pt x="538" y="730"/>
                </a:lnTo>
                <a:lnTo>
                  <a:pt x="538" y="736"/>
                </a:lnTo>
                <a:lnTo>
                  <a:pt x="536" y="742"/>
                </a:lnTo>
                <a:lnTo>
                  <a:pt x="530" y="752"/>
                </a:lnTo>
                <a:lnTo>
                  <a:pt x="520" y="758"/>
                </a:lnTo>
                <a:lnTo>
                  <a:pt x="514" y="760"/>
                </a:lnTo>
                <a:lnTo>
                  <a:pt x="508" y="760"/>
                </a:lnTo>
                <a:lnTo>
                  <a:pt x="4" y="760"/>
                </a:lnTo>
                <a:lnTo>
                  <a:pt x="4" y="760"/>
                </a:lnTo>
                <a:lnTo>
                  <a:pt x="10" y="778"/>
                </a:lnTo>
                <a:lnTo>
                  <a:pt x="18" y="794"/>
                </a:lnTo>
                <a:lnTo>
                  <a:pt x="30" y="808"/>
                </a:lnTo>
                <a:lnTo>
                  <a:pt x="44" y="820"/>
                </a:lnTo>
                <a:lnTo>
                  <a:pt x="60" y="830"/>
                </a:lnTo>
                <a:lnTo>
                  <a:pt x="76" y="838"/>
                </a:lnTo>
                <a:lnTo>
                  <a:pt x="94" y="844"/>
                </a:lnTo>
                <a:lnTo>
                  <a:pt x="114" y="844"/>
                </a:lnTo>
                <a:lnTo>
                  <a:pt x="508" y="844"/>
                </a:lnTo>
                <a:lnTo>
                  <a:pt x="508" y="844"/>
                </a:lnTo>
                <a:lnTo>
                  <a:pt x="530" y="842"/>
                </a:lnTo>
                <a:lnTo>
                  <a:pt x="552" y="836"/>
                </a:lnTo>
                <a:lnTo>
                  <a:pt x="572" y="826"/>
                </a:lnTo>
                <a:lnTo>
                  <a:pt x="588" y="812"/>
                </a:lnTo>
                <a:lnTo>
                  <a:pt x="602" y="794"/>
                </a:lnTo>
                <a:lnTo>
                  <a:pt x="614" y="774"/>
                </a:lnTo>
                <a:lnTo>
                  <a:pt x="620" y="754"/>
                </a:lnTo>
                <a:lnTo>
                  <a:pt x="622" y="730"/>
                </a:lnTo>
                <a:lnTo>
                  <a:pt x="622" y="646"/>
                </a:lnTo>
                <a:lnTo>
                  <a:pt x="622" y="646"/>
                </a:lnTo>
                <a:lnTo>
                  <a:pt x="620" y="614"/>
                </a:lnTo>
                <a:lnTo>
                  <a:pt x="616" y="580"/>
                </a:lnTo>
                <a:lnTo>
                  <a:pt x="606" y="548"/>
                </a:lnTo>
                <a:lnTo>
                  <a:pt x="594" y="518"/>
                </a:lnTo>
                <a:lnTo>
                  <a:pt x="580" y="490"/>
                </a:lnTo>
                <a:lnTo>
                  <a:pt x="562" y="464"/>
                </a:lnTo>
                <a:lnTo>
                  <a:pt x="542" y="438"/>
                </a:lnTo>
                <a:lnTo>
                  <a:pt x="520" y="416"/>
                </a:lnTo>
                <a:lnTo>
                  <a:pt x="520" y="416"/>
                </a:lnTo>
                <a:close/>
                <a:moveTo>
                  <a:pt x="84" y="646"/>
                </a:moveTo>
                <a:lnTo>
                  <a:pt x="84" y="646"/>
                </a:lnTo>
                <a:lnTo>
                  <a:pt x="84" y="624"/>
                </a:lnTo>
                <a:lnTo>
                  <a:pt x="88" y="602"/>
                </a:lnTo>
                <a:lnTo>
                  <a:pt x="94" y="580"/>
                </a:lnTo>
                <a:lnTo>
                  <a:pt x="102" y="558"/>
                </a:lnTo>
                <a:lnTo>
                  <a:pt x="110" y="538"/>
                </a:lnTo>
                <a:lnTo>
                  <a:pt x="122" y="520"/>
                </a:lnTo>
                <a:lnTo>
                  <a:pt x="136" y="502"/>
                </a:lnTo>
                <a:lnTo>
                  <a:pt x="150" y="486"/>
                </a:lnTo>
                <a:lnTo>
                  <a:pt x="166" y="472"/>
                </a:lnTo>
                <a:lnTo>
                  <a:pt x="184" y="458"/>
                </a:lnTo>
                <a:lnTo>
                  <a:pt x="202" y="448"/>
                </a:lnTo>
                <a:lnTo>
                  <a:pt x="222" y="438"/>
                </a:lnTo>
                <a:lnTo>
                  <a:pt x="244" y="430"/>
                </a:lnTo>
                <a:lnTo>
                  <a:pt x="266" y="424"/>
                </a:lnTo>
                <a:lnTo>
                  <a:pt x="288" y="420"/>
                </a:lnTo>
                <a:lnTo>
                  <a:pt x="310" y="420"/>
                </a:lnTo>
                <a:lnTo>
                  <a:pt x="310" y="420"/>
                </a:lnTo>
                <a:lnTo>
                  <a:pt x="326" y="418"/>
                </a:lnTo>
                <a:lnTo>
                  <a:pt x="342" y="418"/>
                </a:lnTo>
                <a:lnTo>
                  <a:pt x="372" y="410"/>
                </a:lnTo>
                <a:lnTo>
                  <a:pt x="400" y="398"/>
                </a:lnTo>
                <a:lnTo>
                  <a:pt x="426" y="384"/>
                </a:lnTo>
                <a:lnTo>
                  <a:pt x="450" y="366"/>
                </a:lnTo>
                <a:lnTo>
                  <a:pt x="472" y="344"/>
                </a:lnTo>
                <a:lnTo>
                  <a:pt x="490" y="318"/>
                </a:lnTo>
                <a:lnTo>
                  <a:pt x="504" y="290"/>
                </a:lnTo>
                <a:lnTo>
                  <a:pt x="504" y="290"/>
                </a:lnTo>
                <a:lnTo>
                  <a:pt x="510" y="276"/>
                </a:lnTo>
                <a:lnTo>
                  <a:pt x="514" y="260"/>
                </a:lnTo>
                <a:lnTo>
                  <a:pt x="518" y="244"/>
                </a:lnTo>
                <a:lnTo>
                  <a:pt x="520" y="228"/>
                </a:lnTo>
                <a:lnTo>
                  <a:pt x="520" y="198"/>
                </a:lnTo>
                <a:lnTo>
                  <a:pt x="516" y="166"/>
                </a:lnTo>
                <a:lnTo>
                  <a:pt x="506" y="136"/>
                </a:lnTo>
                <a:lnTo>
                  <a:pt x="494" y="106"/>
                </a:lnTo>
                <a:lnTo>
                  <a:pt x="486" y="94"/>
                </a:lnTo>
                <a:lnTo>
                  <a:pt x="476" y="80"/>
                </a:lnTo>
                <a:lnTo>
                  <a:pt x="466" y="68"/>
                </a:lnTo>
                <a:lnTo>
                  <a:pt x="454" y="56"/>
                </a:lnTo>
                <a:lnTo>
                  <a:pt x="454" y="56"/>
                </a:lnTo>
                <a:lnTo>
                  <a:pt x="440" y="44"/>
                </a:lnTo>
                <a:lnTo>
                  <a:pt x="424" y="32"/>
                </a:lnTo>
                <a:lnTo>
                  <a:pt x="406" y="22"/>
                </a:lnTo>
                <a:lnTo>
                  <a:pt x="388" y="14"/>
                </a:lnTo>
                <a:lnTo>
                  <a:pt x="370" y="8"/>
                </a:lnTo>
                <a:lnTo>
                  <a:pt x="350" y="4"/>
                </a:lnTo>
                <a:lnTo>
                  <a:pt x="330" y="0"/>
                </a:lnTo>
                <a:lnTo>
                  <a:pt x="310" y="0"/>
                </a:lnTo>
                <a:lnTo>
                  <a:pt x="310" y="0"/>
                </a:lnTo>
                <a:lnTo>
                  <a:pt x="286" y="0"/>
                </a:lnTo>
                <a:lnTo>
                  <a:pt x="264" y="4"/>
                </a:lnTo>
                <a:lnTo>
                  <a:pt x="240" y="12"/>
                </a:lnTo>
                <a:lnTo>
                  <a:pt x="220" y="22"/>
                </a:lnTo>
                <a:lnTo>
                  <a:pt x="198" y="32"/>
                </a:lnTo>
                <a:lnTo>
                  <a:pt x="180" y="46"/>
                </a:lnTo>
                <a:lnTo>
                  <a:pt x="162" y="62"/>
                </a:lnTo>
                <a:lnTo>
                  <a:pt x="146" y="80"/>
                </a:lnTo>
                <a:lnTo>
                  <a:pt x="146" y="80"/>
                </a:lnTo>
                <a:lnTo>
                  <a:pt x="132" y="100"/>
                </a:lnTo>
                <a:lnTo>
                  <a:pt x="122" y="122"/>
                </a:lnTo>
                <a:lnTo>
                  <a:pt x="112" y="142"/>
                </a:lnTo>
                <a:lnTo>
                  <a:pt x="106" y="166"/>
                </a:lnTo>
                <a:lnTo>
                  <a:pt x="102" y="188"/>
                </a:lnTo>
                <a:lnTo>
                  <a:pt x="100" y="212"/>
                </a:lnTo>
                <a:lnTo>
                  <a:pt x="102" y="236"/>
                </a:lnTo>
                <a:lnTo>
                  <a:pt x="106" y="260"/>
                </a:lnTo>
                <a:lnTo>
                  <a:pt x="106" y="260"/>
                </a:lnTo>
                <a:lnTo>
                  <a:pt x="112" y="276"/>
                </a:lnTo>
                <a:lnTo>
                  <a:pt x="116" y="290"/>
                </a:lnTo>
                <a:lnTo>
                  <a:pt x="124" y="304"/>
                </a:lnTo>
                <a:lnTo>
                  <a:pt x="132" y="318"/>
                </a:lnTo>
                <a:lnTo>
                  <a:pt x="140" y="332"/>
                </a:lnTo>
                <a:lnTo>
                  <a:pt x="150" y="344"/>
                </a:lnTo>
                <a:lnTo>
                  <a:pt x="162" y="356"/>
                </a:lnTo>
                <a:lnTo>
                  <a:pt x="172" y="368"/>
                </a:lnTo>
                <a:lnTo>
                  <a:pt x="172" y="368"/>
                </a:lnTo>
                <a:lnTo>
                  <a:pt x="144" y="384"/>
                </a:lnTo>
                <a:lnTo>
                  <a:pt x="116" y="404"/>
                </a:lnTo>
                <a:lnTo>
                  <a:pt x="92" y="426"/>
                </a:lnTo>
                <a:lnTo>
                  <a:pt x="68" y="450"/>
                </a:lnTo>
                <a:lnTo>
                  <a:pt x="50" y="478"/>
                </a:lnTo>
                <a:lnTo>
                  <a:pt x="32" y="506"/>
                </a:lnTo>
                <a:lnTo>
                  <a:pt x="18" y="538"/>
                </a:lnTo>
                <a:lnTo>
                  <a:pt x="8" y="570"/>
                </a:lnTo>
                <a:lnTo>
                  <a:pt x="8" y="570"/>
                </a:lnTo>
                <a:lnTo>
                  <a:pt x="4" y="588"/>
                </a:lnTo>
                <a:lnTo>
                  <a:pt x="2" y="608"/>
                </a:lnTo>
                <a:lnTo>
                  <a:pt x="0" y="628"/>
                </a:lnTo>
                <a:lnTo>
                  <a:pt x="0" y="646"/>
                </a:lnTo>
                <a:lnTo>
                  <a:pt x="0" y="676"/>
                </a:lnTo>
                <a:lnTo>
                  <a:pt x="84" y="676"/>
                </a:lnTo>
                <a:lnTo>
                  <a:pt x="84" y="646"/>
                </a:lnTo>
                <a:close/>
                <a:moveTo>
                  <a:pt x="188" y="178"/>
                </a:moveTo>
                <a:lnTo>
                  <a:pt x="188" y="178"/>
                </a:lnTo>
                <a:lnTo>
                  <a:pt x="196" y="158"/>
                </a:lnTo>
                <a:lnTo>
                  <a:pt x="206" y="140"/>
                </a:lnTo>
                <a:lnTo>
                  <a:pt x="218" y="124"/>
                </a:lnTo>
                <a:lnTo>
                  <a:pt x="234" y="110"/>
                </a:lnTo>
                <a:lnTo>
                  <a:pt x="252" y="100"/>
                </a:lnTo>
                <a:lnTo>
                  <a:pt x="270" y="90"/>
                </a:lnTo>
                <a:lnTo>
                  <a:pt x="290" y="86"/>
                </a:lnTo>
                <a:lnTo>
                  <a:pt x="310" y="84"/>
                </a:lnTo>
                <a:lnTo>
                  <a:pt x="310" y="84"/>
                </a:lnTo>
                <a:lnTo>
                  <a:pt x="330" y="86"/>
                </a:lnTo>
                <a:lnTo>
                  <a:pt x="348" y="90"/>
                </a:lnTo>
                <a:lnTo>
                  <a:pt x="366" y="96"/>
                </a:lnTo>
                <a:lnTo>
                  <a:pt x="382" y="106"/>
                </a:lnTo>
                <a:lnTo>
                  <a:pt x="396" y="118"/>
                </a:lnTo>
                <a:lnTo>
                  <a:pt x="410" y="132"/>
                </a:lnTo>
                <a:lnTo>
                  <a:pt x="420" y="148"/>
                </a:lnTo>
                <a:lnTo>
                  <a:pt x="428" y="164"/>
                </a:lnTo>
                <a:lnTo>
                  <a:pt x="428" y="164"/>
                </a:lnTo>
                <a:lnTo>
                  <a:pt x="434" y="184"/>
                </a:lnTo>
                <a:lnTo>
                  <a:pt x="436" y="202"/>
                </a:lnTo>
                <a:lnTo>
                  <a:pt x="436" y="222"/>
                </a:lnTo>
                <a:lnTo>
                  <a:pt x="432" y="240"/>
                </a:lnTo>
                <a:lnTo>
                  <a:pt x="426" y="258"/>
                </a:lnTo>
                <a:lnTo>
                  <a:pt x="418" y="276"/>
                </a:lnTo>
                <a:lnTo>
                  <a:pt x="406" y="292"/>
                </a:lnTo>
                <a:lnTo>
                  <a:pt x="392" y="306"/>
                </a:lnTo>
                <a:lnTo>
                  <a:pt x="392" y="306"/>
                </a:lnTo>
                <a:lnTo>
                  <a:pt x="376" y="318"/>
                </a:lnTo>
                <a:lnTo>
                  <a:pt x="358" y="326"/>
                </a:lnTo>
                <a:lnTo>
                  <a:pt x="338" y="332"/>
                </a:lnTo>
                <a:lnTo>
                  <a:pt x="318" y="334"/>
                </a:lnTo>
                <a:lnTo>
                  <a:pt x="298" y="334"/>
                </a:lnTo>
                <a:lnTo>
                  <a:pt x="280" y="330"/>
                </a:lnTo>
                <a:lnTo>
                  <a:pt x="260" y="324"/>
                </a:lnTo>
                <a:lnTo>
                  <a:pt x="242" y="314"/>
                </a:lnTo>
                <a:lnTo>
                  <a:pt x="242" y="314"/>
                </a:lnTo>
                <a:lnTo>
                  <a:pt x="226" y="302"/>
                </a:lnTo>
                <a:lnTo>
                  <a:pt x="214" y="288"/>
                </a:lnTo>
                <a:lnTo>
                  <a:pt x="202" y="272"/>
                </a:lnTo>
                <a:lnTo>
                  <a:pt x="194" y="254"/>
                </a:lnTo>
                <a:lnTo>
                  <a:pt x="188" y="236"/>
                </a:lnTo>
                <a:lnTo>
                  <a:pt x="186" y="218"/>
                </a:lnTo>
                <a:lnTo>
                  <a:pt x="186" y="198"/>
                </a:lnTo>
                <a:lnTo>
                  <a:pt x="188" y="178"/>
                </a:lnTo>
                <a:lnTo>
                  <a:pt x="188" y="178"/>
                </a:lnTo>
                <a:close/>
              </a:path>
            </a:pathLst>
          </a:custGeom>
          <a:solidFill>
            <a:schemeClr val="accent4"/>
          </a:solidFill>
          <a:ln>
            <a:solidFill>
              <a:schemeClr val="accent4"/>
            </a:solidFill>
          </a:ln>
          <a:extLst/>
        </p:spPr>
        <p:txBody>
          <a:bodyPr vert="horz" wrap="square" lIns="121899" tIns="60949" rIns="121899" bIns="60949" numCol="1" anchor="t" anchorCtr="0" compatLnSpc="1">
            <a:prstTxWarp prst="textNoShape">
              <a:avLst/>
            </a:prstTxWarp>
          </a:bodyPr>
          <a:lstStyle/>
          <a:p>
            <a:endParaRPr lang="en-US">
              <a:solidFill>
                <a:schemeClr val="accent4"/>
              </a:solidFill>
            </a:endParaRPr>
          </a:p>
        </p:txBody>
      </p:sp>
      <p:sp>
        <p:nvSpPr>
          <p:cNvPr id="34" name="TextBox 33"/>
          <p:cNvSpPr txBox="1"/>
          <p:nvPr/>
        </p:nvSpPr>
        <p:spPr>
          <a:xfrm>
            <a:off x="1847500" y="4152422"/>
            <a:ext cx="4583980" cy="584775"/>
          </a:xfrm>
          <a:prstGeom prst="rect">
            <a:avLst/>
          </a:prstGeom>
          <a:noFill/>
        </p:spPr>
        <p:txBody>
          <a:bodyPr wrap="square" rtlCol="0">
            <a:spAutoFit/>
          </a:bodyPr>
          <a:lstStyle/>
          <a:p>
            <a:pPr defTabSz="1218987"/>
            <a:r>
              <a:rPr lang="es-CO" sz="1600" b="1" dirty="0" smtClean="0">
                <a:solidFill>
                  <a:schemeClr val="tx2"/>
                </a:solidFill>
              </a:rPr>
              <a:t>Consumidor ha tenido puntaje durante al menos 12 meses (Establecido)</a:t>
            </a:r>
            <a:endParaRPr lang="es-CO" sz="1600" b="1" dirty="0">
              <a:solidFill>
                <a:schemeClr val="tx2"/>
              </a:solidFill>
            </a:endParaRPr>
          </a:p>
        </p:txBody>
      </p:sp>
      <p:sp>
        <p:nvSpPr>
          <p:cNvPr id="48" name="TextBox 47"/>
          <p:cNvSpPr txBox="1"/>
          <p:nvPr/>
        </p:nvSpPr>
        <p:spPr>
          <a:xfrm>
            <a:off x="1954154" y="5652205"/>
            <a:ext cx="7667969" cy="584775"/>
          </a:xfrm>
          <a:prstGeom prst="rect">
            <a:avLst/>
          </a:prstGeom>
          <a:solidFill>
            <a:schemeClr val="accent2"/>
          </a:solidFill>
        </p:spPr>
        <p:txBody>
          <a:bodyPr wrap="square" rtlCol="0">
            <a:spAutoFit/>
          </a:bodyPr>
          <a:lstStyle/>
          <a:p>
            <a:pPr algn="ctr"/>
            <a:r>
              <a:rPr lang="es-CO" sz="1600" b="1" dirty="0" smtClean="0"/>
              <a:t>Empezamos analizando 2,3 millones de consumidores NTC y 17,5 millones de consumidores de crédito establecidos entre enero 2015 y junio 2016</a:t>
            </a:r>
            <a:endParaRPr lang="es-CO" sz="1600" b="1" dirty="0"/>
          </a:p>
        </p:txBody>
      </p:sp>
      <p:cxnSp>
        <p:nvCxnSpPr>
          <p:cNvPr id="49" name="Straight Connector 48"/>
          <p:cNvCxnSpPr/>
          <p:nvPr/>
        </p:nvCxnSpPr>
        <p:spPr>
          <a:xfrm flipV="1">
            <a:off x="2076651" y="2835432"/>
            <a:ext cx="4315788" cy="1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072952" y="2325780"/>
            <a:ext cx="9008" cy="9972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941725" y="2491690"/>
            <a:ext cx="0" cy="64617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3321521" y="2491690"/>
            <a:ext cx="0" cy="64617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709269" y="2491690"/>
            <a:ext cx="0" cy="64617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788139" y="2491690"/>
            <a:ext cx="0" cy="64617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8273605" y="3348986"/>
            <a:ext cx="1859496" cy="369332"/>
          </a:xfrm>
          <a:prstGeom prst="rect">
            <a:avLst/>
          </a:prstGeom>
          <a:noFill/>
        </p:spPr>
        <p:txBody>
          <a:bodyPr wrap="square" rtlCol="0">
            <a:spAutoFit/>
          </a:bodyPr>
          <a:lstStyle/>
          <a:p>
            <a:pPr algn="ctr" defTabSz="1218987"/>
            <a:r>
              <a:rPr lang="en-US" sz="1800" b="1" dirty="0" smtClean="0">
                <a:solidFill>
                  <a:srgbClr val="000000"/>
                </a:solidFill>
              </a:rPr>
              <a:t>v </a:t>
            </a:r>
            <a:r>
              <a:rPr lang="en-US" sz="1800" b="1" dirty="0" smtClean="0"/>
              <a:t>+ 12 </a:t>
            </a:r>
            <a:r>
              <a:rPr lang="es-CO" sz="1800" b="1" dirty="0" smtClean="0"/>
              <a:t>meses</a:t>
            </a:r>
            <a:endParaRPr lang="es-CO" sz="1800" b="1" dirty="0"/>
          </a:p>
        </p:txBody>
      </p:sp>
      <p:grpSp>
        <p:nvGrpSpPr>
          <p:cNvPr id="56" name="Group 55"/>
          <p:cNvGrpSpPr/>
          <p:nvPr/>
        </p:nvGrpSpPr>
        <p:grpSpPr>
          <a:xfrm rot="18495796">
            <a:off x="4966856" y="2765094"/>
            <a:ext cx="371028" cy="217351"/>
            <a:chOff x="1551052" y="2778771"/>
            <a:chExt cx="690962" cy="217351"/>
          </a:xfrm>
        </p:grpSpPr>
        <p:sp>
          <p:nvSpPr>
            <p:cNvPr id="57" name="Rectangle 56"/>
            <p:cNvSpPr/>
            <p:nvPr/>
          </p:nvSpPr>
          <p:spPr>
            <a:xfrm>
              <a:off x="1552175" y="2778771"/>
              <a:ext cx="689839" cy="217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1551052" y="2802860"/>
              <a:ext cx="6909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551052" y="2976691"/>
              <a:ext cx="6909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p:nvCxnSpPr>
        <p:spPr>
          <a:xfrm>
            <a:off x="6410896" y="2316700"/>
            <a:ext cx="0" cy="1007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898298" y="3362891"/>
            <a:ext cx="1934903" cy="369332"/>
          </a:xfrm>
          <a:prstGeom prst="rect">
            <a:avLst/>
          </a:prstGeom>
          <a:noFill/>
        </p:spPr>
        <p:txBody>
          <a:bodyPr wrap="square" rtlCol="0">
            <a:spAutoFit/>
          </a:bodyPr>
          <a:lstStyle/>
          <a:p>
            <a:pPr algn="ctr" defTabSz="1218987"/>
            <a:r>
              <a:rPr lang="en-US" sz="1800" b="1" dirty="0" smtClean="0">
                <a:solidFill>
                  <a:srgbClr val="000000"/>
                </a:solidFill>
              </a:rPr>
              <a:t>t + 12 </a:t>
            </a:r>
            <a:r>
              <a:rPr lang="es-CO" sz="1800" b="1" dirty="0" smtClean="0">
                <a:solidFill>
                  <a:srgbClr val="000000"/>
                </a:solidFill>
              </a:rPr>
              <a:t>meses</a:t>
            </a:r>
            <a:endParaRPr lang="es-CO" sz="1800" b="1" dirty="0">
              <a:solidFill>
                <a:srgbClr val="000000"/>
              </a:solidFill>
            </a:endParaRPr>
          </a:p>
        </p:txBody>
      </p:sp>
      <p:cxnSp>
        <p:nvCxnSpPr>
          <p:cNvPr id="62" name="Straight Connector 61"/>
          <p:cNvCxnSpPr/>
          <p:nvPr/>
        </p:nvCxnSpPr>
        <p:spPr>
          <a:xfrm>
            <a:off x="6427652" y="2837790"/>
            <a:ext cx="2299046" cy="14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611655" y="2482817"/>
            <a:ext cx="0" cy="64617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999403" y="2468069"/>
            <a:ext cx="0" cy="64617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5" name="Group 64"/>
          <p:cNvGrpSpPr/>
          <p:nvPr/>
        </p:nvGrpSpPr>
        <p:grpSpPr>
          <a:xfrm rot="18495796">
            <a:off x="7999676" y="2748519"/>
            <a:ext cx="371028" cy="217351"/>
            <a:chOff x="1551052" y="2778771"/>
            <a:chExt cx="690962" cy="217351"/>
          </a:xfrm>
        </p:grpSpPr>
        <p:sp>
          <p:nvSpPr>
            <p:cNvPr id="66" name="Rectangle 65"/>
            <p:cNvSpPr/>
            <p:nvPr/>
          </p:nvSpPr>
          <p:spPr>
            <a:xfrm>
              <a:off x="1552175" y="2778771"/>
              <a:ext cx="689839" cy="2173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Straight Connector 66"/>
            <p:cNvCxnSpPr/>
            <p:nvPr/>
          </p:nvCxnSpPr>
          <p:spPr>
            <a:xfrm>
              <a:off x="1551052" y="2802860"/>
              <a:ext cx="6909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551052" y="2976691"/>
              <a:ext cx="6909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a:off x="8731993" y="2258864"/>
            <a:ext cx="0" cy="1007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493470" y="2316700"/>
            <a:ext cx="0" cy="1007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3314028" y="1676471"/>
            <a:ext cx="2836434" cy="646331"/>
          </a:xfrm>
          <a:prstGeom prst="rect">
            <a:avLst/>
          </a:prstGeom>
          <a:noFill/>
        </p:spPr>
        <p:txBody>
          <a:bodyPr wrap="square" rtlCol="0">
            <a:spAutoFit/>
          </a:bodyPr>
          <a:lstStyle/>
          <a:p>
            <a:pPr defTabSz="1218987"/>
            <a:r>
              <a:rPr lang="es-CO" sz="1800" b="1" dirty="0" smtClean="0">
                <a:solidFill>
                  <a:srgbClr val="000000"/>
                </a:solidFill>
              </a:rPr>
              <a:t>Consumidor abre un producto de crédito</a:t>
            </a:r>
            <a:endParaRPr lang="es-CO" sz="1800" b="1" dirty="0">
              <a:solidFill>
                <a:srgbClr val="000000"/>
              </a:solidFill>
            </a:endParaRPr>
          </a:p>
        </p:txBody>
      </p:sp>
      <p:sp>
        <p:nvSpPr>
          <p:cNvPr id="35" name="TextBox 34"/>
          <p:cNvSpPr txBox="1"/>
          <p:nvPr/>
        </p:nvSpPr>
        <p:spPr>
          <a:xfrm>
            <a:off x="1140179" y="3354840"/>
            <a:ext cx="1934903" cy="369332"/>
          </a:xfrm>
          <a:prstGeom prst="rect">
            <a:avLst/>
          </a:prstGeom>
          <a:noFill/>
        </p:spPr>
        <p:txBody>
          <a:bodyPr wrap="square" rtlCol="0">
            <a:spAutoFit/>
          </a:bodyPr>
          <a:lstStyle/>
          <a:p>
            <a:pPr algn="ctr" defTabSz="1218987"/>
            <a:r>
              <a:rPr lang="en-US" sz="1800" b="1" dirty="0" smtClean="0">
                <a:solidFill>
                  <a:srgbClr val="000000"/>
                </a:solidFill>
              </a:rPr>
              <a:t>t:</a:t>
            </a:r>
            <a:endParaRPr lang="en-US" sz="1800" b="1" dirty="0">
              <a:solidFill>
                <a:srgbClr val="000000"/>
              </a:solidFill>
            </a:endParaRPr>
          </a:p>
        </p:txBody>
      </p:sp>
      <p:sp>
        <p:nvSpPr>
          <p:cNvPr id="2" name="CuadroTexto 1"/>
          <p:cNvSpPr txBox="1"/>
          <p:nvPr/>
        </p:nvSpPr>
        <p:spPr>
          <a:xfrm>
            <a:off x="1730177" y="4701410"/>
            <a:ext cx="5136205" cy="738664"/>
          </a:xfrm>
          <a:prstGeom prst="rect">
            <a:avLst/>
          </a:prstGeom>
          <a:noFill/>
        </p:spPr>
        <p:txBody>
          <a:bodyPr wrap="square" rtlCol="0">
            <a:spAutoFit/>
          </a:bodyPr>
          <a:lstStyle/>
          <a:p>
            <a:pPr marL="342900" indent="-342900">
              <a:buFont typeface="Arial" panose="020B0604020202020204" pitchFamily="34" charset="0"/>
              <a:buChar char="•"/>
            </a:pPr>
            <a:r>
              <a:rPr lang="es-CO" sz="1400" dirty="0" smtClean="0"/>
              <a:t>Edad </a:t>
            </a:r>
          </a:p>
          <a:p>
            <a:pPr marL="342900" indent="-342900">
              <a:buFont typeface="Arial" panose="020B0604020202020204" pitchFamily="34" charset="0"/>
              <a:buChar char="•"/>
            </a:pPr>
            <a:r>
              <a:rPr lang="es-CO" sz="1400" dirty="0" smtClean="0"/>
              <a:t>Puntaje de crédito</a:t>
            </a:r>
          </a:p>
          <a:p>
            <a:pPr marL="342900" indent="-342900">
              <a:buFont typeface="Arial" panose="020B0604020202020204" pitchFamily="34" charset="0"/>
              <a:buChar char="•"/>
            </a:pPr>
            <a:r>
              <a:rPr lang="es-CO" sz="1400" dirty="0" smtClean="0"/>
              <a:t>Producto que le permitió obtener su primer puntaje</a:t>
            </a:r>
            <a:endParaRPr lang="es-CO" sz="1400" dirty="0"/>
          </a:p>
        </p:txBody>
      </p:sp>
      <p:sp>
        <p:nvSpPr>
          <p:cNvPr id="36" name="CuadroTexto 35"/>
          <p:cNvSpPr txBox="1"/>
          <p:nvPr/>
        </p:nvSpPr>
        <p:spPr>
          <a:xfrm>
            <a:off x="5925525" y="1447770"/>
            <a:ext cx="5509100" cy="738664"/>
          </a:xfrm>
          <a:prstGeom prst="rect">
            <a:avLst/>
          </a:prstGeom>
          <a:noFill/>
        </p:spPr>
        <p:txBody>
          <a:bodyPr wrap="square" rtlCol="0">
            <a:spAutoFit/>
          </a:bodyPr>
          <a:lstStyle/>
          <a:p>
            <a:pPr marL="342900" indent="-342900">
              <a:buFont typeface="Arial" panose="020B0604020202020204" pitchFamily="34" charset="0"/>
              <a:buChar char="•"/>
            </a:pPr>
            <a:r>
              <a:rPr lang="es-CO" sz="1400" dirty="0" smtClean="0"/>
              <a:t>Tipo de producto originado</a:t>
            </a:r>
          </a:p>
          <a:p>
            <a:pPr marL="342900" indent="-342900">
              <a:buFont typeface="Arial" panose="020B0604020202020204" pitchFamily="34" charset="0"/>
              <a:buChar char="•"/>
            </a:pPr>
            <a:r>
              <a:rPr lang="es-CO" sz="1400" dirty="0" smtClean="0"/>
              <a:t>Puntaje de crédito</a:t>
            </a:r>
          </a:p>
          <a:p>
            <a:pPr marL="342900" indent="-342900">
              <a:buFont typeface="Arial" panose="020B0604020202020204" pitchFamily="34" charset="0"/>
              <a:buChar char="•"/>
            </a:pPr>
            <a:r>
              <a:rPr lang="es-CO" sz="1400" dirty="0" smtClean="0"/>
              <a:t>Meses desde que tiene puntaje</a:t>
            </a:r>
            <a:endParaRPr lang="es-CO" sz="1400" dirty="0"/>
          </a:p>
        </p:txBody>
      </p:sp>
      <p:sp>
        <p:nvSpPr>
          <p:cNvPr id="37" name="CuadroTexto 36"/>
          <p:cNvSpPr txBox="1"/>
          <p:nvPr/>
        </p:nvSpPr>
        <p:spPr>
          <a:xfrm>
            <a:off x="8498729" y="3664080"/>
            <a:ext cx="5136205" cy="307777"/>
          </a:xfrm>
          <a:prstGeom prst="rect">
            <a:avLst/>
          </a:prstGeom>
          <a:noFill/>
        </p:spPr>
        <p:txBody>
          <a:bodyPr wrap="square" rtlCol="0">
            <a:spAutoFit/>
          </a:bodyPr>
          <a:lstStyle/>
          <a:p>
            <a:pPr marL="342900" indent="-342900">
              <a:buFont typeface="Arial" panose="020B0604020202020204" pitchFamily="34" charset="0"/>
              <a:buChar char="•"/>
            </a:pPr>
            <a:r>
              <a:rPr lang="es-CO" sz="1400" dirty="0" smtClean="0"/>
              <a:t>Mora por producto</a:t>
            </a:r>
          </a:p>
        </p:txBody>
      </p:sp>
      <p:sp>
        <p:nvSpPr>
          <p:cNvPr id="4" name="Abrir llave 3"/>
          <p:cNvSpPr/>
          <p:nvPr/>
        </p:nvSpPr>
        <p:spPr>
          <a:xfrm>
            <a:off x="5821767" y="1530064"/>
            <a:ext cx="245771" cy="586522"/>
          </a:xfrm>
          <a:prstGeom prst="leftBrace">
            <a:avLst/>
          </a:prstGeom>
          <a:ln w="28575">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39" name="CuadroTexto 38"/>
          <p:cNvSpPr txBox="1"/>
          <p:nvPr/>
        </p:nvSpPr>
        <p:spPr>
          <a:xfrm>
            <a:off x="5985747" y="3660833"/>
            <a:ext cx="2078484" cy="307777"/>
          </a:xfrm>
          <a:prstGeom prst="rect">
            <a:avLst/>
          </a:prstGeom>
          <a:noFill/>
        </p:spPr>
        <p:txBody>
          <a:bodyPr wrap="square" rtlCol="0">
            <a:spAutoFit/>
          </a:bodyPr>
          <a:lstStyle/>
          <a:p>
            <a:pPr marL="342900" indent="-342900">
              <a:buFont typeface="Arial" panose="020B0604020202020204" pitchFamily="34" charset="0"/>
              <a:buChar char="•"/>
            </a:pPr>
            <a:r>
              <a:rPr lang="es-CO" sz="1400" dirty="0" smtClean="0"/>
              <a:t>Puntaje de crédito</a:t>
            </a:r>
          </a:p>
        </p:txBody>
      </p:sp>
      <p:sp>
        <p:nvSpPr>
          <p:cNvPr id="40" name="TextBox 34"/>
          <p:cNvSpPr txBox="1"/>
          <p:nvPr/>
        </p:nvSpPr>
        <p:spPr>
          <a:xfrm>
            <a:off x="3559124" y="1406065"/>
            <a:ext cx="1934903" cy="369332"/>
          </a:xfrm>
          <a:prstGeom prst="rect">
            <a:avLst/>
          </a:prstGeom>
          <a:noFill/>
        </p:spPr>
        <p:txBody>
          <a:bodyPr wrap="square" rtlCol="0">
            <a:spAutoFit/>
          </a:bodyPr>
          <a:lstStyle/>
          <a:p>
            <a:pPr algn="ctr" defTabSz="1218987"/>
            <a:r>
              <a:rPr lang="en-US" sz="1800" b="1" dirty="0">
                <a:solidFill>
                  <a:srgbClr val="000000"/>
                </a:solidFill>
              </a:rPr>
              <a:t>v</a:t>
            </a:r>
            <a:r>
              <a:rPr lang="en-US" sz="1800" b="1" dirty="0" smtClean="0">
                <a:solidFill>
                  <a:srgbClr val="000000"/>
                </a:solidFill>
              </a:rPr>
              <a:t>:</a:t>
            </a:r>
            <a:endParaRPr lang="en-US" sz="1800" b="1" dirty="0">
              <a:solidFill>
                <a:srgbClr val="000000"/>
              </a:solidFill>
            </a:endParaRPr>
          </a:p>
        </p:txBody>
      </p:sp>
      <p:sp>
        <p:nvSpPr>
          <p:cNvPr id="38" name="Abrir llave 37"/>
          <p:cNvSpPr/>
          <p:nvPr/>
        </p:nvSpPr>
        <p:spPr>
          <a:xfrm>
            <a:off x="1614062" y="4794084"/>
            <a:ext cx="116115" cy="52534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Tree>
    <p:extLst>
      <p:ext uri="{BB962C8B-B14F-4D97-AF65-F5344CB8AC3E}">
        <p14:creationId xmlns:p14="http://schemas.microsoft.com/office/powerpoint/2010/main" val="1083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500"/>
                                        <p:tgtEl>
                                          <p:spTgt spid="7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2" grpId="0" animBg="1"/>
      <p:bldP spid="33" grpId="0" animBg="1"/>
      <p:bldP spid="34" grpId="0"/>
      <p:bldP spid="48" grpId="0" animBg="1"/>
      <p:bldP spid="72" grpId="0"/>
      <p:bldP spid="2" grpId="0"/>
      <p:bldP spid="36" grpId="0"/>
      <p:bldP spid="37" grpId="0"/>
      <p:bldP spid="4" grpId="0" animBg="1"/>
      <p:bldP spid="39" grpId="0"/>
      <p:bldP spid="40" grpId="0"/>
      <p:bldP spid="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ORPORATE MARKETING&amp;quot;&quot;/&gt;&lt;property id=&quot;20307&quot; value=&quot;256&quot;/&gt;&lt;/object&gt;&lt;object type=&quot;3&quot; unique_id=&quot;10005&quot;&gt;&lt;property id=&quot;20148&quot; value=&quot;5&quot;/&gt;&lt;property id=&quot;20300&quot; value=&quot;Slide 2 - &amp;quot;Introduction&amp;quot;&quot;/&gt;&lt;property id=&quot;20307&quot; value=&quot;257&quot;/&gt;&lt;/object&gt;&lt;object type=&quot;3&quot; unique_id=&quot;10006&quot;&gt;&lt;property id=&quot;20148&quot; value=&quot;5&quot;/&gt;&lt;property id=&quot;20300&quot; value=&quot;Slide 3 - &amp;quot;Corporate color palette&amp;quot;&quot;/&gt;&lt;property id=&quot;20307&quot; value=&quot;258&quot;/&gt;&lt;/object&gt;&lt;object type=&quot;3&quot; unique_id=&quot;10007&quot;&gt;&lt;property id=&quot;20148&quot; value=&quot;5&quot;/&gt;&lt;property id=&quot;20300&quot; value=&quot;Slide 4 - &amp;quot;Presentation title&amp;quot;&quot;/&gt;&lt;property id=&quot;20307&quot; value=&quot;328&quot;/&gt;&lt;/object&gt;&lt;object type=&quot;3&quot; unique_id=&quot;10008&quot;&gt;&lt;property id=&quot;20148&quot; value=&quot;5&quot;/&gt;&lt;property id=&quot;20300&quot; value=&quot;Slide 5 - &amp;quot;Today’s agenda:  &amp;#x0D;&amp;#x0A;&amp;quot;&quot;/&gt;&lt;property id=&quot;20307&quot; value=&quot;329&quot;/&gt;&lt;/object&gt;&lt;object type=&quot;3&quot; unique_id=&quot;10009&quot;&gt;&lt;property id=&quot;20148&quot; value=&quot;5&quot;/&gt;&lt;property id=&quot;20300&quot; value=&quot;Slide 6 - &amp;quot;Headline here. Keep it to two lines. Not three. No one likes a sentence that runs on, and on, and on. Like this one&quot;/&gt;&lt;property id=&quot;20307&quot; value=&quot;330&quot;/&gt;&lt;/object&gt;&lt;object type=&quot;3&quot; unique_id=&quot;10010&quot;&gt;&lt;property id=&quot;20148&quot; value=&quot;5&quot;/&gt;&lt;property id=&quot;20300&quot; value=&quot;Slide 7 - &amp;quot;We get it, there are going to be times when it’s just easier to have three lines. But don’t be that presenter. Two &quot;/&gt;&lt;property id=&quot;20307&quot; value=&quot;331&quot;/&gt;&lt;/object&gt;&lt;object type=&quot;3&quot; unique_id=&quot;10011&quot;&gt;&lt;property id=&quot;20148&quot; value=&quot;5&quot;/&gt;&lt;property id=&quot;20300&quot; value=&quot;Slide 8 - &amp;quot;Headline here. Use two lines. Einstein’s Theory of Relativity? Six word title. So, something to shoot for.&amp;quot;&quot;/&gt;&lt;property id=&quot;20307&quot; value=&quot;332&quot;/&gt;&lt;/object&gt;&lt;object type=&quot;3&quot; unique_id=&quot;10012&quot;&gt;&lt;property id=&quot;20148&quot; value=&quot;5&quot;/&gt;&lt;property id=&quot;20300&quot; value=&quot;Slide 9 - &amp;quot;On this page, a three line headline fits perfectly. &amp;#x0D;&amp;#x0A;Just kidding. Two lines only.&amp;quot;&quot;/&gt;&lt;property id=&quot;20307&quot; value=&quot;333&quot;/&gt;&lt;/object&gt;&lt;object type=&quot;3&quot; unique_id=&quot;10013&quot;&gt;&lt;property id=&quot;20148&quot; value=&quot;5&quot;/&gt;&lt;property id=&quot;20300&quot; value=&quot;Slide 10 - &amp;quot;Headline with a chart below. Even here, use two lines. Short headlines work best.&amp;quot;&quot;/&gt;&lt;property id=&quot;20307&quot; value=&quot;334&quot;/&gt;&lt;/object&gt;&lt;object type=&quot;3&quot; unique_id=&quot;10014&quot;&gt;&lt;property id=&quot;20148&quot; value=&quot;5&quot;/&gt;&lt;property id=&quot;20300&quot; value=&quot;Slide 11 - &amp;quot;Section breaker name&amp;#x0D;&amp;#x0A;&amp;quot;&quot;/&gt;&lt;property id=&quot;20307&quot; value=&quot;335&quot;/&gt;&lt;/object&gt;&lt;object type=&quot;3&quot; unique_id=&quot;10015&quot;&gt;&lt;property id=&quot;20148&quot; value=&quot;5&quot;/&gt;&lt;property id=&quot;20300&quot; value=&quot;Slide 12 - &amp;quot;Sub-section name&amp;#x0D;&amp;#x0A;&amp;quot;&quot;/&gt;&lt;property id=&quot;20307&quot; value=&quot;336&quot;/&gt;&lt;/object&gt;&lt;object type=&quot;3&quot; unique_id=&quot;10016&quot;&gt;&lt;property id=&quot;20148&quot; value=&quot;5&quot;/&gt;&lt;property id=&quot;20300&quot; value=&quot;Slide 13 - &amp;quot;Section breaker name&amp;#x0D;&amp;#x0A;&amp;quot;&quot;/&gt;&lt;property id=&quot;20307&quot; value=&quot;337&quot;/&gt;&lt;/object&gt;&lt;object type=&quot;3&quot; unique_id=&quot;10017&quot;&gt;&lt;property id=&quot;20148&quot; value=&quot;5&quot;/&gt;&lt;property id=&quot;20300&quot; value=&quot;Slide 14 - &amp;quot;Sub-section name&amp;#x0D;&amp;#x0A;&amp;quot;&quot;/&gt;&lt;property id=&quot;20307&quot; value=&quot;338&quot;/&gt;&lt;/object&gt;&lt;object type=&quot;3&quot; unique_id=&quot;10018&quot;&gt;&lt;property id=&quot;20148&quot; value=&quot;5&quot;/&gt;&lt;property id=&quot;20300&quot; value=&quot;Slide 15&quot;/&gt;&lt;property id=&quot;20307&quot; value=&quot;339&quot;/&gt;&lt;/object&gt;&lt;object type=&quot;3&quot; unique_id=&quot;10019&quot;&gt;&lt;property id=&quot;20148&quot; value=&quot;5&quot;/&gt;&lt;property id=&quot;20300&quot; value=&quot;Slide 16&quot;/&gt;&lt;property id=&quot;20307&quot; value=&quot;340&quot;/&gt;&lt;/object&gt;&lt;object type=&quot;3&quot; unique_id=&quot;10020&quot;&gt;&lt;property id=&quot;20148&quot; value=&quot;5&quot;/&gt;&lt;property id=&quot;20300&quot; value=&quot;Slide 17&quot;/&gt;&lt;property id=&quot;20307&quot; value=&quot;341&quot;/&gt;&lt;/object&gt;&lt;object type=&quot;3&quot; unique_id=&quot;10021&quot;&gt;&lt;property id=&quot;20148&quot; value=&quot;5&quot;/&gt;&lt;property id=&quot;20300&quot; value=&quot;Slide 18 - &amp;quot;Creating heavy underlines for inspiring pages&amp;quot;&quot;/&gt;&lt;property id=&quot;20307&quot; value=&quot;342&quot;/&gt;&lt;/object&gt;&lt;object type=&quot;3&quot; unique_id=&quot;10022&quot;&gt;&lt;property id=&quot;20148&quot; value=&quot;5&quot;/&gt;&lt;property id=&quot;20300&quot; value=&quot;Slide 19 - &amp;quot;Corporate Marketing&amp;quot;&quot;/&gt;&lt;property id=&quot;20307&quot; value=&quot;259&quot;/&gt;&lt;/object&gt;&lt;object type=&quot;3&quot; unique_id=&quot;10023&quot;&gt;&lt;property id=&quot;20148&quot; value=&quot;5&quot;/&gt;&lt;property id=&quot;20300&quot; value=&quot;Slide 20 - &amp;quot;Table – highlighted row&amp;quot;&quot;/&gt;&lt;property id=&quot;20307&quot; value=&quot;260&quot;/&gt;&lt;/object&gt;&lt;object type=&quot;3&quot; unique_id=&quot;10024&quot;&gt;&lt;property id=&quot;20148&quot; value=&quot;5&quot;/&gt;&lt;property id=&quot;20300&quot; value=&quot;Slide 21 - &amp;quot;Table – highlighted column&amp;quot;&quot;/&gt;&lt;property id=&quot;20307&quot; value=&quot;261&quot;/&gt;&lt;/object&gt;&lt;object type=&quot;3&quot; unique_id=&quot;10025&quot;&gt;&lt;property id=&quot;20148&quot; value=&quot;5&quot;/&gt;&lt;property id=&quot;20300&quot; value=&quot;Slide 22 - &amp;quot;Table – highlighted columns&amp;quot;&quot;/&gt;&lt;property id=&quot;20307&quot; value=&quot;262&quot;/&gt;&lt;/object&gt;&lt;object type=&quot;3&quot; unique_id=&quot;10026&quot;&gt;&lt;property id=&quot;20148&quot; value=&quot;5&quot;/&gt;&lt;property id=&quot;20300&quot; value=&quot;Slide 23 - &amp;quot;Table – highlighted cells&amp;quot;&quot;/&gt;&lt;property id=&quot;20307&quot; value=&quot;263&quot;/&gt;&lt;/object&gt;&lt;object type=&quot;3&quot; unique_id=&quot;10027&quot;&gt;&lt;property id=&quot;20148&quot; value=&quot;5&quot;/&gt;&lt;property id=&quot;20300&quot; value=&quot;Slide 24 - &amp;quot;Table&amp;quot;&quot;/&gt;&lt;property id=&quot;20307&quot; value=&quot;264&quot;/&gt;&lt;/object&gt;&lt;object type=&quot;3&quot; unique_id=&quot;10028&quot;&gt;&lt;property id=&quot;20148&quot; value=&quot;5&quot;/&gt;&lt;property id=&quot;20300&quot; value=&quot;Slide 25 - &amp;quot;Table&amp;quot;&quot;/&gt;&lt;property id=&quot;20307&quot; value=&quot;265&quot;/&gt;&lt;/object&gt;&lt;object type=&quot;3&quot; unique_id=&quot;10029&quot;&gt;&lt;property id=&quot;20148&quot; value=&quot;5&quot;/&gt;&lt;property id=&quot;20300&quot; value=&quot;Slide 26 - &amp;quot;Table&amp;quot;&quot;/&gt;&lt;property id=&quot;20307&quot; value=&quot;266&quot;/&gt;&lt;/object&gt;&lt;object type=&quot;3&quot; unique_id=&quot;10030&quot;&gt;&lt;property id=&quot;20148&quot; value=&quot;5&quot;/&gt;&lt;property id=&quot;20300&quot; value=&quot;Slide 27 - &amp;quot;Table&amp;quot;&quot;/&gt;&lt;property id=&quot;20307&quot; value=&quot;267&quot;/&gt;&lt;/object&gt;&lt;object type=&quot;3&quot; unique_id=&quot;10031&quot;&gt;&lt;property id=&quot;20148&quot; value=&quot;5&quot;/&gt;&lt;property id=&quot;20300&quot; value=&quot;Slide 28 - &amp;quot;Table – comparison&amp;quot;&quot;/&gt;&lt;property id=&quot;20307&quot; value=&quot;268&quot;/&gt;&lt;/object&gt;&lt;object type=&quot;3&quot; unique_id=&quot;10032&quot;&gt;&lt;property id=&quot;20148&quot; value=&quot;5&quot;/&gt;&lt;property id=&quot;20300&quot; value=&quot;Slide 29 - &amp;quot;Checklist – 3 items&amp;quot;&quot;/&gt;&lt;property id=&quot;20307&quot; value=&quot;269&quot;/&gt;&lt;/object&gt;&lt;object type=&quot;3&quot; unique_id=&quot;10033&quot;&gt;&lt;property id=&quot;20148&quot; value=&quot;5&quot;/&gt;&lt;property id=&quot;20300&quot; value=&quot;Slide 30 - &amp;quot;Checklist – 8 items&amp;quot;&quot;/&gt;&lt;property id=&quot;20307&quot; value=&quot;270&quot;/&gt;&lt;/object&gt;&lt;object type=&quot;3&quot; unique_id=&quot;10034&quot;&gt;&lt;property id=&quot;20148&quot; value=&quot;5&quot;/&gt;&lt;property id=&quot;20300&quot; value=&quot;Slide 31 - &amp;quot;Corporate Marketing&amp;quot;&quot;/&gt;&lt;property id=&quot;20307&quot; value=&quot;271&quot;/&gt;&lt;/object&gt;&lt;object type=&quot;3&quot; unique_id=&quot;10035&quot;&gt;&lt;property id=&quot;20148&quot; value=&quot;5&quot;/&gt;&lt;property id=&quot;20300&quot; value=&quot;Slide 32 - &amp;quot;Step process – list&amp;quot;&quot;/&gt;&lt;property id=&quot;20307&quot; value=&quot;272&quot;/&gt;&lt;/object&gt;&lt;object type=&quot;3&quot; unique_id=&quot;10036&quot;&gt;&lt;property id=&quot;20148&quot; value=&quot;5&quot;/&gt;&lt;property id=&quot;20300&quot; value=&quot;Slide 33 - &amp;quot;Step process – list&amp;quot;&quot;/&gt;&lt;property id=&quot;20307&quot; value=&quot;273&quot;/&gt;&lt;/object&gt;&lt;object type=&quot;3&quot; unique_id=&quot;10037&quot;&gt;&lt;property id=&quot;20148&quot; value=&quot;5&quot;/&gt;&lt;property id=&quot;20300&quot; value=&quot;Slide 34 - &amp;quot;Step process – chart&amp;quot;&quot;/&gt;&lt;property id=&quot;20307&quot; value=&quot;274&quot;/&gt;&lt;/object&gt;&lt;object type=&quot;3&quot; unique_id=&quot;10038&quot;&gt;&lt;property id=&quot;20148&quot; value=&quot;5&quot;/&gt;&lt;property id=&quot;20300&quot; value=&quot;Slide 35 - &amp;quot;Step process – chart&amp;quot;&quot;/&gt;&lt;property id=&quot;20307&quot; value=&quot;275&quot;/&gt;&lt;/object&gt;&lt;object type=&quot;3&quot; unique_id=&quot;10039&quot;&gt;&lt;property id=&quot;20148&quot; value=&quot;5&quot;/&gt;&lt;property id=&quot;20300&quot; value=&quot;Slide 36 - &amp;quot;Step process – chart&amp;quot;&quot;/&gt;&lt;property id=&quot;20307&quot; value=&quot;276&quot;/&gt;&lt;/object&gt;&lt;object type=&quot;3&quot; unique_id=&quot;10040&quot;&gt;&lt;property id=&quot;20148&quot; value=&quot;5&quot;/&gt;&lt;property id=&quot;20300&quot; value=&quot;Slide 37 - &amp;quot;Step process – chart&amp;quot;&quot;/&gt;&lt;property id=&quot;20307&quot; value=&quot;277&quot;/&gt;&lt;/object&gt;&lt;object type=&quot;3&quot; unique_id=&quot;10041&quot;&gt;&lt;property id=&quot;20148&quot; value=&quot;5&quot;/&gt;&lt;property id=&quot;20300&quot; value=&quot;Slide 38 - &amp;quot;Corporate Marketing&amp;quot;&quot;/&gt;&lt;property id=&quot;20307&quot; value=&quot;278&quot;/&gt;&lt;/object&gt;&lt;object type=&quot;3&quot; unique_id=&quot;10042&quot;&gt;&lt;property id=&quot;20148&quot; value=&quot;5&quot;/&gt;&lt;property id=&quot;20300&quot; value=&quot;Slide 39 - &amp;quot;Radial diagram&amp;quot;&quot;/&gt;&lt;property id=&quot;20307&quot; value=&quot;279&quot;/&gt;&lt;/object&gt;&lt;object type=&quot;3&quot; unique_id=&quot;10043&quot;&gt;&lt;property id=&quot;20148&quot; value=&quot;5&quot;/&gt;&lt;property id=&quot;20300&quot; value=&quot;Slide 40 - &amp;quot;Radial diagram&amp;quot;&quot;/&gt;&lt;property id=&quot;20307&quot; value=&quot;280&quot;/&gt;&lt;/object&gt;&lt;object type=&quot;3&quot; unique_id=&quot;10044&quot;&gt;&lt;property id=&quot;20148&quot; value=&quot;5&quot;/&gt;&lt;property id=&quot;20300&quot; value=&quot;Slide 41 - &amp;quot;Radial diagram&amp;quot;&quot;/&gt;&lt;property id=&quot;20307&quot; value=&quot;281&quot;/&gt;&lt;/object&gt;&lt;object type=&quot;3&quot; unique_id=&quot;10045&quot;&gt;&lt;property id=&quot;20148&quot; value=&quot;5&quot;/&gt;&lt;property id=&quot;20300&quot; value=&quot;Slide 42 - &amp;quot;Radial diagram&amp;quot;&quot;/&gt;&lt;property id=&quot;20307&quot; value=&quot;282&quot;/&gt;&lt;/object&gt;&lt;object type=&quot;3&quot; unique_id=&quot;10046&quot;&gt;&lt;property id=&quot;20148&quot; value=&quot;5&quot;/&gt;&lt;property id=&quot;20300&quot; value=&quot;Slide 43 - &amp;quot;Oval egg chart&amp;quot;&quot;/&gt;&lt;property id=&quot;20307&quot; value=&quot;283&quot;/&gt;&lt;/object&gt;&lt;object type=&quot;3&quot; unique_id=&quot;10047&quot;&gt;&lt;property id=&quot;20148&quot; value=&quot;5&quot;/&gt;&lt;property id=&quot;20300&quot; value=&quot;Slide 44 - &amp;quot;Ring chart&amp;quot;&quot;/&gt;&lt;property id=&quot;20307&quot; value=&quot;284&quot;/&gt;&lt;/object&gt;&lt;object type=&quot;3&quot; unique_id=&quot;10048&quot;&gt;&lt;property id=&quot;20148&quot; value=&quot;5&quot;/&gt;&lt;property id=&quot;20300&quot; value=&quot;Slide 45 - &amp;quot;Seesaw chart&amp;quot;&quot;/&gt;&lt;property id=&quot;20307&quot; value=&quot;288&quot;/&gt;&lt;/object&gt;&lt;object type=&quot;3&quot; unique_id=&quot;10049&quot;&gt;&lt;property id=&quot;20148&quot; value=&quot;5&quot;/&gt;&lt;property id=&quot;20300&quot; value=&quot;Slide 46 - &amp;quot;Organizational chart&amp;quot;&quot;/&gt;&lt;property id=&quot;20307&quot; value=&quot;289&quot;/&gt;&lt;/object&gt;&lt;object type=&quot;3&quot; unique_id=&quot;10050&quot;&gt;&lt;property id=&quot;20148&quot; value=&quot;5&quot;/&gt;&lt;property id=&quot;20300&quot; value=&quot;Slide 47 - &amp;quot;Corporate Marketing&amp;quot;&quot;/&gt;&lt;property id=&quot;20307&quot; value=&quot;290&quot;/&gt;&lt;/object&gt;&lt;object type=&quot;3&quot; unique_id=&quot;10051&quot;&gt;&lt;property id=&quot;20148&quot; value=&quot;5&quot;/&gt;&lt;property id=&quot;20300&quot; value=&quot;Slide 48 - &amp;quot;Comparison chart&amp;quot;&quot;/&gt;&lt;property id=&quot;20307&quot; value=&quot;291&quot;/&gt;&lt;/object&gt;&lt;object type=&quot;3&quot; unique_id=&quot;10052&quot;&gt;&lt;property id=&quot;20148&quot; value=&quot;5&quot;/&gt;&lt;property id=&quot;20300&quot; value=&quot;Slide 49 - &amp;quot;Comparison chart&amp;quot;&quot;/&gt;&lt;property id=&quot;20307&quot; value=&quot;292&quot;/&gt;&lt;/object&gt;&lt;object type=&quot;3&quot; unique_id=&quot;10053&quot;&gt;&lt;property id=&quot;20148&quot; value=&quot;5&quot;/&gt;&lt;property id=&quot;20300&quot; value=&quot;Slide 50 - &amp;quot;Comparison matrix&amp;quot;&quot;/&gt;&lt;property id=&quot;20307&quot; value=&quot;293&quot;/&gt;&lt;/object&gt;&lt;object type=&quot;3&quot; unique_id=&quot;10054&quot;&gt;&lt;property id=&quot;20148&quot; value=&quot;5&quot;/&gt;&lt;property id=&quot;20300&quot; value=&quot;Slide 51 - &amp;quot;Comparison matrix&amp;quot;&quot;/&gt;&lt;property id=&quot;20307&quot; value=&quot;294&quot;/&gt;&lt;/object&gt;&lt;object type=&quot;3&quot; unique_id=&quot;10055&quot;&gt;&lt;property id=&quot;20148&quot; value=&quot;5&quot;/&gt;&lt;property id=&quot;20300&quot; value=&quot;Slide 52 - &amp;quot;Corporate Marketing&amp;quot;&quot;/&gt;&lt;property id=&quot;20307&quot; value=&quot;295&quot;/&gt;&lt;/object&gt;&lt;object type=&quot;3&quot; unique_id=&quot;10056&quot;&gt;&lt;property id=&quot;20148&quot; value=&quot;5&quot;/&gt;&lt;property id=&quot;20300&quot; value=&quot;Slide 53 - &amp;quot;Flow chart&amp;quot;&quot;/&gt;&lt;property id=&quot;20307&quot; value=&quot;296&quot;/&gt;&lt;/object&gt;&lt;object type=&quot;3&quot; unique_id=&quot;10057&quot;&gt;&lt;property id=&quot;20148&quot; value=&quot;5&quot;/&gt;&lt;property id=&quot;20300&quot; value=&quot;Slide 54 - &amp;quot;Flow chart&amp;quot;&quot;/&gt;&lt;property id=&quot;20307&quot; value=&quot;297&quot;/&gt;&lt;/object&gt;&lt;object type=&quot;3&quot; unique_id=&quot;10058&quot;&gt;&lt;property id=&quot;20148&quot; value=&quot;5&quot;/&gt;&lt;property id=&quot;20300&quot; value=&quot;Slide 55 - &amp;quot;Flow chart&amp;quot;&quot;/&gt;&lt;property id=&quot;20307&quot; value=&quot;298&quot;/&gt;&lt;/object&gt;&lt;object type=&quot;3&quot; unique_id=&quot;10059&quot;&gt;&lt;property id=&quot;20148&quot; value=&quot;5&quot;/&gt;&lt;property id=&quot;20300&quot; value=&quot;Slide 56 - &amp;quot;Flow chart&amp;quot;&quot;/&gt;&lt;property id=&quot;20307&quot; value=&quot;299&quot;/&gt;&lt;/object&gt;&lt;object type=&quot;3&quot; unique_id=&quot;10060&quot;&gt;&lt;property id=&quot;20148&quot; value=&quot;5&quot;/&gt;&lt;property id=&quot;20300&quot; value=&quot;Slide 57 - &amp;quot;Flow chart&amp;quot;&quot;/&gt;&lt;property id=&quot;20307&quot; value=&quot;300&quot;/&gt;&lt;/object&gt;&lt;object type=&quot;3&quot; unique_id=&quot;10061&quot;&gt;&lt;property id=&quot;20148&quot; value=&quot;5&quot;/&gt;&lt;property id=&quot;20300&quot; value=&quot;Slide 58 - &amp;quot;Flow chart&amp;quot;&quot;/&gt;&lt;property id=&quot;20307&quot; value=&quot;301&quot;/&gt;&lt;/object&gt;&lt;object type=&quot;3&quot; unique_id=&quot;10062&quot;&gt;&lt;property id=&quot;20148&quot; value=&quot;5&quot;/&gt;&lt;property id=&quot;20300&quot; value=&quot;Slide 59 - &amp;quot;Flow chart&amp;quot;&quot;/&gt;&lt;property id=&quot;20307&quot; value=&quot;302&quot;/&gt;&lt;/object&gt;&lt;object type=&quot;3&quot; unique_id=&quot;10063&quot;&gt;&lt;property id=&quot;20148&quot; value=&quot;5&quot;/&gt;&lt;property id=&quot;20300&quot; value=&quot;Slide 60 - &amp;quot;Flow chart&amp;quot;&quot;/&gt;&lt;property id=&quot;20307&quot; value=&quot;303&quot;/&gt;&lt;/object&gt;&lt;object type=&quot;3&quot; unique_id=&quot;10064&quot;&gt;&lt;property id=&quot;20148&quot; value=&quot;5&quot;/&gt;&lt;property id=&quot;20300&quot; value=&quot;Slide 61 - &amp;quot;Flow chart – symbols 1 of 3&amp;quot;&quot;/&gt;&lt;property id=&quot;20307&quot; value=&quot;304&quot;/&gt;&lt;/object&gt;&lt;object type=&quot;3&quot; unique_id=&quot;10065&quot;&gt;&lt;property id=&quot;20148&quot; value=&quot;5&quot;/&gt;&lt;property id=&quot;20300&quot; value=&quot;Slide 62 - &amp;quot;Flow chart – symbols 2 of 3&amp;quot;&quot;/&gt;&lt;property id=&quot;20307&quot; value=&quot;305&quot;/&gt;&lt;/object&gt;&lt;object type=&quot;3&quot; unique_id=&quot;10066&quot;&gt;&lt;property id=&quot;20148&quot; value=&quot;5&quot;/&gt;&lt;property id=&quot;20300&quot; value=&quot;Slide 63 - &amp;quot;Flow chart – symbols 3 of 3&amp;quot;&quot;/&gt;&lt;property id=&quot;20307&quot; value=&quot;306&quot;/&gt;&lt;/object&gt;&lt;object type=&quot;3&quot; unique_id=&quot;10067&quot;&gt;&lt;property id=&quot;20148&quot; value=&quot;5&quot;/&gt;&lt;property id=&quot;20300&quot; value=&quot;Slide 64 - &amp;quot;Corporate Marketing&amp;quot;&quot;/&gt;&lt;property id=&quot;20307&quot; value=&quot;307&quot;/&gt;&lt;/object&gt;&lt;object type=&quot;3&quot; unique_id=&quot;10068&quot;&gt;&lt;property id=&quot;20148&quot; value=&quot;5&quot;/&gt;&lt;property id=&quot;20300&quot; value=&quot;Slide 65 - &amp;quot;Process chart&amp;quot;&quot;/&gt;&lt;property id=&quot;20307&quot; value=&quot;308&quot;/&gt;&lt;/object&gt;&lt;object type=&quot;3&quot; unique_id=&quot;10069&quot;&gt;&lt;property id=&quot;20148&quot; value=&quot;5&quot;/&gt;&lt;property id=&quot;20300&quot; value=&quot;Slide 66 - &amp;quot;Process chart&amp;quot;&quot;/&gt;&lt;property id=&quot;20307&quot; value=&quot;309&quot;/&gt;&lt;/object&gt;&lt;object type=&quot;3&quot; unique_id=&quot;10070&quot;&gt;&lt;property id=&quot;20148&quot; value=&quot;5&quot;/&gt;&lt;property id=&quot;20300&quot; value=&quot;Slide 67 - &amp;quot;Corporate Marketing&amp;quot;&quot;/&gt;&lt;property id=&quot;20307&quot; value=&quot;310&quot;/&gt;&lt;/object&gt;&lt;object type=&quot;3&quot; unique_id=&quot;10071&quot;&gt;&lt;property id=&quot;20148&quot; value=&quot;5&quot;/&gt;&lt;property id=&quot;20300&quot; value=&quot;Slide 68 - &amp;quot;Pyramid chart&amp;quot;&quot;/&gt;&lt;property id=&quot;20307&quot; value=&quot;311&quot;/&gt;&lt;/object&gt;&lt;object type=&quot;3&quot; unique_id=&quot;10072&quot;&gt;&lt;property id=&quot;20148&quot; value=&quot;5&quot;/&gt;&lt;property id=&quot;20300&quot; value=&quot;Slide 69 - &amp;quot;CORPORATE MARKETING&amp;quot;&quot;/&gt;&lt;property id=&quot;20307&quot; value=&quot;312&quot;/&gt;&lt;/object&gt;&lt;object type=&quot;3&quot; unique_id=&quot;10073&quot;&gt;&lt;property id=&quot;20148&quot; value=&quot;5&quot;/&gt;&lt;property id=&quot;20300&quot; value=&quot;Slide 70 - &amp;quot;Trend chart&amp;quot;&quot;/&gt;&lt;property id=&quot;20307&quot; value=&quot;313&quot;/&gt;&lt;/object&gt;&lt;object type=&quot;3&quot; unique_id=&quot;10074&quot;&gt;&lt;property id=&quot;20148&quot; value=&quot;5&quot;/&gt;&lt;property id=&quot;20300&quot; value=&quot;Slide 71 - &amp;quot;Corporate Marketing&amp;quot;&quot;/&gt;&lt;property id=&quot;20307&quot; value=&quot;314&quot;/&gt;&lt;/object&gt;&lt;object type=&quot;3&quot; unique_id=&quot;10075&quot;&gt;&lt;property id=&quot;20148&quot; value=&quot;5&quot;/&gt;&lt;property id=&quot;20300&quot; value=&quot;Slide 72 - &amp;quot;Dashboard view – charts&amp;quot;&quot;/&gt;&lt;property id=&quot;20307&quot; value=&quot;315&quot;/&gt;&lt;/object&gt;&lt;object type=&quot;3&quot; unique_id=&quot;10076&quot;&gt;&lt;property id=&quot;20148&quot; value=&quot;5&quot;/&gt;&lt;property id=&quot;20300&quot; value=&quot;Slide 73 - &amp;quot;Dashboard view – tables&amp;quot;&quot;/&gt;&lt;property id=&quot;20307&quot; value=&quot;316&quot;/&gt;&lt;/object&gt;&lt;object type=&quot;3&quot; unique_id=&quot;10077&quot;&gt;&lt;property id=&quot;20148&quot; value=&quot;5&quot;/&gt;&lt;property id=&quot;20300&quot; value=&quot;Slide 74 - &amp;quot;Corporate Marketing&amp;quot;&quot;/&gt;&lt;property id=&quot;20307&quot; value=&quot;317&quot;/&gt;&lt;/object&gt;&lt;object type=&quot;3&quot; unique_id=&quot;10078&quot;&gt;&lt;property id=&quot;20148&quot; value=&quot;5&quot;/&gt;&lt;property id=&quot;20300&quot; value=&quot;Slide 75 - &amp;quot;Roadmapping&amp;quot;&quot;/&gt;&lt;property id=&quot;20307&quot; value=&quot;318&quot;/&gt;&lt;/object&gt;&lt;object type=&quot;3&quot; unique_id=&quot;10079&quot;&gt;&lt;property id=&quot;20148&quot; value=&quot;5&quot;/&gt;&lt;property id=&quot;20300&quot; value=&quot;Slide 76 - &amp;quot;Corporate Marketing&amp;quot;&quot;/&gt;&lt;property id=&quot;20307&quot; value=&quot;319&quot;/&gt;&lt;/object&gt;&lt;object type=&quot;3&quot; unique_id=&quot;10080&quot;&gt;&lt;property id=&quot;20148&quot; value=&quot;5&quot;/&gt;&lt;property id=&quot;20300&quot; value=&quot;Slide 77 - &amp;quot;TU Icons&amp;quot;&quot;/&gt;&lt;property id=&quot;20307&quot; value=&quot;320&quot;/&gt;&lt;/object&gt;&lt;object type=&quot;3&quot; unique_id=&quot;10081&quot;&gt;&lt;property id=&quot;20148&quot; value=&quot;5&quot;/&gt;&lt;property id=&quot;20300&quot; value=&quot;Slide 78 - &amp;quot;TU Icons&amp;quot;&quot;/&gt;&lt;property id=&quot;20307&quot; value=&quot;321&quot;/&gt;&lt;/object&gt;&lt;object type=&quot;3&quot; unique_id=&quot;10082&quot;&gt;&lt;property id=&quot;20148&quot; value=&quot;5&quot;/&gt;&lt;property id=&quot;20300&quot; value=&quot;Slide 79 - &amp;quot;TU Icons&amp;quot;&quot;/&gt;&lt;property id=&quot;20307&quot; value=&quot;322&quot;/&gt;&lt;/object&gt;&lt;object type=&quot;3&quot; unique_id=&quot;10083&quot;&gt;&lt;property id=&quot;20148&quot; value=&quot;5&quot;/&gt;&lt;property id=&quot;20300&quot; value=&quot;Slide 80 - &amp;quot;TU Icons&amp;quot;&quot;/&gt;&lt;property id=&quot;20307&quot; value=&quot;323&quot;/&gt;&lt;/object&gt;&lt;object type=&quot;3&quot; unique_id=&quot;10084&quot;&gt;&lt;property id=&quot;20148&quot; value=&quot;5&quot;/&gt;&lt;property id=&quot;20300&quot; value=&quot;Slide 81 - &amp;quot;IFG Icons&amp;quot;&quot;/&gt;&lt;property id=&quot;20307&quot; value=&quot;324&quot;/&gt;&lt;/object&gt;&lt;object type=&quot;3&quot; unique_id=&quot;10085&quot;&gt;&lt;property id=&quot;20148&quot; value=&quot;5&quot;/&gt;&lt;property id=&quot;20300&quot; value=&quot;Slide 82 - &amp;quot;TU Functional Icons&amp;quot;&quot;/&gt;&lt;property id=&quot;20307&quot; value=&quot;325&quot;/&gt;&lt;/object&gt;&lt;object type=&quot;3&quot; unique_id=&quot;10086&quot;&gt;&lt;property id=&quot;20148&quot; value=&quot;5&quot;/&gt;&lt;property id=&quot;20300&quot; value=&quot;Slide 83 - &amp;quot;TU Functional Icons&amp;quot;&quot;/&gt;&lt;property id=&quot;20307&quot; value=&quot;326&quot;/&gt;&lt;/object&gt;&lt;object type=&quot;3&quot; unique_id=&quot;10087&quot;&gt;&lt;property id=&quot;20148&quot; value=&quot;5&quot;/&gt;&lt;property id=&quot;20300&quot; value=&quot;Slide 84 - &amp;quot;TU Functional Icons&amp;quot;&quot;/&gt;&lt;property id=&quot;20307&quot; value=&quot;327&quot;/&gt;&lt;/object&gt;&lt;/object&gt;&lt;/object&gt;&lt;/database&gt;"/>
  <p:tag name="SECTOMILLISECCONVERTED" val="1"/>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5ExFINxdQrmpbXaL4Jfkm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a8RU7cW8Qs2RovXAMOvJk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JL9H8ESS1Oswq2v1VJhsw"/>
</p:tagLst>
</file>

<file path=ppt/theme/theme1.xml><?xml version="1.0" encoding="utf-8"?>
<a:theme xmlns:a="http://schemas.openxmlformats.org/drawingml/2006/main" name="2_TU-PPT-EXTERNAL-Template-16x9-20150626-b">
  <a:themeElements>
    <a:clrScheme name="TU Theme">
      <a:dk1>
        <a:srgbClr val="000000"/>
      </a:dk1>
      <a:lt1>
        <a:srgbClr val="FFFFFF"/>
      </a:lt1>
      <a:dk2>
        <a:srgbClr val="00A6CA"/>
      </a:dk2>
      <a:lt2>
        <a:srgbClr val="A9A9A9"/>
      </a:lt2>
      <a:accent1>
        <a:srgbClr val="00A6CA"/>
      </a:accent1>
      <a:accent2>
        <a:srgbClr val="FCD800"/>
      </a:accent2>
      <a:accent3>
        <a:srgbClr val="A9D161"/>
      </a:accent3>
      <a:accent4>
        <a:srgbClr val="F16E00"/>
      </a:accent4>
      <a:accent5>
        <a:srgbClr val="008A00"/>
      </a:accent5>
      <a:accent6>
        <a:srgbClr val="EB0000"/>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5" id="{A25FBBE8-759B-954E-BFEC-397B7A20E51D}" vid="{4D7329C1-F04D-A849-9393-4F444D0C83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B6BD68D1EE194DA9E6AD2EE24EFDAC" ma:contentTypeVersion="0" ma:contentTypeDescription="Create a new document." ma:contentTypeScope="" ma:versionID="3d0c24d9fe3d27bb53f7a1fd6ac903d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28DCF8-DCC4-42F6-AE85-AA2125C1D92A}">
  <ds:schemaRefs>
    <ds:schemaRef ds:uri="http://schemas.microsoft.com/sharepoint/v3/contenttype/forms"/>
  </ds:schemaRefs>
</ds:datastoreItem>
</file>

<file path=customXml/itemProps2.xml><?xml version="1.0" encoding="utf-8"?>
<ds:datastoreItem xmlns:ds="http://schemas.openxmlformats.org/officeDocument/2006/customXml" ds:itemID="{C9846DD3-53E4-4DB9-A839-FBF7AE9CAE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6B3F890-994E-4385-BF5F-827A97906542}">
  <ds:schemaRefs>
    <ds:schemaRef ds:uri="http://schemas.microsoft.com/office/infopath/2007/PartnerControls"/>
    <ds:schemaRef ds:uri="http://purl.org/dc/terms/"/>
    <ds:schemaRef ds:uri="http://schemas.openxmlformats.org/package/2006/metadata/core-properties"/>
    <ds:schemaRef ds:uri="http://purl.org/dc/elements/1.1/"/>
    <ds:schemaRef ds:uri="http://schemas.microsoft.com/office/2006/documentManagement/types"/>
    <ds:schemaRef ds:uri="http://www.w3.org/XML/1998/namespac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4426</Words>
  <Application>Microsoft Office PowerPoint</Application>
  <PresentationFormat>Custom</PresentationFormat>
  <Paragraphs>590</Paragraphs>
  <Slides>34</Slides>
  <Notes>33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9" baseType="lpstr">
      <vt:lpstr>ＭＳ Ｐゴシック</vt:lpstr>
      <vt:lpstr>Arial</vt:lpstr>
      <vt:lpstr>Calibri</vt:lpstr>
      <vt:lpstr>2_TU-PPT-EXTERNAL-Template-16x9-20150626-b</vt:lpstr>
      <vt:lpstr>think-cell Slide</vt:lpstr>
      <vt:lpstr>La Dinámica de Consumidores Nuevos al Crédito</vt:lpstr>
      <vt:lpstr>PowerPoint Presentation</vt:lpstr>
      <vt:lpstr>Agenda de la sesión</vt:lpstr>
      <vt:lpstr>¿Por qué deberían importarle los consumidores NTC?</vt:lpstr>
      <vt:lpstr>Cada año, más de 1,5 millones de consumidores obtienen su primer puntaje – un mercado potencial de tamaño considerable</vt:lpstr>
      <vt:lpstr>Más de la mitad de los consumidores obtiene su primer         puntaje gracias a un producto del sector real, principalmente telcos</vt:lpstr>
      <vt:lpstr>Consumidores NTC ofrecen el potencial de venta cruzada y fidelidad. Sin embargo en Colombia no se ha aprovechado esta oportunidad</vt:lpstr>
      <vt:lpstr>Existen varios desafíos percibidos en torno a los NTC que hacen a las entidades de crédito desconfiar de este segmento</vt:lpstr>
      <vt:lpstr>Estudiamos consumidores NTC en comparación con consumidores de crédito establecidos</vt:lpstr>
      <vt:lpstr>Hipótesis 1: Consumidores NTC son más jovenes que los consumidores de crédito establecidos </vt:lpstr>
      <vt:lpstr>Hay varias maneras en que un consumidor puede llegar a ser NTC</vt:lpstr>
      <vt:lpstr>Hipótesis 2: El primer puntaje de un consumidor es un puntaje subprime</vt:lpstr>
      <vt:lpstr>PowerPoint Presentation</vt:lpstr>
      <vt:lpstr>Hipótesis 3: Consumidores NTC tienen puntajes de crédito volátiles</vt:lpstr>
      <vt:lpstr>Los NTC tienen puntajes más volátiles, pero tienen mayor probabilidad de migrar a mejores rangos de puntaje</vt:lpstr>
      <vt:lpstr>Hipótesis 4: Consumidores NTC tienen tasas de mora más altas que los consumidores de crédito establecidos</vt:lpstr>
      <vt:lpstr>El puntaje de riesgo ordena desde los primeros meses después de haber obtenido su primer puntaje</vt:lpstr>
      <vt:lpstr>PowerPoint Presentation</vt:lpstr>
      <vt:lpstr>Hipótesis 6: Consumidores NTC tienen necesidades de crédito diferentes</vt:lpstr>
      <vt:lpstr>Resumiendo: Las percepciones del mercado sobre los NTC tienen algo de cierto. Sin embargo, existen matices importantes</vt:lpstr>
      <vt:lpstr>Teniendo en cuenta estos hallazgos, ¿cuáles son los elementos clave que debería tener en cuenta a la hora de prestar a los consumidores NTC?</vt:lpstr>
      <vt:lpstr>La duración en tarjetas de crédito y créditos no revolventes para consumidores NTC es mayor que la de los consumidores establecidos</vt:lpstr>
      <vt:lpstr>Dada la mayor duración en créditos y el potencial en términos de fidelidad, costo-eficiencia y rentabilidad, los NTC no deben pasarse por alto</vt:lpstr>
      <vt:lpstr>Dada la mayor duración en créditos y el potencial en términos de fidelidad, costo-eficiencia y rentabilidad, los NTC no deben pasarse por alto</vt:lpstr>
      <vt:lpstr>¿Cómo lograr desarrollar procesos de adquisición eficientes?</vt:lpstr>
      <vt:lpstr>Las entidades deben mejorar la experiencia del cliente al tiempo que desarrollan procesos de adquisición eficientes</vt:lpstr>
      <vt:lpstr>Lo primero es expandir el universo calificable en poblaciones no bancarizadas o con scores bajos</vt:lpstr>
      <vt:lpstr>Atraer nuevos clientes</vt:lpstr>
      <vt:lpstr>Atraer nuevos clientes de forma relevante   </vt:lpstr>
      <vt:lpstr>Los bancos usan la educación crediticia para contar con clientes más digitales y de mejor perfil de riesgo</vt:lpstr>
      <vt:lpstr>La vinculación de cliente digital debe ser ágil bajo la premisa de una buena experiencia</vt:lpstr>
      <vt:lpstr>La originación debe soportar la omnicanalidad que el negocio hoy necesita </vt:lpstr>
      <vt:lpstr>En resumen…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2018-02-12T16:08:56Z</dcterms:created>
  <dcterms:modified xsi:type="dcterms:W3CDTF">2019-03-20T00:49:20Z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0x0101005EB6BD68D1EE194DA9E6AD2EE24EFDAC</vt:lpwstr>
  </property>
</Properties>
</file>