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1" r:id="rId2"/>
    <p:sldId id="262" r:id="rId3"/>
    <p:sldId id="287" r:id="rId4"/>
    <p:sldId id="259" r:id="rId5"/>
    <p:sldId id="258" r:id="rId6"/>
    <p:sldId id="264" r:id="rId7"/>
    <p:sldId id="284" r:id="rId8"/>
    <p:sldId id="260" r:id="rId9"/>
    <p:sldId id="288" r:id="rId10"/>
    <p:sldId id="289" r:id="rId11"/>
    <p:sldId id="290" r:id="rId12"/>
    <p:sldId id="291" r:id="rId13"/>
    <p:sldId id="256" r:id="rId14"/>
    <p:sldId id="283" r:id="rId15"/>
    <p:sldId id="28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6" r:id="rId28"/>
    <p:sldId id="281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91" y="62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50122-76E1-4D51-A189-2543C5D22909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46E0A-59D0-4463-B66A-F5224CC373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52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4D696-9A22-4558-8F48-607089A74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1B3BC7-6621-4D20-A807-F412DD88B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9BAB3B-4820-47B5-A954-63801FF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65B8AA-76B9-45D9-9EBF-80CC2ABB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4B8C3D-B961-4257-AEF5-F41AB9D5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411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E65AE-00AE-4153-904E-EC136DB2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F9CEAE-09CA-4869-92CE-DBFB711CB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1262D3-6855-4E59-BF2D-BAAC2718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EAC856-29CA-4224-8FD2-CACFF5E4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5213A8-D53C-41E1-AB78-27BD4047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729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50A4E0-2725-4C20-8A32-33114C220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E17895-239A-4C9C-B91F-A02311687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F7968F-FFD7-486C-890E-C314E9C79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2ECA78-FA34-4CA5-B773-23975982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819FEA-DBE8-460A-BAC9-FDFCC66E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2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7A5B6-11F1-4CAD-BA98-E2489F48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A889C5-9027-40BE-8DA9-B4E85DB1B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674347-A030-45DA-A038-607E87B3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2B9BA-6CD0-46C0-A7D3-7E37DF28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3DFB2D-EE0D-4DB4-B2C4-A333F7FB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259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A3A6F-36EF-437B-8E86-9D6D54CF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FF09BA-4D77-49EA-B01B-442848807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134966-2C03-4CD3-B8DE-686C692F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3287BD-A3C6-4837-81F9-C3AC6FA1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FA184-A770-4423-9078-1AC1516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13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91A99-A78A-4B4B-826A-0825735F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384ADD-00C3-402B-BE7C-5390A0BEE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7F6108-400A-467D-82B7-7DBE70D91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AC769C-4417-4D30-B643-B15FFB69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57365C-DF3B-4F7C-84DA-0FF86BB4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D2EA9D-C1B9-4E75-9D97-66BC878D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58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C36E9-A9AE-422E-B1D7-CB07EFBC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F136FC-B97F-45AF-9BA7-DB26D7B06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6BF820-12F0-45A0-8402-8C2744617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8C7CA8-2791-42DD-898F-8CF599B29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7A4CEAC-FD79-4393-89CC-5FD35F97E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DBA2565-52B7-4F59-8A77-3B9B5A3E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D3D666D-09C4-4A9C-B13E-653230CE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2579E3-872A-4398-9A94-4AA700E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601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CF061-4BC1-4667-A4F6-9BF7429B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5F4453-C706-48E8-B895-841EA6524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534246-6E8F-4251-BBD7-45A366D6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48D661-FDE6-4CA1-B162-63D6018B0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732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6E8C3A8-E580-4A68-901B-65D7F353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F0EEF2-E602-425F-AAAD-48B391C4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A1A6F3-D34D-491A-BA14-240FD647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600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DDD9E-ECE2-46E6-B619-325379C9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1442A8-38C9-4C2B-8CBE-7A0B338E8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572EF6-174F-4CE2-8C73-1E1240200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75AB31-6AA1-4BF4-91DF-6B3CD813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6EC718-4B4B-472B-AA6D-A1E627A6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41F50D-8D21-4349-A84B-5B93D8E8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40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F7792-B235-4B99-A49C-6452F384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15E2F2-B842-4CE5-9874-4859264FD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340FB0-E450-4171-B912-7012A3288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135D73-0013-499A-9082-486B251D7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C7D0F2-444A-4194-9E55-49B93E88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F9CE3B-A9E6-4F17-AC26-BD6545DB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346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F5AAE-A2FE-4668-B708-AD570C75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555D50-13D1-4891-95FF-A10E8384D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0C052E-A811-43E8-BB60-4FEAE5D33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495EF-15EB-4D60-944D-C3D00E70E345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EEA1F9-7BAE-47CD-BB75-E67753570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C325FB-694E-4401-BE5F-0A5C203DF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34F63-1B9C-45DD-B63A-9CB2FB722BB7}" type="slidenum">
              <a:rPr lang="es-CO" smtClean="0"/>
              <a:t>‹Nº›</a:t>
            </a:fld>
            <a:endParaRPr lang="es-CO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0" y="6489738"/>
            <a:ext cx="12192000" cy="377978"/>
            <a:chOff x="1524000" y="5801018"/>
            <a:chExt cx="9144002" cy="1066698"/>
          </a:xfrm>
        </p:grpSpPr>
        <p:sp>
          <p:nvSpPr>
            <p:cNvPr id="8" name="Rectangle 44">
              <a:extLst>
                <a:ext uri="{FF2B5EF4-FFF2-40B4-BE49-F238E27FC236}">
                  <a16:creationId xmlns:a16="http://schemas.microsoft.com/office/drawing/2014/main" id="{1B635B05-9F54-4C17-B079-E034AD0A1430}"/>
                </a:ext>
              </a:extLst>
            </p:cNvPr>
            <p:cNvSpPr/>
            <p:nvPr/>
          </p:nvSpPr>
          <p:spPr>
            <a:xfrm rot="16200000">
              <a:off x="4805511" y="5567509"/>
              <a:ext cx="1056981" cy="1524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9" name="Rectangle 45">
              <a:extLst>
                <a:ext uri="{FF2B5EF4-FFF2-40B4-BE49-F238E27FC236}">
                  <a16:creationId xmlns:a16="http://schemas.microsoft.com/office/drawing/2014/main" id="{34A940A7-2BA8-4B16-9CD6-5D97CEE7C593}"/>
                </a:ext>
              </a:extLst>
            </p:cNvPr>
            <p:cNvSpPr/>
            <p:nvPr/>
          </p:nvSpPr>
          <p:spPr>
            <a:xfrm rot="16200000">
              <a:off x="6477983" y="5715981"/>
              <a:ext cx="760037" cy="152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0" name="Rectangle 46">
              <a:extLst>
                <a:ext uri="{FF2B5EF4-FFF2-40B4-BE49-F238E27FC236}">
                  <a16:creationId xmlns:a16="http://schemas.microsoft.com/office/drawing/2014/main" id="{9B7FBB5C-5461-490F-89CD-D3AE092DB443}"/>
                </a:ext>
              </a:extLst>
            </p:cNvPr>
            <p:cNvSpPr/>
            <p:nvPr/>
          </p:nvSpPr>
          <p:spPr>
            <a:xfrm rot="16200000">
              <a:off x="7853511" y="5567510"/>
              <a:ext cx="1056979" cy="1524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1" name="Rectangle 47">
              <a:extLst>
                <a:ext uri="{FF2B5EF4-FFF2-40B4-BE49-F238E27FC236}">
                  <a16:creationId xmlns:a16="http://schemas.microsoft.com/office/drawing/2014/main" id="{8F7B2BD1-D390-49ED-A6AD-A908035EA048}"/>
                </a:ext>
              </a:extLst>
            </p:cNvPr>
            <p:cNvSpPr/>
            <p:nvPr/>
          </p:nvSpPr>
          <p:spPr>
            <a:xfrm rot="16200000">
              <a:off x="9660313" y="5850313"/>
              <a:ext cx="491372" cy="152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2" name="Rectangle 51">
              <a:extLst>
                <a:ext uri="{FF2B5EF4-FFF2-40B4-BE49-F238E27FC236}">
                  <a16:creationId xmlns:a16="http://schemas.microsoft.com/office/drawing/2014/main" id="{A38C62D5-56EF-4AFA-92BD-7B5CE464DC47}"/>
                </a:ext>
              </a:extLst>
            </p:cNvPr>
            <p:cNvSpPr/>
            <p:nvPr/>
          </p:nvSpPr>
          <p:spPr>
            <a:xfrm rot="16200000">
              <a:off x="5283627" y="6055340"/>
              <a:ext cx="100750" cy="1524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3" name="Rectangle 52">
              <a:extLst>
                <a:ext uri="{FF2B5EF4-FFF2-40B4-BE49-F238E27FC236}">
                  <a16:creationId xmlns:a16="http://schemas.microsoft.com/office/drawing/2014/main" id="{1DE1C6B5-0084-4C29-AF35-CBCB5477EA1C}"/>
                </a:ext>
              </a:extLst>
            </p:cNvPr>
            <p:cNvSpPr/>
            <p:nvPr/>
          </p:nvSpPr>
          <p:spPr>
            <a:xfrm rot="16200000">
              <a:off x="6807627" y="6055341"/>
              <a:ext cx="100751" cy="1524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B1C5E319-28C9-4734-9D2A-7AB86D53ED33}"/>
                </a:ext>
              </a:extLst>
            </p:cNvPr>
            <p:cNvSpPr/>
            <p:nvPr/>
          </p:nvSpPr>
          <p:spPr>
            <a:xfrm rot="16200000">
              <a:off x="8331626" y="6055340"/>
              <a:ext cx="100752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5" name="Rectangle 54">
              <a:extLst>
                <a:ext uri="{FF2B5EF4-FFF2-40B4-BE49-F238E27FC236}">
                  <a16:creationId xmlns:a16="http://schemas.microsoft.com/office/drawing/2014/main" id="{48B81ADA-44C9-4952-AF3A-3C616B55FD60}"/>
                </a:ext>
              </a:extLst>
            </p:cNvPr>
            <p:cNvSpPr/>
            <p:nvPr/>
          </p:nvSpPr>
          <p:spPr>
            <a:xfrm rot="16200000">
              <a:off x="9855625" y="6055339"/>
              <a:ext cx="100753" cy="1524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6" name="Rectangle 45">
              <a:extLst>
                <a:ext uri="{FF2B5EF4-FFF2-40B4-BE49-F238E27FC236}">
                  <a16:creationId xmlns:a16="http://schemas.microsoft.com/office/drawing/2014/main" id="{34A940A7-2BA8-4B16-9CD6-5D97CEE7C593}"/>
                </a:ext>
              </a:extLst>
            </p:cNvPr>
            <p:cNvSpPr/>
            <p:nvPr/>
          </p:nvSpPr>
          <p:spPr>
            <a:xfrm rot="16200000">
              <a:off x="1758796" y="5566222"/>
              <a:ext cx="1054407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7" name="Rectangle 46">
              <a:extLst>
                <a:ext uri="{FF2B5EF4-FFF2-40B4-BE49-F238E27FC236}">
                  <a16:creationId xmlns:a16="http://schemas.microsoft.com/office/drawing/2014/main" id="{9B7FBB5C-5461-490F-89CD-D3AE092DB443}"/>
                </a:ext>
              </a:extLst>
            </p:cNvPr>
            <p:cNvSpPr/>
            <p:nvPr/>
          </p:nvSpPr>
          <p:spPr>
            <a:xfrm rot="16200000">
              <a:off x="3431268" y="5714693"/>
              <a:ext cx="757463" cy="1524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8" name="Rectangle 52">
              <a:extLst>
                <a:ext uri="{FF2B5EF4-FFF2-40B4-BE49-F238E27FC236}">
                  <a16:creationId xmlns:a16="http://schemas.microsoft.com/office/drawing/2014/main" id="{1DE1C6B5-0084-4C29-AF35-CBCB5477EA1C}"/>
                </a:ext>
              </a:extLst>
            </p:cNvPr>
            <p:cNvSpPr/>
            <p:nvPr/>
          </p:nvSpPr>
          <p:spPr>
            <a:xfrm rot="16200000">
              <a:off x="2235625" y="6052767"/>
              <a:ext cx="100751" cy="1524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9" name="Rectangle 53">
              <a:extLst>
                <a:ext uri="{FF2B5EF4-FFF2-40B4-BE49-F238E27FC236}">
                  <a16:creationId xmlns:a16="http://schemas.microsoft.com/office/drawing/2014/main" id="{B1C5E319-28C9-4734-9D2A-7AB86D53ED33}"/>
                </a:ext>
              </a:extLst>
            </p:cNvPr>
            <p:cNvSpPr/>
            <p:nvPr/>
          </p:nvSpPr>
          <p:spPr>
            <a:xfrm rot="16200000">
              <a:off x="3759623" y="6052766"/>
              <a:ext cx="100752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57625" y="55414"/>
            <a:ext cx="827606" cy="349548"/>
          </a:xfrm>
          <a:prstGeom prst="rect">
            <a:avLst/>
          </a:prstGeom>
        </p:spPr>
      </p:pic>
      <p:grpSp>
        <p:nvGrpSpPr>
          <p:cNvPr id="23" name="Grupo 22"/>
          <p:cNvGrpSpPr/>
          <p:nvPr userDrawn="1"/>
        </p:nvGrpSpPr>
        <p:grpSpPr>
          <a:xfrm>
            <a:off x="0" y="89154"/>
            <a:ext cx="1496461" cy="315808"/>
            <a:chOff x="6526105" y="4109543"/>
            <a:chExt cx="2025806" cy="421319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5ECC882-244A-4C21-8E2B-EEE06B6807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17"/>
            <a:stretch/>
          </p:blipFill>
          <p:spPr>
            <a:xfrm>
              <a:off x="6526105" y="4109543"/>
              <a:ext cx="544035" cy="421319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F5ECC882-244A-4C21-8E2B-EEE06B6807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51"/>
            <a:stretch/>
          </p:blipFill>
          <p:spPr>
            <a:xfrm>
              <a:off x="7112000" y="4179614"/>
              <a:ext cx="1439911" cy="338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5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7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6.wav"/><Relationship Id="rId7" Type="http://schemas.openxmlformats.org/officeDocument/2006/relationships/audio" Target="../media/audio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25.gif"/><Relationship Id="rId5" Type="http://schemas.openxmlformats.org/officeDocument/2006/relationships/audio" Target="../media/audio7.wav"/><Relationship Id="rId10" Type="http://schemas.openxmlformats.org/officeDocument/2006/relationships/image" Target="../media/image26.png"/><Relationship Id="rId4" Type="http://schemas.openxmlformats.org/officeDocument/2006/relationships/audio" Target="../media/audio9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gif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audio" Target="../media/audio11.wav"/><Relationship Id="rId9" Type="http://schemas.openxmlformats.org/officeDocument/2006/relationships/image" Target="../media/image29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microsoft.com/office/2007/relationships/hdphoto" Target="../media/hdphoto3.wdp"/><Relationship Id="rId3" Type="http://schemas.openxmlformats.org/officeDocument/2006/relationships/audio" Target="../media/audio7.wav"/><Relationship Id="rId7" Type="http://schemas.openxmlformats.org/officeDocument/2006/relationships/image" Target="../media/image36.jpeg"/><Relationship Id="rId12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42.jpeg"/><Relationship Id="rId10" Type="http://schemas.openxmlformats.org/officeDocument/2006/relationships/image" Target="../media/image39.png"/><Relationship Id="rId4" Type="http://schemas.openxmlformats.org/officeDocument/2006/relationships/audio" Target="../media/audio12.wav"/><Relationship Id="rId9" Type="http://schemas.openxmlformats.org/officeDocument/2006/relationships/image" Target="../media/image38.jpeg"/><Relationship Id="rId1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audio" Target="../media/audio5.wav"/><Relationship Id="rId10" Type="http://schemas.openxmlformats.org/officeDocument/2006/relationships/image" Target="../media/image8.png"/><Relationship Id="rId4" Type="http://schemas.openxmlformats.org/officeDocument/2006/relationships/audio" Target="../media/audio13.wav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gif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3.wav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gif"/><Relationship Id="rId10" Type="http://schemas.openxmlformats.org/officeDocument/2006/relationships/image" Target="../media/image73.png"/><Relationship Id="rId4" Type="http://schemas.openxmlformats.org/officeDocument/2006/relationships/audio" Target="../media/audio10.wav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7.png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audio" Target="../media/audio12.wav"/><Relationship Id="rId21" Type="http://schemas.openxmlformats.org/officeDocument/2006/relationships/image" Target="../media/image94.png"/><Relationship Id="rId7" Type="http://schemas.openxmlformats.org/officeDocument/2006/relationships/image" Target="../media/image82.jpeg"/><Relationship Id="rId12" Type="http://schemas.openxmlformats.org/officeDocument/2006/relationships/image" Target="../media/image87.png"/><Relationship Id="rId17" Type="http://schemas.openxmlformats.org/officeDocument/2006/relationships/image" Target="../media/image45.png"/><Relationship Id="rId2" Type="http://schemas.openxmlformats.org/officeDocument/2006/relationships/audio" Target="../media/audio6.wav"/><Relationship Id="rId16" Type="http://schemas.openxmlformats.org/officeDocument/2006/relationships/image" Target="../media/image91.jpg"/><Relationship Id="rId20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gif"/><Relationship Id="rId15" Type="http://schemas.openxmlformats.org/officeDocument/2006/relationships/image" Target="../media/image90.gif"/><Relationship Id="rId10" Type="http://schemas.openxmlformats.org/officeDocument/2006/relationships/image" Target="../media/image85.png"/><Relationship Id="rId19" Type="http://schemas.microsoft.com/office/2007/relationships/hdphoto" Target="../media/hdphoto4.wdp"/><Relationship Id="rId4" Type="http://schemas.openxmlformats.org/officeDocument/2006/relationships/audio" Target="../media/audio8.wav"/><Relationship Id="rId9" Type="http://schemas.openxmlformats.org/officeDocument/2006/relationships/image" Target="../media/image84.jpeg"/><Relationship Id="rId14" Type="http://schemas.openxmlformats.org/officeDocument/2006/relationships/image" Target="../media/image89.png"/><Relationship Id="rId22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2.wav"/><Relationship Id="rId5" Type="http://schemas.openxmlformats.org/officeDocument/2006/relationships/audio" Target="../media/audio4.wav"/><Relationship Id="rId1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7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audio" Target="../media/audio8.wav"/><Relationship Id="rId4" Type="http://schemas.openxmlformats.org/officeDocument/2006/relationships/audio" Target="../media/audio8.wav"/><Relationship Id="rId9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8B6CEB6-3262-4508-A160-8D8DD403EE5D}"/>
              </a:ext>
            </a:extLst>
          </p:cNvPr>
          <p:cNvSpPr/>
          <p:nvPr/>
        </p:nvSpPr>
        <p:spPr>
          <a:xfrm>
            <a:off x="0" y="-1"/>
            <a:ext cx="6095995" cy="6618515"/>
          </a:xfrm>
          <a:prstGeom prst="rect">
            <a:avLst/>
          </a:prstGeom>
          <a:pattFill prst="pct5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cxnSp>
        <p:nvCxnSpPr>
          <p:cNvPr id="21" name="Straight Connector 75">
            <a:extLst>
              <a:ext uri="{FF2B5EF4-FFF2-40B4-BE49-F238E27FC236}">
                <a16:creationId xmlns:a16="http://schemas.microsoft.com/office/drawing/2014/main" id="{E1C5DC4B-28C5-4817-9773-AF4605AD0E21}"/>
              </a:ext>
            </a:extLst>
          </p:cNvPr>
          <p:cNvCxnSpPr/>
          <p:nvPr/>
        </p:nvCxnSpPr>
        <p:spPr>
          <a:xfrm flipV="1">
            <a:off x="1577407" y="4778874"/>
            <a:ext cx="3749521" cy="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77">
            <a:extLst>
              <a:ext uri="{FF2B5EF4-FFF2-40B4-BE49-F238E27FC236}">
                <a16:creationId xmlns:a16="http://schemas.microsoft.com/office/drawing/2014/main" id="{CA18C758-EB14-401D-B906-7CA2E753DD85}"/>
              </a:ext>
            </a:extLst>
          </p:cNvPr>
          <p:cNvCxnSpPr/>
          <p:nvPr/>
        </p:nvCxnSpPr>
        <p:spPr>
          <a:xfrm>
            <a:off x="5315353" y="4778876"/>
            <a:ext cx="4715" cy="151476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80">
            <a:extLst>
              <a:ext uri="{FF2B5EF4-FFF2-40B4-BE49-F238E27FC236}">
                <a16:creationId xmlns:a16="http://schemas.microsoft.com/office/drawing/2014/main" id="{CE70D03D-BD8F-4254-BAC6-D225D38637E8}"/>
              </a:ext>
            </a:extLst>
          </p:cNvPr>
          <p:cNvCxnSpPr>
            <a:cxnSpLocks/>
          </p:cNvCxnSpPr>
          <p:nvPr/>
        </p:nvCxnSpPr>
        <p:spPr>
          <a:xfrm>
            <a:off x="1577407" y="1323269"/>
            <a:ext cx="0" cy="3467180"/>
          </a:xfrm>
          <a:prstGeom prst="line">
            <a:avLst/>
          </a:prstGeom>
          <a:ln w="19050">
            <a:solidFill>
              <a:srgbClr val="FFC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42">
            <a:extLst>
              <a:ext uri="{FF2B5EF4-FFF2-40B4-BE49-F238E27FC236}">
                <a16:creationId xmlns:a16="http://schemas.microsoft.com/office/drawing/2014/main" id="{F5ECC882-244A-4C21-8E2B-EEE06B680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70" y="4888870"/>
            <a:ext cx="1439911" cy="1419034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1E1BDDE2-A45E-4AD8-B6C8-B13ED1FA17D1}"/>
              </a:ext>
            </a:extLst>
          </p:cNvPr>
          <p:cNvSpPr txBox="1"/>
          <p:nvPr/>
        </p:nvSpPr>
        <p:spPr>
          <a:xfrm>
            <a:off x="9454205" y="6462027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spc="800" dirty="0">
                <a:solidFill>
                  <a:schemeClr val="bg1"/>
                </a:solidFill>
              </a:rPr>
              <a:t>2 0 </a:t>
            </a:r>
            <a:r>
              <a:rPr lang="es-CO" sz="1200" spc="800">
                <a:solidFill>
                  <a:schemeClr val="bg1"/>
                </a:solidFill>
              </a:rPr>
              <a:t>1 8</a:t>
            </a:r>
            <a:endParaRPr lang="es-CO" sz="1200" spc="8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5801018"/>
            <a:ext cx="12192000" cy="1066698"/>
            <a:chOff x="1524000" y="5801018"/>
            <a:chExt cx="9144002" cy="1066698"/>
          </a:xfrm>
        </p:grpSpPr>
        <p:sp>
          <p:nvSpPr>
            <p:cNvPr id="25" name="Rectangle 44">
              <a:extLst>
                <a:ext uri="{FF2B5EF4-FFF2-40B4-BE49-F238E27FC236}">
                  <a16:creationId xmlns:a16="http://schemas.microsoft.com/office/drawing/2014/main" id="{1B635B05-9F54-4C17-B079-E034AD0A1430}"/>
                </a:ext>
              </a:extLst>
            </p:cNvPr>
            <p:cNvSpPr/>
            <p:nvPr/>
          </p:nvSpPr>
          <p:spPr>
            <a:xfrm rot="16200000">
              <a:off x="4805511" y="5567509"/>
              <a:ext cx="1056981" cy="1524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26" name="Rectangle 45">
              <a:extLst>
                <a:ext uri="{FF2B5EF4-FFF2-40B4-BE49-F238E27FC236}">
                  <a16:creationId xmlns:a16="http://schemas.microsoft.com/office/drawing/2014/main" id="{34A940A7-2BA8-4B16-9CD6-5D97CEE7C593}"/>
                </a:ext>
              </a:extLst>
            </p:cNvPr>
            <p:cNvSpPr/>
            <p:nvPr/>
          </p:nvSpPr>
          <p:spPr>
            <a:xfrm rot="16200000">
              <a:off x="6477983" y="5715981"/>
              <a:ext cx="760037" cy="152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7" name="Rectangle 46">
              <a:extLst>
                <a:ext uri="{FF2B5EF4-FFF2-40B4-BE49-F238E27FC236}">
                  <a16:creationId xmlns:a16="http://schemas.microsoft.com/office/drawing/2014/main" id="{9B7FBB5C-5461-490F-89CD-D3AE092DB443}"/>
                </a:ext>
              </a:extLst>
            </p:cNvPr>
            <p:cNvSpPr/>
            <p:nvPr/>
          </p:nvSpPr>
          <p:spPr>
            <a:xfrm rot="16200000">
              <a:off x="7853511" y="5567509"/>
              <a:ext cx="1056980" cy="1524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8" name="Rectangle 47">
              <a:extLst>
                <a:ext uri="{FF2B5EF4-FFF2-40B4-BE49-F238E27FC236}">
                  <a16:creationId xmlns:a16="http://schemas.microsoft.com/office/drawing/2014/main" id="{8F7B2BD1-D390-49ED-A6AD-A908035EA048}"/>
                </a:ext>
              </a:extLst>
            </p:cNvPr>
            <p:cNvSpPr/>
            <p:nvPr/>
          </p:nvSpPr>
          <p:spPr>
            <a:xfrm rot="16200000">
              <a:off x="9660313" y="5850313"/>
              <a:ext cx="491372" cy="152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32" name="Rectangle 51">
              <a:extLst>
                <a:ext uri="{FF2B5EF4-FFF2-40B4-BE49-F238E27FC236}">
                  <a16:creationId xmlns:a16="http://schemas.microsoft.com/office/drawing/2014/main" id="{A38C62D5-56EF-4AFA-92BD-7B5CE464DC47}"/>
                </a:ext>
              </a:extLst>
            </p:cNvPr>
            <p:cNvSpPr/>
            <p:nvPr/>
          </p:nvSpPr>
          <p:spPr>
            <a:xfrm rot="16200000">
              <a:off x="5283627" y="6055340"/>
              <a:ext cx="100750" cy="1524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3" name="Rectangle 52">
              <a:extLst>
                <a:ext uri="{FF2B5EF4-FFF2-40B4-BE49-F238E27FC236}">
                  <a16:creationId xmlns:a16="http://schemas.microsoft.com/office/drawing/2014/main" id="{1DE1C6B5-0084-4C29-AF35-CBCB5477EA1C}"/>
                </a:ext>
              </a:extLst>
            </p:cNvPr>
            <p:cNvSpPr/>
            <p:nvPr/>
          </p:nvSpPr>
          <p:spPr>
            <a:xfrm rot="16200000">
              <a:off x="6807627" y="6055341"/>
              <a:ext cx="100751" cy="1524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4" name="Rectangle 53">
              <a:extLst>
                <a:ext uri="{FF2B5EF4-FFF2-40B4-BE49-F238E27FC236}">
                  <a16:creationId xmlns:a16="http://schemas.microsoft.com/office/drawing/2014/main" id="{B1C5E319-28C9-4734-9D2A-7AB86D53ED33}"/>
                </a:ext>
              </a:extLst>
            </p:cNvPr>
            <p:cNvSpPr/>
            <p:nvPr/>
          </p:nvSpPr>
          <p:spPr>
            <a:xfrm rot="16200000">
              <a:off x="8331626" y="6055340"/>
              <a:ext cx="100752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5" name="Rectangle 54">
              <a:extLst>
                <a:ext uri="{FF2B5EF4-FFF2-40B4-BE49-F238E27FC236}">
                  <a16:creationId xmlns:a16="http://schemas.microsoft.com/office/drawing/2014/main" id="{48B81ADA-44C9-4952-AF3A-3C616B55FD60}"/>
                </a:ext>
              </a:extLst>
            </p:cNvPr>
            <p:cNvSpPr/>
            <p:nvPr/>
          </p:nvSpPr>
          <p:spPr>
            <a:xfrm rot="16200000">
              <a:off x="9855625" y="6055339"/>
              <a:ext cx="100753" cy="1524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0" name="Rectangle 45">
              <a:extLst>
                <a:ext uri="{FF2B5EF4-FFF2-40B4-BE49-F238E27FC236}">
                  <a16:creationId xmlns:a16="http://schemas.microsoft.com/office/drawing/2014/main" id="{34A940A7-2BA8-4B16-9CD6-5D97CEE7C593}"/>
                </a:ext>
              </a:extLst>
            </p:cNvPr>
            <p:cNvSpPr/>
            <p:nvPr/>
          </p:nvSpPr>
          <p:spPr>
            <a:xfrm rot="16200000">
              <a:off x="1758796" y="5566222"/>
              <a:ext cx="1054407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7" name="Rectangle 46">
              <a:extLst>
                <a:ext uri="{FF2B5EF4-FFF2-40B4-BE49-F238E27FC236}">
                  <a16:creationId xmlns:a16="http://schemas.microsoft.com/office/drawing/2014/main" id="{9B7FBB5C-5461-490F-89CD-D3AE092DB443}"/>
                </a:ext>
              </a:extLst>
            </p:cNvPr>
            <p:cNvSpPr/>
            <p:nvPr/>
          </p:nvSpPr>
          <p:spPr>
            <a:xfrm rot="16200000">
              <a:off x="3431268" y="5714693"/>
              <a:ext cx="757463" cy="1524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" name="Rectangle 52">
              <a:extLst>
                <a:ext uri="{FF2B5EF4-FFF2-40B4-BE49-F238E27FC236}">
                  <a16:creationId xmlns:a16="http://schemas.microsoft.com/office/drawing/2014/main" id="{1DE1C6B5-0084-4C29-AF35-CBCB5477EA1C}"/>
                </a:ext>
              </a:extLst>
            </p:cNvPr>
            <p:cNvSpPr/>
            <p:nvPr/>
          </p:nvSpPr>
          <p:spPr>
            <a:xfrm rot="16200000">
              <a:off x="2235625" y="6052767"/>
              <a:ext cx="100751" cy="1524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0" name="Rectangle 53">
              <a:extLst>
                <a:ext uri="{FF2B5EF4-FFF2-40B4-BE49-F238E27FC236}">
                  <a16:creationId xmlns:a16="http://schemas.microsoft.com/office/drawing/2014/main" id="{B1C5E319-28C9-4734-9D2A-7AB86D53ED33}"/>
                </a:ext>
              </a:extLst>
            </p:cNvPr>
            <p:cNvSpPr/>
            <p:nvPr/>
          </p:nvSpPr>
          <p:spPr>
            <a:xfrm rot="16200000">
              <a:off x="3759623" y="6052766"/>
              <a:ext cx="100752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41" name="Rectangle 13"/>
          <p:cNvSpPr/>
          <p:nvPr/>
        </p:nvSpPr>
        <p:spPr>
          <a:xfrm>
            <a:off x="1736204" y="3619258"/>
            <a:ext cx="889014" cy="934325"/>
          </a:xfrm>
          <a:prstGeom prst="rect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2" name="Rectangle 35"/>
          <p:cNvSpPr/>
          <p:nvPr/>
        </p:nvSpPr>
        <p:spPr>
          <a:xfrm>
            <a:off x="1907590" y="4369999"/>
            <a:ext cx="717627" cy="769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6" name="Rectangle 29"/>
          <p:cNvSpPr/>
          <p:nvPr/>
        </p:nvSpPr>
        <p:spPr>
          <a:xfrm>
            <a:off x="2824764" y="3619258"/>
            <a:ext cx="846143" cy="934325"/>
          </a:xfrm>
          <a:prstGeom prst="rect">
            <a:avLst/>
          </a:prstGeom>
          <a:solidFill>
            <a:srgbClr val="FFC0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47" name="Rectangle 38"/>
          <p:cNvSpPr/>
          <p:nvPr/>
        </p:nvSpPr>
        <p:spPr>
          <a:xfrm>
            <a:off x="2884870" y="4370505"/>
            <a:ext cx="789390" cy="699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9" name="Rectangle 80"/>
          <p:cNvSpPr/>
          <p:nvPr/>
        </p:nvSpPr>
        <p:spPr>
          <a:xfrm>
            <a:off x="3870453" y="3619258"/>
            <a:ext cx="852357" cy="934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0" name="Rectangle 40"/>
          <p:cNvSpPr/>
          <p:nvPr/>
        </p:nvSpPr>
        <p:spPr>
          <a:xfrm>
            <a:off x="3932056" y="4376644"/>
            <a:ext cx="789390" cy="699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38" name="Picture 2" descr="Resultado de imagen para empresa icono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50" y="3660711"/>
            <a:ext cx="811947" cy="82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Resultado de imagen para ambiente icono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71" y="3645033"/>
            <a:ext cx="665356" cy="7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15" y="3634220"/>
            <a:ext cx="619912" cy="74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CuadroTexto 53"/>
          <p:cNvSpPr txBox="1"/>
          <p:nvPr/>
        </p:nvSpPr>
        <p:spPr>
          <a:xfrm>
            <a:off x="1836138" y="4946705"/>
            <a:ext cx="2815789" cy="3385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s-CO" sz="1600" b="1" dirty="0" err="1" smtClean="0">
                <a:solidFill>
                  <a:schemeClr val="bg1"/>
                </a:solidFill>
              </a:rPr>
              <a:t>Ps</a:t>
            </a:r>
            <a:r>
              <a:rPr lang="es-CO" sz="1600" b="1" dirty="0" smtClean="0">
                <a:solidFill>
                  <a:schemeClr val="bg1"/>
                </a:solidFill>
              </a:rPr>
              <a:t>. Germán Montes R. </a:t>
            </a:r>
            <a:r>
              <a:rPr lang="es-CO" sz="1600" b="1" dirty="0">
                <a:solidFill>
                  <a:schemeClr val="bg1"/>
                </a:solidFill>
              </a:rPr>
              <a:t>ME</a:t>
            </a:r>
            <a:r>
              <a:rPr lang="es-CO" sz="1600" b="1" dirty="0" smtClean="0">
                <a:solidFill>
                  <a:schemeClr val="bg1"/>
                </a:solidFill>
              </a:rPr>
              <a:t>.</a:t>
            </a:r>
            <a:endParaRPr lang="es-CO" sz="16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696" y="649284"/>
            <a:ext cx="4345118" cy="183520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27497" y="3451866"/>
            <a:ext cx="45075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BO" sz="2000" dirty="0" smtClean="0"/>
              <a:t>CONFERENCIA</a:t>
            </a:r>
          </a:p>
          <a:p>
            <a:r>
              <a:rPr lang="es-BO" sz="3200" dirty="0" smtClean="0"/>
              <a:t>GESTIÓN TRASCENDENTE </a:t>
            </a:r>
            <a:endParaRPr lang="es-BO" sz="3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0515496" y="6431241"/>
            <a:ext cx="1321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marzo 20 DE 2019</a:t>
            </a:r>
            <a:endParaRPr lang="es-BO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260183" y="-1"/>
            <a:ext cx="931817" cy="478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766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930884" y="2026497"/>
            <a:ext cx="2400267" cy="3840475"/>
            <a:chOff x="4930884" y="2026497"/>
            <a:chExt cx="2400267" cy="384047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2391" t="9986" r="32121" b="10550"/>
            <a:stretch/>
          </p:blipFill>
          <p:spPr>
            <a:xfrm>
              <a:off x="5243856" y="2026497"/>
              <a:ext cx="1698107" cy="3802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708" y="2083412"/>
              <a:ext cx="285547" cy="2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29 Rectángulo"/>
            <p:cNvSpPr/>
            <p:nvPr/>
          </p:nvSpPr>
          <p:spPr>
            <a:xfrm>
              <a:off x="4930884" y="5832683"/>
              <a:ext cx="2400267" cy="342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010634" y="3240192"/>
            <a:ext cx="3118590" cy="2143099"/>
            <a:chOff x="5010634" y="2775744"/>
            <a:chExt cx="3118590" cy="2143099"/>
          </a:xfrm>
        </p:grpSpPr>
        <p:grpSp>
          <p:nvGrpSpPr>
            <p:cNvPr id="7" name="26 Grupo"/>
            <p:cNvGrpSpPr/>
            <p:nvPr/>
          </p:nvGrpSpPr>
          <p:grpSpPr>
            <a:xfrm>
              <a:off x="5760458" y="3085706"/>
              <a:ext cx="702771" cy="594066"/>
              <a:chOff x="-3785052" y="1691680"/>
              <a:chExt cx="818592" cy="720080"/>
            </a:xfrm>
          </p:grpSpPr>
          <p:cxnSp>
            <p:nvCxnSpPr>
              <p:cNvPr id="13" name="25 Conector recto"/>
              <p:cNvCxnSpPr/>
              <p:nvPr/>
            </p:nvCxnSpPr>
            <p:spPr>
              <a:xfrm>
                <a:off x="-3069267" y="1779657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31 Conector recto"/>
              <p:cNvCxnSpPr/>
              <p:nvPr/>
            </p:nvCxnSpPr>
            <p:spPr>
              <a:xfrm>
                <a:off x="-3678429" y="2067689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15 Conector recto"/>
              <p:cNvCxnSpPr/>
              <p:nvPr/>
            </p:nvCxnSpPr>
            <p:spPr>
              <a:xfrm>
                <a:off x="-3663788" y="175794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27 Conector recto"/>
              <p:cNvCxnSpPr/>
              <p:nvPr/>
            </p:nvCxnSpPr>
            <p:spPr>
              <a:xfrm>
                <a:off x="-3627784" y="2038468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28 Conector recto"/>
              <p:cNvCxnSpPr/>
              <p:nvPr/>
            </p:nvCxnSpPr>
            <p:spPr>
              <a:xfrm>
                <a:off x="-3627784" y="232650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13 Rectángulo"/>
              <p:cNvSpPr/>
              <p:nvPr/>
            </p:nvSpPr>
            <p:spPr>
              <a:xfrm>
                <a:off x="-3785052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9" name="17 Rectángulo"/>
              <p:cNvSpPr/>
              <p:nvPr/>
            </p:nvSpPr>
            <p:spPr>
              <a:xfrm>
                <a:off x="-3483768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0" name="18 Rectángulo"/>
              <p:cNvSpPr/>
              <p:nvPr/>
            </p:nvSpPr>
            <p:spPr>
              <a:xfrm>
                <a:off x="-3182484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1" name="19 Rectángulo"/>
              <p:cNvSpPr/>
              <p:nvPr/>
            </p:nvSpPr>
            <p:spPr>
              <a:xfrm>
                <a:off x="-3785052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2" name="20 Rectángulo"/>
              <p:cNvSpPr/>
              <p:nvPr/>
            </p:nvSpPr>
            <p:spPr>
              <a:xfrm>
                <a:off x="-3483768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3" name="21 Rectángulo"/>
              <p:cNvSpPr/>
              <p:nvPr/>
            </p:nvSpPr>
            <p:spPr>
              <a:xfrm>
                <a:off x="-3182484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4" name="22 Rectángulo"/>
              <p:cNvSpPr/>
              <p:nvPr/>
            </p:nvSpPr>
            <p:spPr>
              <a:xfrm>
                <a:off x="-3785052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5" name="23 Rectángulo"/>
              <p:cNvSpPr/>
              <p:nvPr/>
            </p:nvSpPr>
            <p:spPr>
              <a:xfrm>
                <a:off x="-3483768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24 Rectángulo"/>
              <p:cNvSpPr/>
              <p:nvPr/>
            </p:nvSpPr>
            <p:spPr>
              <a:xfrm>
                <a:off x="-3182484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8" name="33 CuadroTexto"/>
            <p:cNvSpPr txBox="1"/>
            <p:nvPr/>
          </p:nvSpPr>
          <p:spPr>
            <a:xfrm>
              <a:off x="5702209" y="2775744"/>
              <a:ext cx="848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PROCESOS</a:t>
              </a:r>
            </a:p>
          </p:txBody>
        </p:sp>
        <p:sp>
          <p:nvSpPr>
            <p:cNvPr id="9" name="8 Cerrar llave"/>
            <p:cNvSpPr/>
            <p:nvPr/>
          </p:nvSpPr>
          <p:spPr>
            <a:xfrm>
              <a:off x="7090288" y="2823861"/>
              <a:ext cx="234416" cy="209498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7401782" y="3717598"/>
              <a:ext cx="72744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HACER</a:t>
              </a:r>
            </a:p>
          </p:txBody>
        </p:sp>
        <p:sp>
          <p:nvSpPr>
            <p:cNvPr id="11" name="34 CuadroTexto"/>
            <p:cNvSpPr txBox="1"/>
            <p:nvPr/>
          </p:nvSpPr>
          <p:spPr>
            <a:xfrm>
              <a:off x="6473765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12" name="35 CuadroTexto"/>
            <p:cNvSpPr txBox="1"/>
            <p:nvPr/>
          </p:nvSpPr>
          <p:spPr>
            <a:xfrm>
              <a:off x="5010634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8008736" y="1911111"/>
            <a:ext cx="1832274" cy="3955861"/>
            <a:chOff x="7899552" y="1446663"/>
            <a:chExt cx="1832274" cy="3955861"/>
          </a:xfrm>
        </p:grpSpPr>
        <p:sp>
          <p:nvSpPr>
            <p:cNvPr id="28" name="7 CuadroTexto"/>
            <p:cNvSpPr txBox="1"/>
            <p:nvPr/>
          </p:nvSpPr>
          <p:spPr>
            <a:xfrm>
              <a:off x="8562916" y="3263010"/>
              <a:ext cx="116891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CONOCER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29" name="8 Cerrar llave"/>
            <p:cNvSpPr/>
            <p:nvPr/>
          </p:nvSpPr>
          <p:spPr>
            <a:xfrm>
              <a:off x="7899552" y="1446663"/>
              <a:ext cx="663364" cy="395586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322636" y="2156851"/>
            <a:ext cx="1766667" cy="3524635"/>
            <a:chOff x="3322636" y="2156851"/>
            <a:chExt cx="1766667" cy="3524635"/>
          </a:xfrm>
        </p:grpSpPr>
        <p:sp>
          <p:nvSpPr>
            <p:cNvPr id="31" name="7 CuadroTexto"/>
            <p:cNvSpPr txBox="1"/>
            <p:nvPr/>
          </p:nvSpPr>
          <p:spPr>
            <a:xfrm>
              <a:off x="3322636" y="3746849"/>
              <a:ext cx="16227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000" b="1" cap="all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coneCTAR</a:t>
              </a:r>
              <a:endParaRPr lang="es-E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32" name="8 Cerrar llave"/>
            <p:cNvSpPr/>
            <p:nvPr/>
          </p:nvSpPr>
          <p:spPr>
            <a:xfrm flipH="1">
              <a:off x="4895533" y="2156851"/>
              <a:ext cx="193770" cy="352463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33" name="CuadroTexto 32"/>
          <p:cNvSpPr txBox="1"/>
          <p:nvPr/>
        </p:nvSpPr>
        <p:spPr>
          <a:xfrm>
            <a:off x="4587491" y="6327722"/>
            <a:ext cx="31175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sz="2400" b="1" dirty="0" smtClean="0"/>
              <a:t>LIDERAR CON SENTIDO</a:t>
            </a:r>
            <a:endParaRPr lang="es-CO" sz="2400" b="1" dirty="0"/>
          </a:p>
        </p:txBody>
      </p:sp>
      <p:sp>
        <p:nvSpPr>
          <p:cNvPr id="34" name="Marcador de texto 1"/>
          <p:cNvSpPr txBox="1">
            <a:spLocks/>
          </p:cNvSpPr>
          <p:nvPr/>
        </p:nvSpPr>
        <p:spPr>
          <a:xfrm>
            <a:off x="1169398" y="3205592"/>
            <a:ext cx="1957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es-CO" sz="2400" dirty="0" smtClean="0"/>
              <a:t>CONECTAR</a:t>
            </a:r>
            <a:br>
              <a:rPr lang="es-CO" sz="2400" dirty="0" smtClean="0"/>
            </a:br>
            <a:r>
              <a:rPr lang="es-CO" sz="2400" dirty="0" smtClean="0"/>
              <a:t>SENTIR</a:t>
            </a:r>
            <a:endParaRPr lang="es-CO" sz="2400" dirty="0"/>
          </a:p>
          <a:p>
            <a:r>
              <a:rPr lang="es-CO" sz="2400" dirty="0" smtClean="0"/>
              <a:t>HACER</a:t>
            </a:r>
          </a:p>
          <a:p>
            <a:r>
              <a:rPr lang="es-CO" sz="2400" dirty="0"/>
              <a:t>CONOCER</a:t>
            </a:r>
          </a:p>
          <a:p>
            <a:r>
              <a:rPr lang="es-CO" sz="2400" dirty="0" smtClean="0"/>
              <a:t>SER</a:t>
            </a:r>
            <a:endParaRPr lang="es-CO" sz="24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317572" y="92560"/>
            <a:ext cx="164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</a:rPr>
              <a:t>LIDERAZGO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36" name="Marcador de texto 1"/>
          <p:cNvSpPr txBox="1">
            <a:spLocks/>
          </p:cNvSpPr>
          <p:nvPr/>
        </p:nvSpPr>
        <p:spPr>
          <a:xfrm>
            <a:off x="2598596" y="31005"/>
            <a:ext cx="672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es-CO" dirty="0" smtClean="0">
                <a:solidFill>
                  <a:schemeClr val="accent2">
                    <a:lumMod val="75000"/>
                  </a:schemeClr>
                </a:solidFill>
              </a:rPr>
              <a:t>EL LÍDER TRANSFORMADOR </a:t>
            </a:r>
            <a:endParaRPr lang="es-CO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07" y="1422962"/>
            <a:ext cx="1753587" cy="1753587"/>
          </a:xfrm>
          <a:prstGeom prst="rect">
            <a:avLst/>
          </a:prstGeom>
        </p:spPr>
      </p:pic>
      <p:sp>
        <p:nvSpPr>
          <p:cNvPr id="38" name="7 CuadroTexto"/>
          <p:cNvSpPr txBox="1"/>
          <p:nvPr/>
        </p:nvSpPr>
        <p:spPr>
          <a:xfrm>
            <a:off x="5640145" y="5796287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</a:t>
            </a:r>
            <a:endParaRPr lang="es-E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5966530" y="2156852"/>
            <a:ext cx="2162694" cy="1131312"/>
            <a:chOff x="5966530" y="1692404"/>
            <a:chExt cx="2162694" cy="1131312"/>
          </a:xfrm>
        </p:grpSpPr>
        <p:sp>
          <p:nvSpPr>
            <p:cNvPr id="40" name="7 CuadroTexto"/>
            <p:cNvSpPr txBox="1"/>
            <p:nvPr/>
          </p:nvSpPr>
          <p:spPr>
            <a:xfrm>
              <a:off x="7377095" y="2089941"/>
              <a:ext cx="7521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SENTIR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41" name="8 Cerrar llave"/>
            <p:cNvSpPr/>
            <p:nvPr/>
          </p:nvSpPr>
          <p:spPr>
            <a:xfrm>
              <a:off x="7102191" y="1692404"/>
              <a:ext cx="210611" cy="10619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2" name="Picture 6" descr="Image result for gif animado corazon"/>
            <p:cNvPicPr>
              <a:picLocks noChangeAspect="1" noChangeArrowheads="1" noCrop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530" y="2191891"/>
              <a:ext cx="631825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o 42"/>
          <p:cNvGrpSpPr/>
          <p:nvPr/>
        </p:nvGrpSpPr>
        <p:grpSpPr>
          <a:xfrm>
            <a:off x="971982" y="675725"/>
            <a:ext cx="4051330" cy="3071124"/>
            <a:chOff x="971982" y="588641"/>
            <a:chExt cx="4051330" cy="3071124"/>
          </a:xfrm>
        </p:grpSpPr>
        <p:sp>
          <p:nvSpPr>
            <p:cNvPr id="44" name="Elipse 43"/>
            <p:cNvSpPr/>
            <p:nvPr/>
          </p:nvSpPr>
          <p:spPr>
            <a:xfrm>
              <a:off x="971982" y="588641"/>
              <a:ext cx="2231838" cy="223183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9900"/>
                </a:gs>
                <a:gs pos="71000">
                  <a:srgbClr val="A2D281"/>
                </a:gs>
                <a:gs pos="88000">
                  <a:srgbClr val="FFFF00"/>
                </a:gs>
              </a:gsLst>
              <a:lin ang="18900000" scaled="1"/>
              <a:tileRect/>
            </a:gra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PRINCIPIO RECTOR</a:t>
              </a:r>
              <a:endParaRPr lang="es-C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3303931" y="996876"/>
              <a:ext cx="17193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EL PRINCIPIO</a:t>
              </a:r>
            </a:p>
            <a:p>
              <a:pPr algn="ctr"/>
              <a:r>
                <a:rPr lang="es-CO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RECTOR</a:t>
              </a:r>
            </a:p>
          </p:txBody>
        </p:sp>
        <p:cxnSp>
          <p:nvCxnSpPr>
            <p:cNvPr id="46" name="Conector recto 45"/>
            <p:cNvCxnSpPr>
              <a:stCxn id="45" idx="1"/>
            </p:cNvCxnSpPr>
            <p:nvPr/>
          </p:nvCxnSpPr>
          <p:spPr>
            <a:xfrm flipH="1" flipV="1">
              <a:off x="3093131" y="1320041"/>
              <a:ext cx="210800" cy="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>
              <a:stCxn id="31" idx="0"/>
              <a:endCxn id="45" idx="2"/>
            </p:cNvCxnSpPr>
            <p:nvPr/>
          </p:nvCxnSpPr>
          <p:spPr>
            <a:xfrm flipV="1">
              <a:off x="4134013" y="1643207"/>
              <a:ext cx="29609" cy="2016558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o 47"/>
          <p:cNvGrpSpPr/>
          <p:nvPr/>
        </p:nvGrpSpPr>
        <p:grpSpPr>
          <a:xfrm>
            <a:off x="1333498" y="1159475"/>
            <a:ext cx="2712249" cy="2628306"/>
            <a:chOff x="978541" y="684079"/>
            <a:chExt cx="3041917" cy="2956296"/>
          </a:xfrm>
        </p:grpSpPr>
        <p:sp>
          <p:nvSpPr>
            <p:cNvPr id="49" name="Elipse 48"/>
            <p:cNvSpPr/>
            <p:nvPr/>
          </p:nvSpPr>
          <p:spPr>
            <a:xfrm>
              <a:off x="978541" y="684079"/>
              <a:ext cx="1653637" cy="165363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REALIDAD CONTEXTUAL</a:t>
              </a:r>
              <a:endParaRPr lang="es-CO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0" name="Conector recto de flecha 49"/>
            <p:cNvCxnSpPr>
              <a:endCxn id="49" idx="5"/>
            </p:cNvCxnSpPr>
            <p:nvPr/>
          </p:nvCxnSpPr>
          <p:spPr>
            <a:xfrm flipH="1" flipV="1">
              <a:off x="2390009" y="2095548"/>
              <a:ext cx="1630449" cy="1544827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8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2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3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3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3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3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/>
          <p:bldP spid="36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3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3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/>
          <p:bldP spid="36" grpId="0"/>
          <p:bldP spid="3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19290" y="4742035"/>
            <a:ext cx="3202012" cy="7149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s-CO" sz="20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REALIDAD</a:t>
            </a:r>
          </a:p>
          <a:p>
            <a:pPr algn="ctr"/>
            <a:r>
              <a:rPr lang="es-CO" sz="20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CONTEXTUAL</a:t>
            </a:r>
            <a:endParaRPr lang="es-CO" sz="2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504209" y="922296"/>
            <a:ext cx="3432174" cy="10724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9900"/>
              </a:gs>
              <a:gs pos="71000">
                <a:srgbClr val="A2D281"/>
              </a:gs>
              <a:gs pos="88000">
                <a:srgbClr val="FFFF00"/>
              </a:gs>
            </a:gsLst>
            <a:lin ang="18900000" scaled="1"/>
            <a:tileRect/>
          </a:gra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harsh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 anchorCtr="0"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800" b="1" dirty="0">
                <a:ln/>
                <a:solidFill>
                  <a:schemeClr val="bg1"/>
                </a:solidFill>
                <a:latin typeface="Arial Black" panose="020B0A04020102020204" pitchFamily="34" charset="0"/>
              </a:rPr>
              <a:t>PRINCIPIO RECTOR</a:t>
            </a:r>
          </a:p>
        </p:txBody>
      </p:sp>
      <p:cxnSp>
        <p:nvCxnSpPr>
          <p:cNvPr id="4" name="Conector recto de flecha 3"/>
          <p:cNvCxnSpPr>
            <a:stCxn id="2" idx="0"/>
            <a:endCxn id="11" idx="1"/>
          </p:cNvCxnSpPr>
          <p:nvPr/>
        </p:nvCxnSpPr>
        <p:spPr>
          <a:xfrm flipV="1">
            <a:off x="7220296" y="3619934"/>
            <a:ext cx="0" cy="1122101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>
            <a:stCxn id="11" idx="0"/>
            <a:endCxn id="3" idx="2"/>
          </p:cNvCxnSpPr>
          <p:nvPr/>
        </p:nvCxnSpPr>
        <p:spPr>
          <a:xfrm flipV="1">
            <a:off x="7220296" y="1994721"/>
            <a:ext cx="0" cy="1039363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9175593" y="5635507"/>
            <a:ext cx="719850" cy="587441"/>
          </a:xfrm>
          <a:prstGeom prst="rect">
            <a:avLst/>
          </a:prstGeom>
        </p:spPr>
        <p:txBody>
          <a:bodyPr wrap="none" lIns="108000" tIns="108000" rIns="108000" bIns="108000" anchor="ctr" anchorCtr="0">
            <a:spAutoFit/>
          </a:bodyPr>
          <a:lstStyle/>
          <a:p>
            <a:pPr algn="ctr"/>
            <a:r>
              <a:rPr lang="es-CO" sz="1200" b="1" dirty="0" smtClean="0">
                <a:ln w="0"/>
                <a:solidFill>
                  <a:srgbClr val="0070C0"/>
                </a:solidFill>
              </a:rPr>
              <a:t>Hechos </a:t>
            </a:r>
          </a:p>
          <a:p>
            <a:pPr algn="ctr"/>
            <a:r>
              <a:rPr lang="es-CO" sz="1200" b="1" dirty="0" smtClean="0">
                <a:ln w="0"/>
                <a:solidFill>
                  <a:srgbClr val="0070C0"/>
                </a:solidFill>
              </a:rPr>
              <a:t>y Datos</a:t>
            </a:r>
            <a:endParaRPr lang="es-CO" sz="1200" dirty="0">
              <a:solidFill>
                <a:srgbClr val="0070C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827414" y="5960064"/>
            <a:ext cx="785764" cy="402775"/>
          </a:xfrm>
          <a:prstGeom prst="rect">
            <a:avLst/>
          </a:prstGeom>
        </p:spPr>
        <p:txBody>
          <a:bodyPr wrap="none" lIns="108000" tIns="108000" rIns="108000" bIns="108000" anchor="ctr" anchorCtr="0">
            <a:spAutoFit/>
          </a:bodyPr>
          <a:lstStyle/>
          <a:p>
            <a:pPr algn="ctr"/>
            <a:r>
              <a:rPr lang="es-CO" sz="1200" b="1" dirty="0">
                <a:ln w="0"/>
                <a:solidFill>
                  <a:srgbClr val="0070C0"/>
                </a:solidFill>
              </a:rPr>
              <a:t>Intuición</a:t>
            </a:r>
            <a:endParaRPr lang="es-CO" sz="1200" dirty="0">
              <a:solidFill>
                <a:srgbClr val="0070C0"/>
              </a:solidFill>
            </a:endParaRPr>
          </a:p>
        </p:txBody>
      </p:sp>
      <p:cxnSp>
        <p:nvCxnSpPr>
          <p:cNvPr id="8" name="Conector recto de flecha 32"/>
          <p:cNvCxnSpPr>
            <a:stCxn id="2" idx="1"/>
            <a:endCxn id="12" idx="0"/>
          </p:cNvCxnSpPr>
          <p:nvPr/>
        </p:nvCxnSpPr>
        <p:spPr>
          <a:xfrm rot="10800000" flipV="1">
            <a:off x="4948808" y="5099494"/>
            <a:ext cx="670482" cy="628346"/>
          </a:xfrm>
          <a:prstGeom prst="bentConnector2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stCxn id="2" idx="2"/>
            <a:endCxn id="7" idx="0"/>
          </p:cNvCxnSpPr>
          <p:nvPr/>
        </p:nvCxnSpPr>
        <p:spPr>
          <a:xfrm>
            <a:off x="7220296" y="5456953"/>
            <a:ext cx="0" cy="50311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39"/>
          <p:cNvCxnSpPr>
            <a:stCxn id="2" idx="3"/>
            <a:endCxn id="6" idx="0"/>
          </p:cNvCxnSpPr>
          <p:nvPr/>
        </p:nvCxnSpPr>
        <p:spPr>
          <a:xfrm>
            <a:off x="8821302" y="5099494"/>
            <a:ext cx="714216" cy="536013"/>
          </a:xfrm>
          <a:prstGeom prst="bentConnector2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razón 10"/>
          <p:cNvSpPr/>
          <p:nvPr/>
        </p:nvSpPr>
        <p:spPr>
          <a:xfrm>
            <a:off x="6722099" y="2838800"/>
            <a:ext cx="996394" cy="78113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s-CO" sz="1200" b="1" dirty="0" smtClean="0">
                <a:ln w="0"/>
                <a:solidFill>
                  <a:schemeClr val="bg1"/>
                </a:solidFill>
              </a:rPr>
              <a:t>CONEXIÓN </a:t>
            </a:r>
          </a:p>
          <a:p>
            <a:pPr algn="ctr"/>
            <a:r>
              <a:rPr lang="es-CO" sz="1200" b="1" dirty="0" smtClean="0">
                <a:ln w="0"/>
                <a:solidFill>
                  <a:schemeClr val="bg1"/>
                </a:solidFill>
              </a:rPr>
              <a:t>INTEGRAL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488631" y="5727840"/>
            <a:ext cx="920353" cy="402775"/>
          </a:xfrm>
          <a:prstGeom prst="rect">
            <a:avLst/>
          </a:prstGeom>
        </p:spPr>
        <p:txBody>
          <a:bodyPr wrap="none" lIns="108000" tIns="108000" rIns="108000" bIns="108000" anchor="ctr" anchorCtr="0">
            <a:spAutoFit/>
          </a:bodyPr>
          <a:lstStyle/>
          <a:p>
            <a:pPr algn="ctr"/>
            <a:r>
              <a:rPr lang="es-CO" sz="1200" b="1" dirty="0" smtClean="0">
                <a:ln w="0"/>
                <a:solidFill>
                  <a:srgbClr val="0070C0"/>
                </a:solidFill>
              </a:rPr>
              <a:t>Percepción</a:t>
            </a:r>
            <a:endParaRPr lang="es-CO" sz="1200" dirty="0">
              <a:solidFill>
                <a:srgbClr val="0070C0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452120" y="1328226"/>
            <a:ext cx="1698107" cy="3802282"/>
            <a:chOff x="1062090" y="1560450"/>
            <a:chExt cx="1698107" cy="3802282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2391" t="9986" r="32121" b="10550"/>
            <a:stretch/>
          </p:blipFill>
          <p:spPr>
            <a:xfrm>
              <a:off x="1062090" y="1560450"/>
              <a:ext cx="1698107" cy="3802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5942" y="1617365"/>
              <a:ext cx="285547" cy="2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Image result for gif animado corazon"/>
            <p:cNvPicPr>
              <a:picLocks noChangeAspect="1" noChangeArrowheads="1" noCrop="1"/>
            </p:cNvPicPr>
            <p:nvPr/>
          </p:nvPicPr>
          <p:blipFill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764" y="2190292"/>
              <a:ext cx="631825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Conector recto de flecha 16"/>
          <p:cNvCxnSpPr/>
          <p:nvPr/>
        </p:nvCxnSpPr>
        <p:spPr>
          <a:xfrm>
            <a:off x="2673104" y="2313547"/>
            <a:ext cx="4070069" cy="770173"/>
          </a:xfrm>
          <a:prstGeom prst="straightConnector1">
            <a:avLst/>
          </a:prstGeom>
          <a:ln w="28575"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15" idx="3"/>
          </p:cNvCxnSpPr>
          <p:nvPr/>
        </p:nvCxnSpPr>
        <p:spPr>
          <a:xfrm flipV="1">
            <a:off x="2431519" y="1442157"/>
            <a:ext cx="3187771" cy="60557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endCxn id="3" idx="1"/>
          </p:cNvCxnSpPr>
          <p:nvPr/>
        </p:nvCxnSpPr>
        <p:spPr>
          <a:xfrm flipV="1">
            <a:off x="2673104" y="1458509"/>
            <a:ext cx="2831105" cy="720888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1647009" y="35926"/>
            <a:ext cx="1569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CONEXIÓN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7718492" y="3083720"/>
            <a:ext cx="1908000" cy="0"/>
          </a:xfrm>
          <a:prstGeom prst="straightConnector1">
            <a:avLst/>
          </a:prstGeom>
          <a:ln w="38100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mbo 32"/>
          <p:cNvSpPr/>
          <p:nvPr/>
        </p:nvSpPr>
        <p:spPr>
          <a:xfrm>
            <a:off x="9555689" y="2347260"/>
            <a:ext cx="2162862" cy="1650754"/>
          </a:xfrm>
          <a:custGeom>
            <a:avLst/>
            <a:gdLst>
              <a:gd name="connsiteX0" fmla="*/ 0 w 2162862"/>
              <a:gd name="connsiteY0" fmla="*/ 641204 h 1282408"/>
              <a:gd name="connsiteX1" fmla="*/ 1081431 w 2162862"/>
              <a:gd name="connsiteY1" fmla="*/ 0 h 1282408"/>
              <a:gd name="connsiteX2" fmla="*/ 2162862 w 2162862"/>
              <a:gd name="connsiteY2" fmla="*/ 641204 h 1282408"/>
              <a:gd name="connsiteX3" fmla="*/ 1081431 w 2162862"/>
              <a:gd name="connsiteY3" fmla="*/ 1282408 h 1282408"/>
              <a:gd name="connsiteX4" fmla="*/ 0 w 2162862"/>
              <a:gd name="connsiteY4" fmla="*/ 641204 h 1282408"/>
              <a:gd name="connsiteX0" fmla="*/ 0 w 2162862"/>
              <a:gd name="connsiteY0" fmla="*/ 1147641 h 1788845"/>
              <a:gd name="connsiteX1" fmla="*/ 1081431 w 2162862"/>
              <a:gd name="connsiteY1" fmla="*/ 0 h 1788845"/>
              <a:gd name="connsiteX2" fmla="*/ 2162862 w 2162862"/>
              <a:gd name="connsiteY2" fmla="*/ 1147641 h 1788845"/>
              <a:gd name="connsiteX3" fmla="*/ 1081431 w 2162862"/>
              <a:gd name="connsiteY3" fmla="*/ 1788845 h 1788845"/>
              <a:gd name="connsiteX4" fmla="*/ 0 w 2162862"/>
              <a:gd name="connsiteY4" fmla="*/ 1147641 h 1788845"/>
              <a:gd name="connsiteX0" fmla="*/ 0 w 2162862"/>
              <a:gd name="connsiteY0" fmla="*/ 1147641 h 1507491"/>
              <a:gd name="connsiteX1" fmla="*/ 1081431 w 2162862"/>
              <a:gd name="connsiteY1" fmla="*/ 0 h 1507491"/>
              <a:gd name="connsiteX2" fmla="*/ 2162862 w 2162862"/>
              <a:gd name="connsiteY2" fmla="*/ 1147641 h 1507491"/>
              <a:gd name="connsiteX3" fmla="*/ 1123634 w 2162862"/>
              <a:gd name="connsiteY3" fmla="*/ 1507491 h 1507491"/>
              <a:gd name="connsiteX4" fmla="*/ 0 w 2162862"/>
              <a:gd name="connsiteY4" fmla="*/ 1147641 h 150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862" h="1507491">
                <a:moveTo>
                  <a:pt x="0" y="1147641"/>
                </a:moveTo>
                <a:lnTo>
                  <a:pt x="1081431" y="0"/>
                </a:lnTo>
                <a:lnTo>
                  <a:pt x="2162862" y="1147641"/>
                </a:lnTo>
                <a:lnTo>
                  <a:pt x="1123634" y="1507491"/>
                </a:lnTo>
                <a:lnTo>
                  <a:pt x="0" y="114764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CanDown">
              <a:avLst/>
            </a:prstTxWarp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ACTUAR</a:t>
            </a:r>
          </a:p>
          <a:p>
            <a:pPr algn="ctr"/>
            <a:r>
              <a:rPr lang="es-CO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CON </a:t>
            </a:r>
            <a:r>
              <a:rPr lang="es-CO" b="1" dirty="0" smtClean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SENTIDO</a:t>
            </a:r>
            <a:endParaRPr lang="es-CO" b="1" dirty="0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5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  <p:bldP spid="11" grpId="0" animBg="1"/>
      <p:bldP spid="1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 txBox="1">
            <a:spLocks/>
          </p:cNvSpPr>
          <p:nvPr/>
        </p:nvSpPr>
        <p:spPr>
          <a:xfrm>
            <a:off x="2430560" y="36201"/>
            <a:ext cx="617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es-CO" dirty="0" smtClean="0">
                <a:solidFill>
                  <a:schemeClr val="bg1"/>
                </a:solidFill>
              </a:rPr>
              <a:t>TRANSFORMAR CON OTROS</a:t>
            </a:r>
            <a:endParaRPr lang="es-CO" dirty="0">
              <a:solidFill>
                <a:schemeClr val="bg1"/>
              </a:solidFill>
            </a:endParaRPr>
          </a:p>
        </p:txBody>
      </p:sp>
      <p:grpSp>
        <p:nvGrpSpPr>
          <p:cNvPr id="3" name="17 Grupo"/>
          <p:cNvGrpSpPr/>
          <p:nvPr/>
        </p:nvGrpSpPr>
        <p:grpSpPr>
          <a:xfrm>
            <a:off x="-3518908" y="2361210"/>
            <a:ext cx="3518908" cy="2577571"/>
            <a:chOff x="1081888" y="1929076"/>
            <a:chExt cx="3518908" cy="2577571"/>
          </a:xfrm>
        </p:grpSpPr>
        <p:pic>
          <p:nvPicPr>
            <p:cNvPr id="4" name="Picture 2" descr="Resultado de imagen para pato volando gif animado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896" y="2373048"/>
              <a:ext cx="814375" cy="689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Resultado de imagen para pato volando gif animado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421" y="2855646"/>
              <a:ext cx="814375" cy="689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Resultado de imagen para pato volando gif animado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855" y="2120103"/>
              <a:ext cx="814375" cy="689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Resultado de imagen para pato volando gif animado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50" y="3127637"/>
              <a:ext cx="814375" cy="689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Resultado de imagen para pato volando gif animado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3275" y="3472389"/>
              <a:ext cx="814375" cy="689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Resultado de imagen para pato volando gif animado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3817142"/>
              <a:ext cx="814375" cy="689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Resultado de imagen para pato volando gif animado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888" y="1929076"/>
              <a:ext cx="814375" cy="689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/>
          <p:cNvGrpSpPr/>
          <p:nvPr/>
        </p:nvGrpSpPr>
        <p:grpSpPr>
          <a:xfrm>
            <a:off x="2826174" y="5515043"/>
            <a:ext cx="6539653" cy="1234440"/>
            <a:chOff x="3456989" y="5515043"/>
            <a:chExt cx="6539653" cy="123444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202" y="5515043"/>
              <a:ext cx="1234440" cy="1234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CuadroTexto 12"/>
            <p:cNvSpPr txBox="1"/>
            <p:nvPr/>
          </p:nvSpPr>
          <p:spPr>
            <a:xfrm>
              <a:off x="4694585" y="5901431"/>
              <a:ext cx="405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/>
                <a:t>EQUIPOS </a:t>
              </a:r>
              <a:r>
                <a:rPr lang="es-CO" sz="2400" b="1" dirty="0" smtClean="0"/>
                <a:t>DE LIDERAZGO</a:t>
              </a:r>
              <a:endParaRPr lang="es-CO" sz="2400" b="1" dirty="0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989" y="5520263"/>
              <a:ext cx="1224000" cy="1224000"/>
            </a:xfrm>
            <a:prstGeom prst="rect">
              <a:avLst/>
            </a:prstGeom>
          </p:spPr>
        </p:pic>
      </p:grpSp>
      <p:grpSp>
        <p:nvGrpSpPr>
          <p:cNvPr id="15" name="Grupo 14"/>
          <p:cNvGrpSpPr/>
          <p:nvPr/>
        </p:nvGrpSpPr>
        <p:grpSpPr>
          <a:xfrm>
            <a:off x="635855" y="865381"/>
            <a:ext cx="3461458" cy="1795079"/>
            <a:chOff x="3135249" y="1446663"/>
            <a:chExt cx="7628105" cy="3955861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2391" t="9986" r="32121" b="10550"/>
            <a:stretch/>
          </p:blipFill>
          <p:spPr>
            <a:xfrm>
              <a:off x="5243856" y="1562049"/>
              <a:ext cx="1698107" cy="3802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708" y="1618964"/>
              <a:ext cx="285547" cy="2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26 Grupo"/>
            <p:cNvGrpSpPr/>
            <p:nvPr/>
          </p:nvGrpSpPr>
          <p:grpSpPr>
            <a:xfrm>
              <a:off x="5760458" y="3085706"/>
              <a:ext cx="702771" cy="594066"/>
              <a:chOff x="-3785052" y="1691680"/>
              <a:chExt cx="818592" cy="720080"/>
            </a:xfrm>
          </p:grpSpPr>
          <p:cxnSp>
            <p:nvCxnSpPr>
              <p:cNvPr id="32" name="25 Conector recto"/>
              <p:cNvCxnSpPr/>
              <p:nvPr/>
            </p:nvCxnSpPr>
            <p:spPr>
              <a:xfrm>
                <a:off x="-3069267" y="1779657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31 Conector recto"/>
              <p:cNvCxnSpPr/>
              <p:nvPr/>
            </p:nvCxnSpPr>
            <p:spPr>
              <a:xfrm>
                <a:off x="-3678429" y="2067689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15 Conector recto"/>
              <p:cNvCxnSpPr/>
              <p:nvPr/>
            </p:nvCxnSpPr>
            <p:spPr>
              <a:xfrm>
                <a:off x="-3663788" y="175794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27 Conector recto"/>
              <p:cNvCxnSpPr/>
              <p:nvPr/>
            </p:nvCxnSpPr>
            <p:spPr>
              <a:xfrm>
                <a:off x="-3627784" y="2038468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28 Conector recto"/>
              <p:cNvCxnSpPr/>
              <p:nvPr/>
            </p:nvCxnSpPr>
            <p:spPr>
              <a:xfrm>
                <a:off x="-3627784" y="232650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13 Rectángulo"/>
              <p:cNvSpPr/>
              <p:nvPr/>
            </p:nvSpPr>
            <p:spPr>
              <a:xfrm>
                <a:off x="-3785052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17 Rectángulo"/>
              <p:cNvSpPr/>
              <p:nvPr/>
            </p:nvSpPr>
            <p:spPr>
              <a:xfrm>
                <a:off x="-3483768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9" name="18 Rectángulo"/>
              <p:cNvSpPr/>
              <p:nvPr/>
            </p:nvSpPr>
            <p:spPr>
              <a:xfrm>
                <a:off x="-3182484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19 Rectángulo"/>
              <p:cNvSpPr/>
              <p:nvPr/>
            </p:nvSpPr>
            <p:spPr>
              <a:xfrm>
                <a:off x="-3785052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20 Rectángulo"/>
              <p:cNvSpPr/>
              <p:nvPr/>
            </p:nvSpPr>
            <p:spPr>
              <a:xfrm>
                <a:off x="-3483768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2" name="21 Rectángulo"/>
              <p:cNvSpPr/>
              <p:nvPr/>
            </p:nvSpPr>
            <p:spPr>
              <a:xfrm>
                <a:off x="-3182484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22 Rectángulo"/>
              <p:cNvSpPr/>
              <p:nvPr/>
            </p:nvSpPr>
            <p:spPr>
              <a:xfrm>
                <a:off x="-3785052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23 Rectángulo"/>
              <p:cNvSpPr/>
              <p:nvPr/>
            </p:nvSpPr>
            <p:spPr>
              <a:xfrm>
                <a:off x="-3483768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5" name="24 Rectángulo"/>
              <p:cNvSpPr/>
              <p:nvPr/>
            </p:nvSpPr>
            <p:spPr>
              <a:xfrm>
                <a:off x="-3182484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9" name="33 CuadroTexto"/>
            <p:cNvSpPr txBox="1"/>
            <p:nvPr/>
          </p:nvSpPr>
          <p:spPr>
            <a:xfrm>
              <a:off x="5702209" y="2775744"/>
              <a:ext cx="848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PROCESOS</a:t>
              </a:r>
            </a:p>
          </p:txBody>
        </p:sp>
        <p:pic>
          <p:nvPicPr>
            <p:cNvPr id="20" name="Picture 6" descr="Image result for gif animado corazon"/>
            <p:cNvPicPr>
              <a:picLocks noChangeAspect="1" noChangeArrowheads="1" noCrop="1"/>
            </p:cNvPicPr>
            <p:nvPr/>
          </p:nvPicPr>
          <p:blipFill>
            <a:blip r:embed="rId1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530" y="2191891"/>
              <a:ext cx="631825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29 Rectángulo"/>
            <p:cNvSpPr/>
            <p:nvPr/>
          </p:nvSpPr>
          <p:spPr>
            <a:xfrm>
              <a:off x="4930884" y="5368235"/>
              <a:ext cx="2400267" cy="342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8 Cerrar llave"/>
            <p:cNvSpPr/>
            <p:nvPr/>
          </p:nvSpPr>
          <p:spPr>
            <a:xfrm>
              <a:off x="7090288" y="2823861"/>
              <a:ext cx="234416" cy="209498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3" name="9 CuadroTexto"/>
            <p:cNvSpPr txBox="1"/>
            <p:nvPr/>
          </p:nvSpPr>
          <p:spPr>
            <a:xfrm>
              <a:off x="7401782" y="3949614"/>
              <a:ext cx="72744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HACER</a:t>
              </a:r>
            </a:p>
          </p:txBody>
        </p:sp>
        <p:sp>
          <p:nvSpPr>
            <p:cNvPr id="24" name="34 CuadroTexto"/>
            <p:cNvSpPr txBox="1"/>
            <p:nvPr/>
          </p:nvSpPr>
          <p:spPr>
            <a:xfrm>
              <a:off x="6473765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25" name="35 CuadroTexto"/>
            <p:cNvSpPr txBox="1"/>
            <p:nvPr/>
          </p:nvSpPr>
          <p:spPr>
            <a:xfrm>
              <a:off x="5010634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26" name="7 CuadroTexto"/>
            <p:cNvSpPr txBox="1"/>
            <p:nvPr/>
          </p:nvSpPr>
          <p:spPr>
            <a:xfrm>
              <a:off x="7377095" y="2089941"/>
              <a:ext cx="7521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SENTIR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27" name="8 Cerrar llave"/>
            <p:cNvSpPr/>
            <p:nvPr/>
          </p:nvSpPr>
          <p:spPr>
            <a:xfrm>
              <a:off x="7102191" y="1692404"/>
              <a:ext cx="210611" cy="10619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7 CuadroTexto"/>
            <p:cNvSpPr txBox="1"/>
            <p:nvPr/>
          </p:nvSpPr>
          <p:spPr>
            <a:xfrm>
              <a:off x="8911576" y="3122351"/>
              <a:ext cx="1851778" cy="542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CONOCER</a:t>
              </a:r>
              <a:endParaRPr lang="es-ES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29" name="8 Cerrar llave"/>
            <p:cNvSpPr/>
            <p:nvPr/>
          </p:nvSpPr>
          <p:spPr>
            <a:xfrm>
              <a:off x="7899552" y="1446663"/>
              <a:ext cx="663364" cy="395586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7 CuadroTexto"/>
            <p:cNvSpPr txBox="1"/>
            <p:nvPr/>
          </p:nvSpPr>
          <p:spPr>
            <a:xfrm>
              <a:off x="3135249" y="3282401"/>
              <a:ext cx="2010744" cy="542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CONECTAR</a:t>
              </a:r>
              <a:endParaRPr lang="es-ES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31" name="8 Cerrar llave"/>
            <p:cNvSpPr/>
            <p:nvPr/>
          </p:nvSpPr>
          <p:spPr>
            <a:xfrm flipH="1">
              <a:off x="4895533" y="1692403"/>
              <a:ext cx="193770" cy="352463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8941246" y="865381"/>
            <a:ext cx="3239124" cy="1795079"/>
            <a:chOff x="3276552" y="1446663"/>
            <a:chExt cx="7138142" cy="3955861"/>
          </a:xfrm>
        </p:grpSpPr>
        <p:pic>
          <p:nvPicPr>
            <p:cNvPr id="47" name="Imagen 46"/>
            <p:cNvPicPr>
              <a:picLocks noChangeAspect="1"/>
            </p:cNvPicPr>
            <p:nvPr/>
          </p:nvPicPr>
          <p:blipFill rotWithShape="1"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2391" t="9986" r="32121" b="10550"/>
            <a:stretch/>
          </p:blipFill>
          <p:spPr>
            <a:xfrm>
              <a:off x="5243856" y="1562049"/>
              <a:ext cx="1698107" cy="3802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708" y="1618964"/>
              <a:ext cx="285547" cy="2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26 Grupo"/>
            <p:cNvGrpSpPr/>
            <p:nvPr/>
          </p:nvGrpSpPr>
          <p:grpSpPr>
            <a:xfrm>
              <a:off x="5760458" y="3085706"/>
              <a:ext cx="702771" cy="594066"/>
              <a:chOff x="-3785052" y="1691680"/>
              <a:chExt cx="818592" cy="720080"/>
            </a:xfrm>
          </p:grpSpPr>
          <p:cxnSp>
            <p:nvCxnSpPr>
              <p:cNvPr id="63" name="25 Conector recto"/>
              <p:cNvCxnSpPr/>
              <p:nvPr/>
            </p:nvCxnSpPr>
            <p:spPr>
              <a:xfrm>
                <a:off x="-3069267" y="1779657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31 Conector recto"/>
              <p:cNvCxnSpPr/>
              <p:nvPr/>
            </p:nvCxnSpPr>
            <p:spPr>
              <a:xfrm>
                <a:off x="-3678429" y="2067689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15 Conector recto"/>
              <p:cNvCxnSpPr/>
              <p:nvPr/>
            </p:nvCxnSpPr>
            <p:spPr>
              <a:xfrm>
                <a:off x="-3663788" y="175794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27 Conector recto"/>
              <p:cNvCxnSpPr/>
              <p:nvPr/>
            </p:nvCxnSpPr>
            <p:spPr>
              <a:xfrm>
                <a:off x="-3627784" y="2038468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28 Conector recto"/>
              <p:cNvCxnSpPr/>
              <p:nvPr/>
            </p:nvCxnSpPr>
            <p:spPr>
              <a:xfrm>
                <a:off x="-3627784" y="232650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13 Rectángulo"/>
              <p:cNvSpPr/>
              <p:nvPr/>
            </p:nvSpPr>
            <p:spPr>
              <a:xfrm>
                <a:off x="-3785052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9" name="17 Rectángulo"/>
              <p:cNvSpPr/>
              <p:nvPr/>
            </p:nvSpPr>
            <p:spPr>
              <a:xfrm>
                <a:off x="-3483768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0" name="18 Rectángulo"/>
              <p:cNvSpPr/>
              <p:nvPr/>
            </p:nvSpPr>
            <p:spPr>
              <a:xfrm>
                <a:off x="-3182484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1" name="19 Rectángulo"/>
              <p:cNvSpPr/>
              <p:nvPr/>
            </p:nvSpPr>
            <p:spPr>
              <a:xfrm>
                <a:off x="-3785052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2" name="20 Rectángulo"/>
              <p:cNvSpPr/>
              <p:nvPr/>
            </p:nvSpPr>
            <p:spPr>
              <a:xfrm>
                <a:off x="-3483768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3" name="21 Rectángulo"/>
              <p:cNvSpPr/>
              <p:nvPr/>
            </p:nvSpPr>
            <p:spPr>
              <a:xfrm>
                <a:off x="-3182484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4" name="22 Rectángulo"/>
              <p:cNvSpPr/>
              <p:nvPr/>
            </p:nvSpPr>
            <p:spPr>
              <a:xfrm>
                <a:off x="-3785052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5" name="23 Rectángulo"/>
              <p:cNvSpPr/>
              <p:nvPr/>
            </p:nvSpPr>
            <p:spPr>
              <a:xfrm>
                <a:off x="-3483768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6" name="24 Rectángulo"/>
              <p:cNvSpPr/>
              <p:nvPr/>
            </p:nvSpPr>
            <p:spPr>
              <a:xfrm>
                <a:off x="-3182484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50" name="33 CuadroTexto"/>
            <p:cNvSpPr txBox="1"/>
            <p:nvPr/>
          </p:nvSpPr>
          <p:spPr>
            <a:xfrm>
              <a:off x="5702209" y="2775744"/>
              <a:ext cx="848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PROCESOS</a:t>
              </a:r>
            </a:p>
          </p:txBody>
        </p:sp>
        <p:pic>
          <p:nvPicPr>
            <p:cNvPr id="51" name="Picture 6" descr="Image result for gif animado corazon"/>
            <p:cNvPicPr>
              <a:picLocks noChangeAspect="1" noChangeArrowheads="1" noCrop="1"/>
            </p:cNvPicPr>
            <p:nvPr/>
          </p:nvPicPr>
          <p:blipFill>
            <a:blip r:embed="rId1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530" y="2191891"/>
              <a:ext cx="631825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29 Rectángulo"/>
            <p:cNvSpPr/>
            <p:nvPr/>
          </p:nvSpPr>
          <p:spPr>
            <a:xfrm>
              <a:off x="4930884" y="5368235"/>
              <a:ext cx="2400267" cy="342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8 Cerrar llave"/>
            <p:cNvSpPr/>
            <p:nvPr/>
          </p:nvSpPr>
          <p:spPr>
            <a:xfrm>
              <a:off x="7090288" y="2823861"/>
              <a:ext cx="234416" cy="209498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4" name="9 CuadroTexto"/>
            <p:cNvSpPr txBox="1"/>
            <p:nvPr/>
          </p:nvSpPr>
          <p:spPr>
            <a:xfrm>
              <a:off x="7401782" y="3949614"/>
              <a:ext cx="72744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HACER</a:t>
              </a:r>
            </a:p>
          </p:txBody>
        </p:sp>
        <p:sp>
          <p:nvSpPr>
            <p:cNvPr id="55" name="34 CuadroTexto"/>
            <p:cNvSpPr txBox="1"/>
            <p:nvPr/>
          </p:nvSpPr>
          <p:spPr>
            <a:xfrm>
              <a:off x="6473765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56" name="35 CuadroTexto"/>
            <p:cNvSpPr txBox="1"/>
            <p:nvPr/>
          </p:nvSpPr>
          <p:spPr>
            <a:xfrm>
              <a:off x="5010634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57" name="7 CuadroTexto"/>
            <p:cNvSpPr txBox="1"/>
            <p:nvPr/>
          </p:nvSpPr>
          <p:spPr>
            <a:xfrm>
              <a:off x="7377095" y="2089941"/>
              <a:ext cx="7521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SENTIR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58" name="8 Cerrar llave"/>
            <p:cNvSpPr/>
            <p:nvPr/>
          </p:nvSpPr>
          <p:spPr>
            <a:xfrm>
              <a:off x="7102191" y="1692404"/>
              <a:ext cx="210611" cy="10619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9" name="7 CuadroTexto"/>
            <p:cNvSpPr txBox="1"/>
            <p:nvPr/>
          </p:nvSpPr>
          <p:spPr>
            <a:xfrm>
              <a:off x="8562916" y="3207133"/>
              <a:ext cx="1851778" cy="542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CONOCER</a:t>
              </a:r>
              <a:endParaRPr lang="es-ES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60" name="8 Cerrar llave"/>
            <p:cNvSpPr/>
            <p:nvPr/>
          </p:nvSpPr>
          <p:spPr>
            <a:xfrm>
              <a:off x="7899552" y="1446663"/>
              <a:ext cx="663364" cy="395586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7 CuadroTexto"/>
            <p:cNvSpPr txBox="1"/>
            <p:nvPr/>
          </p:nvSpPr>
          <p:spPr>
            <a:xfrm>
              <a:off x="3276552" y="3282401"/>
              <a:ext cx="2010746" cy="542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CONECTAR</a:t>
              </a:r>
              <a:endParaRPr lang="es-ES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62" name="8 Cerrar llave"/>
            <p:cNvSpPr/>
            <p:nvPr/>
          </p:nvSpPr>
          <p:spPr>
            <a:xfrm flipH="1">
              <a:off x="4895533" y="1692403"/>
              <a:ext cx="193770" cy="352463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699975" y="3800527"/>
            <a:ext cx="3403431" cy="1795079"/>
            <a:chOff x="3276552" y="1446663"/>
            <a:chExt cx="7500229" cy="3955861"/>
          </a:xfrm>
        </p:grpSpPr>
        <p:pic>
          <p:nvPicPr>
            <p:cNvPr id="78" name="Imagen 77"/>
            <p:cNvPicPr>
              <a:picLocks noChangeAspect="1"/>
            </p:cNvPicPr>
            <p:nvPr/>
          </p:nvPicPr>
          <p:blipFill rotWithShape="1"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2391" t="9986" r="32121" b="10550"/>
            <a:stretch/>
          </p:blipFill>
          <p:spPr>
            <a:xfrm>
              <a:off x="5243856" y="1562049"/>
              <a:ext cx="1698107" cy="3802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708" y="1618964"/>
              <a:ext cx="285547" cy="2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26 Grupo"/>
            <p:cNvGrpSpPr/>
            <p:nvPr/>
          </p:nvGrpSpPr>
          <p:grpSpPr>
            <a:xfrm>
              <a:off x="5760458" y="3085706"/>
              <a:ext cx="702771" cy="594066"/>
              <a:chOff x="-3785052" y="1691680"/>
              <a:chExt cx="818592" cy="720080"/>
            </a:xfrm>
          </p:grpSpPr>
          <p:cxnSp>
            <p:nvCxnSpPr>
              <p:cNvPr id="94" name="25 Conector recto"/>
              <p:cNvCxnSpPr/>
              <p:nvPr/>
            </p:nvCxnSpPr>
            <p:spPr>
              <a:xfrm>
                <a:off x="-3069267" y="1779657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31 Conector recto"/>
              <p:cNvCxnSpPr/>
              <p:nvPr/>
            </p:nvCxnSpPr>
            <p:spPr>
              <a:xfrm>
                <a:off x="-3678429" y="2067689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15 Conector recto"/>
              <p:cNvCxnSpPr/>
              <p:nvPr/>
            </p:nvCxnSpPr>
            <p:spPr>
              <a:xfrm>
                <a:off x="-3663788" y="175794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27 Conector recto"/>
              <p:cNvCxnSpPr/>
              <p:nvPr/>
            </p:nvCxnSpPr>
            <p:spPr>
              <a:xfrm>
                <a:off x="-3627784" y="2038468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28 Conector recto"/>
              <p:cNvCxnSpPr/>
              <p:nvPr/>
            </p:nvCxnSpPr>
            <p:spPr>
              <a:xfrm>
                <a:off x="-3627784" y="232650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13 Rectángulo"/>
              <p:cNvSpPr/>
              <p:nvPr/>
            </p:nvSpPr>
            <p:spPr>
              <a:xfrm>
                <a:off x="-3785052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17 Rectángulo"/>
              <p:cNvSpPr/>
              <p:nvPr/>
            </p:nvSpPr>
            <p:spPr>
              <a:xfrm>
                <a:off x="-3483768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1" name="18 Rectángulo"/>
              <p:cNvSpPr/>
              <p:nvPr/>
            </p:nvSpPr>
            <p:spPr>
              <a:xfrm>
                <a:off x="-3182484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19 Rectángulo"/>
              <p:cNvSpPr/>
              <p:nvPr/>
            </p:nvSpPr>
            <p:spPr>
              <a:xfrm>
                <a:off x="-3785052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3" name="20 Rectángulo"/>
              <p:cNvSpPr/>
              <p:nvPr/>
            </p:nvSpPr>
            <p:spPr>
              <a:xfrm>
                <a:off x="-3483768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4" name="21 Rectángulo"/>
              <p:cNvSpPr/>
              <p:nvPr/>
            </p:nvSpPr>
            <p:spPr>
              <a:xfrm>
                <a:off x="-3182484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5" name="22 Rectángulo"/>
              <p:cNvSpPr/>
              <p:nvPr/>
            </p:nvSpPr>
            <p:spPr>
              <a:xfrm>
                <a:off x="-3785052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6" name="23 Rectángulo"/>
              <p:cNvSpPr/>
              <p:nvPr/>
            </p:nvSpPr>
            <p:spPr>
              <a:xfrm>
                <a:off x="-3483768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7" name="24 Rectángulo"/>
              <p:cNvSpPr/>
              <p:nvPr/>
            </p:nvSpPr>
            <p:spPr>
              <a:xfrm>
                <a:off x="-3182484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81" name="33 CuadroTexto"/>
            <p:cNvSpPr txBox="1"/>
            <p:nvPr/>
          </p:nvSpPr>
          <p:spPr>
            <a:xfrm>
              <a:off x="5702209" y="2775744"/>
              <a:ext cx="848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PROCESOS</a:t>
              </a:r>
            </a:p>
          </p:txBody>
        </p:sp>
        <p:pic>
          <p:nvPicPr>
            <p:cNvPr id="82" name="Picture 6" descr="Image result for gif animado corazon"/>
            <p:cNvPicPr>
              <a:picLocks noChangeAspect="1" noChangeArrowheads="1" noCrop="1"/>
            </p:cNvPicPr>
            <p:nvPr/>
          </p:nvPicPr>
          <p:blipFill>
            <a:blip r:embed="rId1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530" y="2191891"/>
              <a:ext cx="631825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29 Rectángulo"/>
            <p:cNvSpPr/>
            <p:nvPr/>
          </p:nvSpPr>
          <p:spPr>
            <a:xfrm>
              <a:off x="4930884" y="5368235"/>
              <a:ext cx="2400267" cy="342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4" name="8 Cerrar llave"/>
            <p:cNvSpPr/>
            <p:nvPr/>
          </p:nvSpPr>
          <p:spPr>
            <a:xfrm>
              <a:off x="7090288" y="2823861"/>
              <a:ext cx="234416" cy="209498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5" name="9 CuadroTexto"/>
            <p:cNvSpPr txBox="1"/>
            <p:nvPr/>
          </p:nvSpPr>
          <p:spPr>
            <a:xfrm>
              <a:off x="7401782" y="3949614"/>
              <a:ext cx="72744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HACER</a:t>
              </a:r>
            </a:p>
          </p:txBody>
        </p:sp>
        <p:sp>
          <p:nvSpPr>
            <p:cNvPr id="86" name="34 CuadroTexto"/>
            <p:cNvSpPr txBox="1"/>
            <p:nvPr/>
          </p:nvSpPr>
          <p:spPr>
            <a:xfrm>
              <a:off x="6473765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87" name="35 CuadroTexto"/>
            <p:cNvSpPr txBox="1"/>
            <p:nvPr/>
          </p:nvSpPr>
          <p:spPr>
            <a:xfrm>
              <a:off x="5010634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88" name="7 CuadroTexto"/>
            <p:cNvSpPr txBox="1"/>
            <p:nvPr/>
          </p:nvSpPr>
          <p:spPr>
            <a:xfrm>
              <a:off x="7377095" y="2089941"/>
              <a:ext cx="7521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SENTIR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89" name="8 Cerrar llave"/>
            <p:cNvSpPr/>
            <p:nvPr/>
          </p:nvSpPr>
          <p:spPr>
            <a:xfrm>
              <a:off x="7102191" y="1692404"/>
              <a:ext cx="210611" cy="10619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0" name="7 CuadroTexto"/>
            <p:cNvSpPr txBox="1"/>
            <p:nvPr/>
          </p:nvSpPr>
          <p:spPr>
            <a:xfrm>
              <a:off x="8925003" y="3122351"/>
              <a:ext cx="1851778" cy="542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CONOCER</a:t>
              </a:r>
              <a:endParaRPr lang="es-ES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1" name="8 Cerrar llave"/>
            <p:cNvSpPr/>
            <p:nvPr/>
          </p:nvSpPr>
          <p:spPr>
            <a:xfrm>
              <a:off x="7899552" y="1446663"/>
              <a:ext cx="663364" cy="395586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2" name="7 CuadroTexto"/>
            <p:cNvSpPr txBox="1"/>
            <p:nvPr/>
          </p:nvSpPr>
          <p:spPr>
            <a:xfrm>
              <a:off x="3276552" y="3282401"/>
              <a:ext cx="2010746" cy="542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CONECTAR</a:t>
              </a:r>
              <a:endParaRPr lang="es-ES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3" name="8 Cerrar llave"/>
            <p:cNvSpPr/>
            <p:nvPr/>
          </p:nvSpPr>
          <p:spPr>
            <a:xfrm flipH="1">
              <a:off x="4895533" y="1692403"/>
              <a:ext cx="193770" cy="352463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108" name="Grupo 107"/>
          <p:cNvGrpSpPr/>
          <p:nvPr/>
        </p:nvGrpSpPr>
        <p:grpSpPr>
          <a:xfrm>
            <a:off x="8922811" y="3800527"/>
            <a:ext cx="3257558" cy="1795079"/>
            <a:chOff x="3235926" y="1446663"/>
            <a:chExt cx="7178767" cy="3955861"/>
          </a:xfrm>
        </p:grpSpPr>
        <p:pic>
          <p:nvPicPr>
            <p:cNvPr id="109" name="Imagen 108"/>
            <p:cNvPicPr>
              <a:picLocks noChangeAspect="1"/>
            </p:cNvPicPr>
            <p:nvPr/>
          </p:nvPicPr>
          <p:blipFill rotWithShape="1"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2391" t="9986" r="32121" b="10550"/>
            <a:stretch/>
          </p:blipFill>
          <p:spPr>
            <a:xfrm>
              <a:off x="5243856" y="1562049"/>
              <a:ext cx="1698107" cy="3802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708" y="1618964"/>
              <a:ext cx="285547" cy="2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1" name="26 Grupo"/>
            <p:cNvGrpSpPr/>
            <p:nvPr/>
          </p:nvGrpSpPr>
          <p:grpSpPr>
            <a:xfrm>
              <a:off x="5760458" y="3085706"/>
              <a:ext cx="702771" cy="594066"/>
              <a:chOff x="-3785052" y="1691680"/>
              <a:chExt cx="818592" cy="720080"/>
            </a:xfrm>
          </p:grpSpPr>
          <p:cxnSp>
            <p:nvCxnSpPr>
              <p:cNvPr id="125" name="25 Conector recto"/>
              <p:cNvCxnSpPr/>
              <p:nvPr/>
            </p:nvCxnSpPr>
            <p:spPr>
              <a:xfrm>
                <a:off x="-3069267" y="1779657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31 Conector recto"/>
              <p:cNvCxnSpPr/>
              <p:nvPr/>
            </p:nvCxnSpPr>
            <p:spPr>
              <a:xfrm>
                <a:off x="-3678429" y="2067689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15 Conector recto"/>
              <p:cNvCxnSpPr/>
              <p:nvPr/>
            </p:nvCxnSpPr>
            <p:spPr>
              <a:xfrm>
                <a:off x="-3663788" y="175794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27 Conector recto"/>
              <p:cNvCxnSpPr/>
              <p:nvPr/>
            </p:nvCxnSpPr>
            <p:spPr>
              <a:xfrm>
                <a:off x="-3627784" y="2038468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28 Conector recto"/>
              <p:cNvCxnSpPr/>
              <p:nvPr/>
            </p:nvCxnSpPr>
            <p:spPr>
              <a:xfrm>
                <a:off x="-3627784" y="232650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13 Rectángulo"/>
              <p:cNvSpPr/>
              <p:nvPr/>
            </p:nvSpPr>
            <p:spPr>
              <a:xfrm>
                <a:off x="-3785052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1" name="17 Rectángulo"/>
              <p:cNvSpPr/>
              <p:nvPr/>
            </p:nvSpPr>
            <p:spPr>
              <a:xfrm>
                <a:off x="-3483768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18 Rectángulo"/>
              <p:cNvSpPr/>
              <p:nvPr/>
            </p:nvSpPr>
            <p:spPr>
              <a:xfrm>
                <a:off x="-3182484" y="1691680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3" name="19 Rectángulo"/>
              <p:cNvSpPr/>
              <p:nvPr/>
            </p:nvSpPr>
            <p:spPr>
              <a:xfrm>
                <a:off x="-3785052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20 Rectángulo"/>
              <p:cNvSpPr/>
              <p:nvPr/>
            </p:nvSpPr>
            <p:spPr>
              <a:xfrm>
                <a:off x="-3483768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5" name="21 Rectángulo"/>
              <p:cNvSpPr/>
              <p:nvPr/>
            </p:nvSpPr>
            <p:spPr>
              <a:xfrm>
                <a:off x="-3182484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6" name="22 Rectángulo"/>
              <p:cNvSpPr/>
              <p:nvPr/>
            </p:nvSpPr>
            <p:spPr>
              <a:xfrm>
                <a:off x="-3785052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7" name="23 Rectángulo"/>
              <p:cNvSpPr/>
              <p:nvPr/>
            </p:nvSpPr>
            <p:spPr>
              <a:xfrm>
                <a:off x="-3483768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8" name="24 Rectángulo"/>
              <p:cNvSpPr/>
              <p:nvPr/>
            </p:nvSpPr>
            <p:spPr>
              <a:xfrm>
                <a:off x="-3182484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12" name="33 CuadroTexto"/>
            <p:cNvSpPr txBox="1"/>
            <p:nvPr/>
          </p:nvSpPr>
          <p:spPr>
            <a:xfrm>
              <a:off x="5702209" y="2775744"/>
              <a:ext cx="848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PROCESOS</a:t>
              </a:r>
            </a:p>
          </p:txBody>
        </p:sp>
        <p:pic>
          <p:nvPicPr>
            <p:cNvPr id="113" name="Picture 6" descr="Image result for gif animado corazon"/>
            <p:cNvPicPr>
              <a:picLocks noChangeAspect="1" noChangeArrowheads="1" noCrop="1"/>
            </p:cNvPicPr>
            <p:nvPr/>
          </p:nvPicPr>
          <p:blipFill>
            <a:blip r:embed="rId1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530" y="2191891"/>
              <a:ext cx="631825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29 Rectángulo"/>
            <p:cNvSpPr/>
            <p:nvPr/>
          </p:nvSpPr>
          <p:spPr>
            <a:xfrm>
              <a:off x="4930884" y="5368235"/>
              <a:ext cx="2400267" cy="342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5" name="8 Cerrar llave"/>
            <p:cNvSpPr/>
            <p:nvPr/>
          </p:nvSpPr>
          <p:spPr>
            <a:xfrm>
              <a:off x="7090288" y="2823861"/>
              <a:ext cx="234416" cy="209498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6" name="9 CuadroTexto"/>
            <p:cNvSpPr txBox="1"/>
            <p:nvPr/>
          </p:nvSpPr>
          <p:spPr>
            <a:xfrm>
              <a:off x="7401782" y="3949614"/>
              <a:ext cx="72744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HACER</a:t>
              </a:r>
            </a:p>
          </p:txBody>
        </p:sp>
        <p:sp>
          <p:nvSpPr>
            <p:cNvPr id="117" name="34 CuadroTexto"/>
            <p:cNvSpPr txBox="1"/>
            <p:nvPr/>
          </p:nvSpPr>
          <p:spPr>
            <a:xfrm>
              <a:off x="6473765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118" name="35 CuadroTexto"/>
            <p:cNvSpPr txBox="1"/>
            <p:nvPr/>
          </p:nvSpPr>
          <p:spPr>
            <a:xfrm>
              <a:off x="5010634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119" name="7 CuadroTexto"/>
            <p:cNvSpPr txBox="1"/>
            <p:nvPr/>
          </p:nvSpPr>
          <p:spPr>
            <a:xfrm>
              <a:off x="7377095" y="2089941"/>
              <a:ext cx="7521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SENTIR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20" name="8 Cerrar llave"/>
            <p:cNvSpPr/>
            <p:nvPr/>
          </p:nvSpPr>
          <p:spPr>
            <a:xfrm>
              <a:off x="7102191" y="1692404"/>
              <a:ext cx="210611" cy="10619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21" name="7 CuadroTexto"/>
            <p:cNvSpPr txBox="1"/>
            <p:nvPr/>
          </p:nvSpPr>
          <p:spPr>
            <a:xfrm>
              <a:off x="8562915" y="3282399"/>
              <a:ext cx="1851778" cy="542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CONOCER</a:t>
              </a:r>
              <a:endParaRPr lang="es-ES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22" name="8 Cerrar llave"/>
            <p:cNvSpPr/>
            <p:nvPr/>
          </p:nvSpPr>
          <p:spPr>
            <a:xfrm>
              <a:off x="7899552" y="1446663"/>
              <a:ext cx="663364" cy="395586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23" name="7 CuadroTexto"/>
            <p:cNvSpPr txBox="1"/>
            <p:nvPr/>
          </p:nvSpPr>
          <p:spPr>
            <a:xfrm>
              <a:off x="3235926" y="3282401"/>
              <a:ext cx="2091996" cy="559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CONECTAR</a:t>
              </a:r>
              <a:endParaRPr lang="es-ES" sz="1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24" name="8 Cerrar llave"/>
            <p:cNvSpPr/>
            <p:nvPr/>
          </p:nvSpPr>
          <p:spPr>
            <a:xfrm flipH="1">
              <a:off x="4895533" y="1692403"/>
              <a:ext cx="193770" cy="352463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139" name="Grupo 138"/>
          <p:cNvGrpSpPr/>
          <p:nvPr/>
        </p:nvGrpSpPr>
        <p:grpSpPr>
          <a:xfrm>
            <a:off x="3297641" y="1446663"/>
            <a:ext cx="6094963" cy="3955861"/>
            <a:chOff x="3650921" y="1446663"/>
            <a:chExt cx="6094963" cy="3955861"/>
          </a:xfrm>
        </p:grpSpPr>
        <p:pic>
          <p:nvPicPr>
            <p:cNvPr id="140" name="Imagen 139"/>
            <p:cNvPicPr>
              <a:picLocks noChangeAspect="1"/>
            </p:cNvPicPr>
            <p:nvPr/>
          </p:nvPicPr>
          <p:blipFill rotWithShape="1"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2391" t="9986" r="32121" b="10550"/>
            <a:stretch/>
          </p:blipFill>
          <p:spPr>
            <a:xfrm>
              <a:off x="5243856" y="1562049"/>
              <a:ext cx="1698107" cy="3802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pic>
          <p:nvPicPr>
            <p:cNvPr id="141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708" y="1618964"/>
              <a:ext cx="285547" cy="2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2" name="26 Grupo"/>
            <p:cNvGrpSpPr/>
            <p:nvPr/>
          </p:nvGrpSpPr>
          <p:grpSpPr>
            <a:xfrm>
              <a:off x="5760457" y="3085706"/>
              <a:ext cx="702772" cy="594067"/>
              <a:chOff x="-3785052" y="1691679"/>
              <a:chExt cx="818593" cy="720081"/>
            </a:xfrm>
          </p:grpSpPr>
          <p:cxnSp>
            <p:nvCxnSpPr>
              <p:cNvPr id="156" name="25 Conector recto"/>
              <p:cNvCxnSpPr/>
              <p:nvPr/>
            </p:nvCxnSpPr>
            <p:spPr>
              <a:xfrm>
                <a:off x="-3069267" y="1779657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31 Conector recto"/>
              <p:cNvCxnSpPr/>
              <p:nvPr/>
            </p:nvCxnSpPr>
            <p:spPr>
              <a:xfrm>
                <a:off x="-3678429" y="2067689"/>
                <a:ext cx="0" cy="200055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15 Conector recto"/>
              <p:cNvCxnSpPr/>
              <p:nvPr/>
            </p:nvCxnSpPr>
            <p:spPr>
              <a:xfrm>
                <a:off x="-3663788" y="175794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27 Conector recto"/>
              <p:cNvCxnSpPr/>
              <p:nvPr/>
            </p:nvCxnSpPr>
            <p:spPr>
              <a:xfrm>
                <a:off x="-3627784" y="2038468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28 Conector recto"/>
              <p:cNvCxnSpPr/>
              <p:nvPr/>
            </p:nvCxnSpPr>
            <p:spPr>
              <a:xfrm>
                <a:off x="-3627784" y="2326500"/>
                <a:ext cx="57606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13 Rectángulo"/>
              <p:cNvSpPr/>
              <p:nvPr/>
            </p:nvSpPr>
            <p:spPr>
              <a:xfrm>
                <a:off x="-3785049" y="1691679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2" name="17 Rectángulo"/>
              <p:cNvSpPr/>
              <p:nvPr/>
            </p:nvSpPr>
            <p:spPr>
              <a:xfrm>
                <a:off x="-3483767" y="1691679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3" name="18 Rectángulo"/>
              <p:cNvSpPr/>
              <p:nvPr/>
            </p:nvSpPr>
            <p:spPr>
              <a:xfrm>
                <a:off x="-3182483" y="1691679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4" name="19 Rectángulo"/>
              <p:cNvSpPr/>
              <p:nvPr/>
            </p:nvSpPr>
            <p:spPr>
              <a:xfrm>
                <a:off x="-3785052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5" name="20 Rectángulo"/>
              <p:cNvSpPr/>
              <p:nvPr/>
            </p:nvSpPr>
            <p:spPr>
              <a:xfrm>
                <a:off x="-3483768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6" name="21 Rectángulo"/>
              <p:cNvSpPr/>
              <p:nvPr/>
            </p:nvSpPr>
            <p:spPr>
              <a:xfrm>
                <a:off x="-3182483" y="1979712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7" name="22 Rectángulo"/>
              <p:cNvSpPr/>
              <p:nvPr/>
            </p:nvSpPr>
            <p:spPr>
              <a:xfrm>
                <a:off x="-3785052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8" name="23 Rectángulo"/>
              <p:cNvSpPr/>
              <p:nvPr/>
            </p:nvSpPr>
            <p:spPr>
              <a:xfrm>
                <a:off x="-3483768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9" name="24 Rectángulo"/>
              <p:cNvSpPr/>
              <p:nvPr/>
            </p:nvSpPr>
            <p:spPr>
              <a:xfrm>
                <a:off x="-3182483" y="2267744"/>
                <a:ext cx="216024" cy="144016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43" name="33 CuadroTexto"/>
            <p:cNvSpPr txBox="1"/>
            <p:nvPr/>
          </p:nvSpPr>
          <p:spPr>
            <a:xfrm>
              <a:off x="5702209" y="2775744"/>
              <a:ext cx="848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PROCESOS</a:t>
              </a:r>
            </a:p>
          </p:txBody>
        </p:sp>
        <p:pic>
          <p:nvPicPr>
            <p:cNvPr id="144" name="Picture 6" descr="Image result for gif animado corazon"/>
            <p:cNvPicPr>
              <a:picLocks noChangeAspect="1" noChangeArrowheads="1" noCrop="1"/>
            </p:cNvPicPr>
            <p:nvPr/>
          </p:nvPicPr>
          <p:blipFill>
            <a:blip r:embed="rId1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530" y="2191891"/>
              <a:ext cx="631825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29 Rectángulo"/>
            <p:cNvSpPr/>
            <p:nvPr/>
          </p:nvSpPr>
          <p:spPr>
            <a:xfrm>
              <a:off x="4930884" y="5368235"/>
              <a:ext cx="2400267" cy="342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6" name="8 Cerrar llave"/>
            <p:cNvSpPr/>
            <p:nvPr/>
          </p:nvSpPr>
          <p:spPr>
            <a:xfrm>
              <a:off x="7090288" y="2823861"/>
              <a:ext cx="234416" cy="209498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47" name="9 CuadroTexto"/>
            <p:cNvSpPr txBox="1"/>
            <p:nvPr/>
          </p:nvSpPr>
          <p:spPr>
            <a:xfrm>
              <a:off x="7401782" y="3738594"/>
              <a:ext cx="72744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HACER</a:t>
              </a:r>
            </a:p>
          </p:txBody>
        </p:sp>
        <p:sp>
          <p:nvSpPr>
            <p:cNvPr id="148" name="34 CuadroTexto"/>
            <p:cNvSpPr txBox="1"/>
            <p:nvPr/>
          </p:nvSpPr>
          <p:spPr>
            <a:xfrm>
              <a:off x="6473765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149" name="35 CuadroTexto"/>
            <p:cNvSpPr txBox="1"/>
            <p:nvPr/>
          </p:nvSpPr>
          <p:spPr>
            <a:xfrm>
              <a:off x="5010634" y="3769265"/>
              <a:ext cx="7024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SERVICIO</a:t>
              </a:r>
            </a:p>
          </p:txBody>
        </p:sp>
        <p:sp>
          <p:nvSpPr>
            <p:cNvPr id="150" name="7 CuadroTexto"/>
            <p:cNvSpPr txBox="1"/>
            <p:nvPr/>
          </p:nvSpPr>
          <p:spPr>
            <a:xfrm>
              <a:off x="7377095" y="2089941"/>
              <a:ext cx="7521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SENTIR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51" name="8 Cerrar llave"/>
            <p:cNvSpPr/>
            <p:nvPr/>
          </p:nvSpPr>
          <p:spPr>
            <a:xfrm>
              <a:off x="7102191" y="1692404"/>
              <a:ext cx="210611" cy="10619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52" name="7 CuadroTexto"/>
            <p:cNvSpPr txBox="1"/>
            <p:nvPr/>
          </p:nvSpPr>
          <p:spPr>
            <a:xfrm>
              <a:off x="8576974" y="3298141"/>
              <a:ext cx="116891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CONOCER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53" name="8 Cerrar llave"/>
            <p:cNvSpPr/>
            <p:nvPr/>
          </p:nvSpPr>
          <p:spPr>
            <a:xfrm>
              <a:off x="7899552" y="1446663"/>
              <a:ext cx="663364" cy="395586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54" name="7 CuadroTexto"/>
            <p:cNvSpPr txBox="1"/>
            <p:nvPr/>
          </p:nvSpPr>
          <p:spPr>
            <a:xfrm>
              <a:off x="3650921" y="3282401"/>
              <a:ext cx="12620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5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CONECTAR</a:t>
              </a:r>
              <a:endParaRPr lang="es-ES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55" name="8 Cerrar llave"/>
            <p:cNvSpPr/>
            <p:nvPr/>
          </p:nvSpPr>
          <p:spPr>
            <a:xfrm flipH="1">
              <a:off x="4895533" y="1692403"/>
              <a:ext cx="193770" cy="352463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70" name="7 CuadroTexto"/>
          <p:cNvSpPr txBox="1"/>
          <p:nvPr/>
        </p:nvSpPr>
        <p:spPr>
          <a:xfrm>
            <a:off x="1755005" y="2695023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</a:t>
            </a:r>
            <a:endParaRPr lang="es-ES" sz="1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1" name="7 CuadroTexto"/>
          <p:cNvSpPr txBox="1"/>
          <p:nvPr/>
        </p:nvSpPr>
        <p:spPr>
          <a:xfrm>
            <a:off x="1762384" y="5595606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</a:t>
            </a:r>
            <a:endParaRPr lang="es-ES" sz="1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2" name="7 CuadroTexto"/>
          <p:cNvSpPr txBox="1"/>
          <p:nvPr/>
        </p:nvSpPr>
        <p:spPr>
          <a:xfrm>
            <a:off x="10031708" y="5571404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</a:t>
            </a:r>
            <a:endParaRPr lang="es-ES" sz="1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3" name="7 CuadroTexto"/>
          <p:cNvSpPr txBox="1"/>
          <p:nvPr/>
        </p:nvSpPr>
        <p:spPr>
          <a:xfrm>
            <a:off x="10046881" y="2652633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</a:t>
            </a:r>
            <a:endParaRPr lang="es-ES" sz="1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4" name="7 CuadroTexto"/>
          <p:cNvSpPr txBox="1"/>
          <p:nvPr/>
        </p:nvSpPr>
        <p:spPr>
          <a:xfrm>
            <a:off x="5410219" y="5389540"/>
            <a:ext cx="713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</a:t>
            </a:r>
            <a:endParaRPr lang="es-E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5" name="CuadroTexto 174"/>
          <p:cNvSpPr txBox="1"/>
          <p:nvPr/>
        </p:nvSpPr>
        <p:spPr>
          <a:xfrm>
            <a:off x="1548284" y="80639"/>
            <a:ext cx="164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LIDERAZGO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6" name="VueloAv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19.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33676" y="6072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87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59 0.00208 L 1.2819 -0.00672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2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"/>
                </p:tgtEl>
              </p:cMediaNode>
            </p:audio>
          </p:childTnLst>
        </p:cTn>
      </p:par>
    </p:tnLst>
    <p:bldLst>
      <p:bldP spid="2" grpId="0"/>
      <p:bldP spid="170" grpId="0"/>
      <p:bldP spid="171" grpId="0"/>
      <p:bldP spid="172" grpId="0"/>
      <p:bldP spid="173" grpId="0"/>
      <p:bldP spid="1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id="{945A405C-40C7-4EEE-87DA-D99B58A25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10282" r="14595" b="16704"/>
          <a:stretch/>
        </p:blipFill>
        <p:spPr bwMode="auto">
          <a:xfrm>
            <a:off x="2967081" y="3415376"/>
            <a:ext cx="3173605" cy="22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D9454A7B-E00D-46E6-ADAD-B2473C9A020A}"/>
              </a:ext>
            </a:extLst>
          </p:cNvPr>
          <p:cNvCxnSpPr>
            <a:cxnSpLocks/>
          </p:cNvCxnSpPr>
          <p:nvPr/>
        </p:nvCxnSpPr>
        <p:spPr>
          <a:xfrm>
            <a:off x="3078884" y="6231761"/>
            <a:ext cx="2947638" cy="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B6A28A2-FD7D-4AE3-8050-12A104DB35E0}"/>
              </a:ext>
            </a:extLst>
          </p:cNvPr>
          <p:cNvSpPr txBox="1"/>
          <p:nvPr/>
        </p:nvSpPr>
        <p:spPr>
          <a:xfrm>
            <a:off x="3471373" y="6260791"/>
            <a:ext cx="2162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dirty="0"/>
              <a:t>45 – 47 milímetros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49C5AF-0D67-427C-B8B5-0C437629D7A0}"/>
              </a:ext>
            </a:extLst>
          </p:cNvPr>
          <p:cNvSpPr txBox="1"/>
          <p:nvPr/>
        </p:nvSpPr>
        <p:spPr>
          <a:xfrm>
            <a:off x="4596180" y="93800"/>
            <a:ext cx="311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RANA FLECHA DORADA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9D2846-0041-49FD-B33E-32192E90E5D6}"/>
              </a:ext>
            </a:extLst>
          </p:cNvPr>
          <p:cNvSpPr txBox="1"/>
          <p:nvPr/>
        </p:nvSpPr>
        <p:spPr>
          <a:xfrm>
            <a:off x="5100228" y="382425"/>
            <a:ext cx="210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chemeClr val="accent4">
                    <a:lumMod val="50000"/>
                  </a:schemeClr>
                </a:solidFill>
              </a:rPr>
              <a:t>Phyllobates</a:t>
            </a:r>
            <a:r>
              <a:rPr lang="es-CO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4">
                    <a:lumMod val="50000"/>
                  </a:schemeClr>
                </a:solidFill>
              </a:rPr>
              <a:t>Terribilis</a:t>
            </a:r>
            <a:endParaRPr lang="es-CO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2FC474E-BEB0-4B48-B18C-57F9AD5177B6}"/>
              </a:ext>
            </a:extLst>
          </p:cNvPr>
          <p:cNvGrpSpPr/>
          <p:nvPr/>
        </p:nvGrpSpPr>
        <p:grpSpPr>
          <a:xfrm>
            <a:off x="1576990" y="888070"/>
            <a:ext cx="4482498" cy="3113151"/>
            <a:chOff x="4254584" y="1017179"/>
            <a:chExt cx="4482498" cy="3113151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F3DF5A02-04A4-41F3-A7B3-0490F175741E}"/>
                </a:ext>
              </a:extLst>
            </p:cNvPr>
            <p:cNvSpPr/>
            <p:nvPr/>
          </p:nvSpPr>
          <p:spPr>
            <a:xfrm>
              <a:off x="4254584" y="1017179"/>
              <a:ext cx="4482498" cy="98000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3325A97-59C0-4B8C-A59C-9B15748C8A95}"/>
                </a:ext>
              </a:extLst>
            </p:cNvPr>
            <p:cNvSpPr/>
            <p:nvPr/>
          </p:nvSpPr>
          <p:spPr>
            <a:xfrm>
              <a:off x="4308615" y="1107586"/>
              <a:ext cx="433410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CO" sz="1000" dirty="0">
                  <a:latin typeface="Arial" panose="020B0604020202020204" pitchFamily="34" charset="0"/>
                </a:rPr>
                <a:t>La piel de la rana dardo dorada está impregnada de un alcaloide venenoso, llamado batracio toxina. Este veneno produce la contracción muscular  y la muerte por paro respiratorio a causa </a:t>
              </a:r>
              <a:r>
                <a:rPr lang="es-CO" sz="1000" dirty="0" smtClean="0">
                  <a:latin typeface="Arial" panose="020B0604020202020204" pitchFamily="34" charset="0"/>
                </a:rPr>
                <a:t>de una </a:t>
              </a:r>
              <a:r>
                <a:rPr lang="es-CO" sz="1000" dirty="0">
                  <a:latin typeface="Arial" panose="020B0604020202020204" pitchFamily="34" charset="0"/>
                </a:rPr>
                <a:t>parálisis de los músculos respiratorios y  fallos cardíacos como la fibrilación. </a:t>
              </a:r>
              <a:endParaRPr lang="es-CO" sz="1000" dirty="0"/>
            </a:p>
          </p:txBody>
        </p:sp>
        <p:cxnSp>
          <p:nvCxnSpPr>
            <p:cNvPr id="17" name="Conector: angular 16">
              <a:extLst>
                <a:ext uri="{FF2B5EF4-FFF2-40B4-BE49-F238E27FC236}">
                  <a16:creationId xmlns:a16="http://schemas.microsoft.com/office/drawing/2014/main" id="{4B628D99-CD80-4EED-88E5-74B7594F26F6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rot="16200000" flipH="1">
              <a:off x="5895040" y="2597976"/>
              <a:ext cx="2133146" cy="931561"/>
            </a:xfrm>
            <a:prstGeom prst="bentConnector3">
              <a:avLst/>
            </a:prstGeom>
            <a:ln>
              <a:solidFill>
                <a:schemeClr val="accent4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02648C63-DD1D-4248-BA6E-8DCF86E192C0}"/>
              </a:ext>
            </a:extLst>
          </p:cNvPr>
          <p:cNvGrpSpPr/>
          <p:nvPr/>
        </p:nvGrpSpPr>
        <p:grpSpPr>
          <a:xfrm>
            <a:off x="208358" y="4939409"/>
            <a:ext cx="5014807" cy="1218225"/>
            <a:chOff x="2154096" y="5050749"/>
            <a:chExt cx="5014807" cy="1218225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A1286B07-3558-4548-8309-9981F9DF3D7C}"/>
                </a:ext>
              </a:extLst>
            </p:cNvPr>
            <p:cNvSpPr/>
            <p:nvPr/>
          </p:nvSpPr>
          <p:spPr>
            <a:xfrm>
              <a:off x="2154096" y="5312358"/>
              <a:ext cx="3650422" cy="95661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682FA88C-F996-4B58-8756-21D776AE7A90}"/>
                </a:ext>
              </a:extLst>
            </p:cNvPr>
            <p:cNvSpPr/>
            <p:nvPr/>
          </p:nvSpPr>
          <p:spPr>
            <a:xfrm>
              <a:off x="2179854" y="5407200"/>
              <a:ext cx="359749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CO" sz="1000" dirty="0">
                  <a:latin typeface="Arial" panose="020B0604020202020204" pitchFamily="34" charset="0"/>
                </a:rPr>
                <a:t>Es el animal que carga la toxina más letal del mundo (entre los vertebrados), su piel despide un veneno duradero capaz de eliminar a un humano con velocidad. Tan solo se necesita 100 µg (equivalente a dos granos de sal de cocina</a:t>
              </a:r>
              <a:r>
                <a:rPr lang="es-CO" sz="1000" dirty="0" smtClean="0">
                  <a:latin typeface="Arial" panose="020B0604020202020204" pitchFamily="34" charset="0"/>
                </a:rPr>
                <a:t>) </a:t>
              </a:r>
              <a:r>
                <a:rPr lang="es-CO" sz="1000" dirty="0">
                  <a:latin typeface="Arial" panose="020B0604020202020204" pitchFamily="34" charset="0"/>
                </a:rPr>
                <a:t>para matar una persona de 70 kg de </a:t>
              </a:r>
              <a:r>
                <a:rPr lang="es-CO" sz="1000" dirty="0" smtClean="0">
                  <a:latin typeface="Arial" panose="020B0604020202020204" pitchFamily="34" charset="0"/>
                </a:rPr>
                <a:t>peso.</a:t>
              </a:r>
              <a:endParaRPr lang="es-CO" sz="1000" dirty="0">
                <a:latin typeface="Arial" panose="020B0604020202020204" pitchFamily="34" charset="0"/>
              </a:endParaRPr>
            </a:p>
          </p:txBody>
        </p:sp>
        <p:cxnSp>
          <p:nvCxnSpPr>
            <p:cNvPr id="24" name="Conector: angular 23">
              <a:extLst>
                <a:ext uri="{FF2B5EF4-FFF2-40B4-BE49-F238E27FC236}">
                  <a16:creationId xmlns:a16="http://schemas.microsoft.com/office/drawing/2014/main" id="{EAFAAF50-E4C3-4BCA-A631-4E8FE4596F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4518" y="5050749"/>
              <a:ext cx="1364385" cy="84142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35779BFA-48DF-4CD3-8E7C-0DCCC56E81AB}"/>
              </a:ext>
            </a:extLst>
          </p:cNvPr>
          <p:cNvGrpSpPr/>
          <p:nvPr/>
        </p:nvGrpSpPr>
        <p:grpSpPr>
          <a:xfrm>
            <a:off x="176438" y="3127015"/>
            <a:ext cx="3125564" cy="737760"/>
            <a:chOff x="2043338" y="3103812"/>
            <a:chExt cx="3125564" cy="737760"/>
          </a:xfrm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FEEBE4CD-8B46-45A0-BBBE-6D0B7501A357}"/>
                </a:ext>
              </a:extLst>
            </p:cNvPr>
            <p:cNvSpPr/>
            <p:nvPr/>
          </p:nvSpPr>
          <p:spPr>
            <a:xfrm>
              <a:off x="2043338" y="3105279"/>
              <a:ext cx="2696088" cy="73629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467359B3-0508-4DAC-B448-1FE08F0C82E6}"/>
                </a:ext>
              </a:extLst>
            </p:cNvPr>
            <p:cNvSpPr txBox="1"/>
            <p:nvPr/>
          </p:nvSpPr>
          <p:spPr>
            <a:xfrm>
              <a:off x="2060620" y="3103812"/>
              <a:ext cx="2756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/>
                <a:t>El tóxico producido por la rana se genera a partir de las hormigas venenosas que hacen parte de su dieta. Si la rana consume otro tipo de alimento no puede producir la toxina</a:t>
              </a:r>
            </a:p>
          </p:txBody>
        </p:sp>
        <p:cxnSp>
          <p:nvCxnSpPr>
            <p:cNvPr id="34" name="Conector: angular 33">
              <a:extLst>
                <a:ext uri="{FF2B5EF4-FFF2-40B4-BE49-F238E27FC236}">
                  <a16:creationId xmlns:a16="http://schemas.microsoft.com/office/drawing/2014/main" id="{74180A5E-8CAD-4A73-BF21-1487EEF81430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rot="16200000" flipH="1">
              <a:off x="4002620" y="2494041"/>
              <a:ext cx="555044" cy="1777521"/>
            </a:xfrm>
            <a:prstGeom prst="bentConnector4">
              <a:avLst>
                <a:gd name="adj1" fmla="val -41186"/>
                <a:gd name="adj2" fmla="val 87919"/>
              </a:avLst>
            </a:prstGeom>
            <a:ln>
              <a:solidFill>
                <a:schemeClr val="accent4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FF577BF-AC45-465A-9DAD-BE953B296020}"/>
              </a:ext>
            </a:extLst>
          </p:cNvPr>
          <p:cNvSpPr/>
          <p:nvPr/>
        </p:nvSpPr>
        <p:spPr>
          <a:xfrm>
            <a:off x="6296298" y="1126456"/>
            <a:ext cx="5741896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bg1"/>
                </a:solidFill>
              </a:rPr>
              <a:t>Una de las mayores posibilidades que tiene el ser humano es que es capaz de reprogramarse así mismo.  Es una cuestión de entrenamiento para aprender a pensar  bien.</a:t>
            </a:r>
          </a:p>
          <a:p>
            <a:pPr algn="just"/>
            <a:endParaRPr lang="es-CO" sz="1200" dirty="0">
              <a:solidFill>
                <a:schemeClr val="bg1"/>
              </a:solidFill>
            </a:endParaRPr>
          </a:p>
          <a:p>
            <a:pPr algn="just"/>
            <a:r>
              <a:rPr lang="es-CO" sz="1200" dirty="0">
                <a:solidFill>
                  <a:schemeClr val="bg1"/>
                </a:solidFill>
              </a:rPr>
              <a:t>En el caso de la rana dardo, el toxico que genera depende de lo que come. Si a la rana se le restringe en su dieta el consumo de insectos venenosos, será incapaz de fabricar el veneno que normalmente cubre su piel. Si </a:t>
            </a:r>
            <a:r>
              <a:rPr lang="es-CO" sz="1200" dirty="0" smtClean="0">
                <a:solidFill>
                  <a:schemeClr val="bg1"/>
                </a:solidFill>
              </a:rPr>
              <a:t>estás habituado </a:t>
            </a:r>
            <a:r>
              <a:rPr lang="es-CO" sz="1200" dirty="0">
                <a:solidFill>
                  <a:schemeClr val="bg1"/>
                </a:solidFill>
              </a:rPr>
              <a:t>a pensar de manera inadecuada,  se genera un campo tóxico a nuestro alrededor  que influye en nuestra </a:t>
            </a:r>
            <a:r>
              <a:rPr lang="es-CO" sz="1200" dirty="0" smtClean="0">
                <a:solidFill>
                  <a:schemeClr val="bg1"/>
                </a:solidFill>
              </a:rPr>
              <a:t>realidad</a:t>
            </a:r>
            <a:r>
              <a:rPr lang="es-CO" sz="1200" dirty="0">
                <a:solidFill>
                  <a:schemeClr val="bg1"/>
                </a:solidFill>
              </a:rPr>
              <a:t> </a:t>
            </a:r>
            <a:r>
              <a:rPr lang="es-CO" sz="1200" dirty="0" smtClean="0">
                <a:solidFill>
                  <a:schemeClr val="bg1"/>
                </a:solidFill>
              </a:rPr>
              <a:t>y en nuestras acciones.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FF577BF-AC45-465A-9DAD-BE953B296020}"/>
              </a:ext>
            </a:extLst>
          </p:cNvPr>
          <p:cNvSpPr/>
          <p:nvPr/>
        </p:nvSpPr>
        <p:spPr>
          <a:xfrm>
            <a:off x="6312142" y="3152248"/>
            <a:ext cx="5710208" cy="31085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es-CO" sz="1200" b="1" dirty="0">
              <a:solidFill>
                <a:schemeClr val="bg1"/>
              </a:solidFill>
            </a:endParaRPr>
          </a:p>
          <a:p>
            <a:r>
              <a:rPr lang="es-CO" sz="1200" b="1" dirty="0">
                <a:solidFill>
                  <a:schemeClr val="bg1"/>
                </a:solidFill>
              </a:rPr>
              <a:t>APLICACIONES PARA </a:t>
            </a:r>
            <a:r>
              <a:rPr lang="es-CO" sz="1200" b="1" dirty="0" smtClean="0">
                <a:solidFill>
                  <a:schemeClr val="bg1"/>
                </a:solidFill>
              </a:rPr>
              <a:t>NUESTRA </a:t>
            </a:r>
            <a:r>
              <a:rPr lang="es-CO" sz="1200" b="1" dirty="0">
                <a:solidFill>
                  <a:schemeClr val="bg1"/>
                </a:solidFill>
              </a:rPr>
              <a:t>VIDA</a:t>
            </a:r>
          </a:p>
          <a:p>
            <a:endParaRPr lang="es-CO" sz="1200" dirty="0">
              <a:solidFill>
                <a:schemeClr val="bg1"/>
              </a:solidFill>
            </a:endParaRPr>
          </a:p>
          <a:p>
            <a:r>
              <a:rPr lang="es-CO" sz="1200" dirty="0">
                <a:solidFill>
                  <a:schemeClr val="bg1"/>
                </a:solidFill>
              </a:rPr>
              <a:t>1.- </a:t>
            </a:r>
            <a:r>
              <a:rPr lang="es-CO" sz="1200" dirty="0" smtClean="0">
                <a:solidFill>
                  <a:schemeClr val="bg1"/>
                </a:solidFill>
              </a:rPr>
              <a:t>Estar </a:t>
            </a:r>
            <a:r>
              <a:rPr lang="es-CO" sz="1200" dirty="0">
                <a:solidFill>
                  <a:schemeClr val="bg1"/>
                </a:solidFill>
              </a:rPr>
              <a:t>consciente de lo que piensas.</a:t>
            </a:r>
          </a:p>
          <a:p>
            <a:endParaRPr lang="es-CO" sz="1200" dirty="0">
              <a:solidFill>
                <a:schemeClr val="bg1"/>
              </a:solidFill>
            </a:endParaRPr>
          </a:p>
          <a:p>
            <a:r>
              <a:rPr lang="es-CO" sz="1200" dirty="0">
                <a:solidFill>
                  <a:schemeClr val="bg1"/>
                </a:solidFill>
              </a:rPr>
              <a:t>2.- Si es un pensamiento negativo recuerda que </a:t>
            </a:r>
            <a:r>
              <a:rPr lang="es-CO" sz="1200" dirty="0" smtClean="0">
                <a:solidFill>
                  <a:schemeClr val="bg1"/>
                </a:solidFill>
              </a:rPr>
              <a:t>lo puedes cambiar </a:t>
            </a:r>
            <a:endParaRPr lang="es-CO" sz="1200" dirty="0">
              <a:solidFill>
                <a:schemeClr val="bg1"/>
              </a:solidFill>
            </a:endParaRPr>
          </a:p>
          <a:p>
            <a:endParaRPr lang="es-CO" sz="1200" dirty="0">
              <a:solidFill>
                <a:schemeClr val="bg1"/>
              </a:solidFill>
            </a:endParaRPr>
          </a:p>
          <a:p>
            <a:r>
              <a:rPr lang="es-CO" sz="1200" dirty="0">
                <a:solidFill>
                  <a:schemeClr val="bg1"/>
                </a:solidFill>
              </a:rPr>
              <a:t>3</a:t>
            </a:r>
            <a:r>
              <a:rPr lang="es-CO" sz="1200" dirty="0" smtClean="0">
                <a:solidFill>
                  <a:schemeClr val="bg1"/>
                </a:solidFill>
              </a:rPr>
              <a:t>.- Procura hablar siempre desde una perspectiva positiva </a:t>
            </a:r>
            <a:r>
              <a:rPr lang="es-CO" sz="1200" dirty="0">
                <a:solidFill>
                  <a:schemeClr val="bg1"/>
                </a:solidFill>
              </a:rPr>
              <a:t>y no hables de emociones negativas.</a:t>
            </a:r>
          </a:p>
          <a:p>
            <a:endParaRPr lang="es-CO" sz="1200" dirty="0">
              <a:solidFill>
                <a:schemeClr val="bg1"/>
              </a:solidFill>
            </a:endParaRPr>
          </a:p>
          <a:p>
            <a:r>
              <a:rPr lang="es-CO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 HAGAS AL OTRO LO QUE NO QUIERES QUE EL OTRO TE HAGA”. </a:t>
            </a:r>
          </a:p>
          <a:p>
            <a:endParaRPr lang="es-CO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O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MISMA MANERA NO </a:t>
            </a:r>
            <a:r>
              <a:rPr lang="es-CO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PIENSES DEL OTRO CON INTENCIÓN INNOBLE, ASÍ COMO NO ESPERARÍAS QUE EL OTRO PIENSE DE TI. </a:t>
            </a:r>
            <a:endParaRPr lang="es-CO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CO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O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es-CO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PENSAMIENTO GENERA </a:t>
            </a:r>
            <a:r>
              <a:rPr lang="es-CO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ACCIÓN Y AMBOS MOLDEAN </a:t>
            </a:r>
            <a:r>
              <a:rPr lang="es-CO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CLIMA.</a:t>
            </a:r>
            <a:endParaRPr lang="es-CO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0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6763" y="1648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FUNDAMENTO AXIOLÓGICO </a:t>
            </a:r>
            <a:r>
              <a:rPr lang="es-CO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EL LÍDER</a:t>
            </a:r>
          </a:p>
        </p:txBody>
      </p:sp>
      <p:pic>
        <p:nvPicPr>
          <p:cNvPr id="4" name="Picture 2" descr="http://www.google.com.co/url?source=imglanding&amp;ct=img&amp;q=http://1.bp.blogspot.com/-W9tT5F9OcRk/TXP028anJCI/AAAAAAAAAJM/gRTjVTY_eRE/s640/mother-teresa-1.jpg&amp;sa=X&amp;ei=z6AxUMeZIIXf0QGbkIGYBA&amp;ved=0CAwQ8wc4Wg&amp;usg=AFQjCNG8pvRXeojLNc_yrmrPFPNt4z8qN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" r="1190" b="-522"/>
          <a:stretch>
            <a:fillRect/>
          </a:stretch>
        </p:blipFill>
        <p:spPr bwMode="auto">
          <a:xfrm>
            <a:off x="2207569" y="1892958"/>
            <a:ext cx="381476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6969964" y="2736502"/>
            <a:ext cx="43123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O" altLang="es-CO" sz="2800" b="1" i="1" dirty="0"/>
              <a:t>«Do </a:t>
            </a:r>
            <a:r>
              <a:rPr lang="es-CO" altLang="es-CO" sz="2800" b="1" i="1" dirty="0" err="1"/>
              <a:t>you</a:t>
            </a:r>
            <a:r>
              <a:rPr lang="es-CO" altLang="es-CO" sz="2800" b="1" i="1" dirty="0"/>
              <a:t> </a:t>
            </a:r>
            <a:r>
              <a:rPr lang="es-CO" altLang="es-CO" sz="2800" b="1" i="1" dirty="0" err="1"/>
              <a:t>know</a:t>
            </a:r>
            <a:r>
              <a:rPr lang="es-CO" altLang="es-CO" sz="2800" b="1" i="1" dirty="0"/>
              <a:t> </a:t>
            </a:r>
            <a:r>
              <a:rPr lang="es-CO" altLang="es-CO" sz="2800" b="1" i="1" dirty="0" err="1"/>
              <a:t>your</a:t>
            </a:r>
            <a:r>
              <a:rPr lang="es-CO" altLang="es-CO" sz="2800" b="1" i="1" dirty="0"/>
              <a:t> </a:t>
            </a:r>
            <a:r>
              <a:rPr lang="es-CO" altLang="es-CO" sz="2800" b="1" i="1" dirty="0" err="1"/>
              <a:t>people</a:t>
            </a:r>
            <a:r>
              <a:rPr lang="es-CO" altLang="es-CO" sz="2800" b="1" i="1" dirty="0"/>
              <a:t>?</a:t>
            </a:r>
          </a:p>
          <a:p>
            <a:pPr eaLnBrk="1" hangingPunct="1"/>
            <a:endParaRPr lang="es-CO" altLang="es-CO" sz="2800" b="1" i="1" dirty="0"/>
          </a:p>
          <a:p>
            <a:pPr eaLnBrk="1" hangingPunct="1"/>
            <a:r>
              <a:rPr lang="es-CO" altLang="es-CO" sz="2800" b="1" i="1" dirty="0"/>
              <a:t>  Do </a:t>
            </a:r>
            <a:r>
              <a:rPr lang="es-CO" altLang="es-CO" sz="2800" b="1" i="1" dirty="0" err="1"/>
              <a:t>you</a:t>
            </a:r>
            <a:r>
              <a:rPr lang="es-CO" altLang="es-CO" sz="2800" b="1" i="1" dirty="0"/>
              <a:t> </a:t>
            </a:r>
            <a:r>
              <a:rPr lang="es-CO" altLang="es-CO" sz="2800" b="1" i="1" dirty="0" err="1"/>
              <a:t>love</a:t>
            </a:r>
            <a:r>
              <a:rPr lang="es-CO" altLang="es-CO" sz="2800" b="1" i="1" dirty="0"/>
              <a:t> </a:t>
            </a:r>
            <a:r>
              <a:rPr lang="es-CO" altLang="es-CO" sz="2800" b="1" i="1" dirty="0" err="1"/>
              <a:t>your</a:t>
            </a:r>
            <a:r>
              <a:rPr lang="es-CO" altLang="es-CO" sz="2800" b="1" i="1" dirty="0"/>
              <a:t> </a:t>
            </a:r>
            <a:r>
              <a:rPr lang="es-CO" altLang="es-CO" sz="2800" b="1" i="1" dirty="0" err="1"/>
              <a:t>people</a:t>
            </a:r>
            <a:r>
              <a:rPr lang="es-CO" altLang="es-CO" sz="2800" b="1" i="1" dirty="0"/>
              <a:t>?»</a:t>
            </a:r>
          </a:p>
        </p:txBody>
      </p:sp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2137478" y="4725144"/>
            <a:ext cx="3814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CO" altLang="es-CO" sz="2800" dirty="0">
                <a:latin typeface="Script MT Bold" panose="03040602040607080904" pitchFamily="66" charset="0"/>
              </a:rPr>
              <a:t>Madre Teresa de Calcuta</a:t>
            </a:r>
          </a:p>
        </p:txBody>
      </p:sp>
    </p:spTree>
    <p:extLst>
      <p:ext uri="{BB962C8B-B14F-4D97-AF65-F5344CB8AC3E}">
        <p14:creationId xmlns:p14="http://schemas.microsoft.com/office/powerpoint/2010/main" val="161644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641668" y="2644169"/>
            <a:ext cx="6383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dirty="0" smtClean="0">
                <a:solidFill>
                  <a:srgbClr val="BE51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ARMONÍA, LAS PEQUEÑAS COSAS CRECEN; EN DISCORDIA, LAS GRANDES DECAEN.</a:t>
            </a:r>
          </a:p>
          <a:p>
            <a:endParaRPr lang="es-BO" sz="2400" dirty="0">
              <a:solidFill>
                <a:srgbClr val="BE5108"/>
              </a:solidFill>
            </a:endParaRPr>
          </a:p>
          <a:p>
            <a:pPr algn="r"/>
            <a:r>
              <a:rPr lang="es-BO" sz="2400" dirty="0" smtClean="0">
                <a:solidFill>
                  <a:srgbClr val="BE5108"/>
                </a:solidFill>
              </a:rPr>
              <a:t>SALUSTIO YUGURTA</a:t>
            </a:r>
            <a:endParaRPr lang="es-BO" sz="2400" dirty="0">
              <a:solidFill>
                <a:srgbClr val="BE5108"/>
              </a:solidFill>
            </a:endParaRPr>
          </a:p>
        </p:txBody>
      </p:sp>
      <p:pic>
        <p:nvPicPr>
          <p:cNvPr id="1026" name="Picture 2" descr="Resultado de imagen para SALUSTIO YUGU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9" y="1962149"/>
            <a:ext cx="2314575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4 Grupo"/>
          <p:cNvGrpSpPr/>
          <p:nvPr/>
        </p:nvGrpSpPr>
        <p:grpSpPr>
          <a:xfrm>
            <a:off x="789271" y="2735258"/>
            <a:ext cx="2585036" cy="936104"/>
            <a:chOff x="1582054" y="5212907"/>
            <a:chExt cx="2225571" cy="936104"/>
          </a:xfrm>
        </p:grpSpPr>
        <p:pic>
          <p:nvPicPr>
            <p:cNvPr id="5" name="Picture 17" descr="http://t3.gstatic.com/images?q=tbn:ANd9GcTCeOegPdQtjzczDh-h_tPI5sMBDMCvf0baefH2OB-6P1R4tVfB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5"/>
            <a:stretch/>
          </p:blipFill>
          <p:spPr bwMode="auto">
            <a:xfrm>
              <a:off x="2214546" y="5212907"/>
              <a:ext cx="1593079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5 CuadroTexto"/>
            <p:cNvSpPr txBox="1"/>
            <p:nvPr/>
          </p:nvSpPr>
          <p:spPr>
            <a:xfrm>
              <a:off x="1582054" y="5264852"/>
              <a:ext cx="8915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/>
                <a:t>5 sentidos</a:t>
              </a:r>
            </a:p>
          </p:txBody>
        </p:sp>
      </p:grpSp>
      <p:grpSp>
        <p:nvGrpSpPr>
          <p:cNvPr id="8" name="28 Grupo"/>
          <p:cNvGrpSpPr/>
          <p:nvPr/>
        </p:nvGrpSpPr>
        <p:grpSpPr>
          <a:xfrm>
            <a:off x="10113835" y="922538"/>
            <a:ext cx="1141484" cy="1348744"/>
            <a:chOff x="6876256" y="74679"/>
            <a:chExt cx="1710794" cy="1424915"/>
          </a:xfrm>
        </p:grpSpPr>
        <p:pic>
          <p:nvPicPr>
            <p:cNvPr id="9" name="Picture 13" descr="http://t1.ftcdn.net/jpg/00/43/85/50/110_F_43855046_IC5GQjXd3B4WciuYLUHA032EgKuSI9OR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003" y="514184"/>
              <a:ext cx="1244163" cy="967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11 Rectángulo"/>
            <p:cNvSpPr/>
            <p:nvPr/>
          </p:nvSpPr>
          <p:spPr>
            <a:xfrm>
              <a:off x="6876256" y="459239"/>
              <a:ext cx="1512168" cy="1040355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31 CuadroTexto"/>
            <p:cNvSpPr txBox="1"/>
            <p:nvPr/>
          </p:nvSpPr>
          <p:spPr>
            <a:xfrm>
              <a:off x="6878396" y="74679"/>
              <a:ext cx="1708654" cy="390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Raciocinio</a:t>
              </a:r>
            </a:p>
          </p:txBody>
        </p:sp>
      </p:grpSp>
      <p:cxnSp>
        <p:nvCxnSpPr>
          <p:cNvPr id="13" name="29 Conector recto de flecha"/>
          <p:cNvCxnSpPr>
            <a:stCxn id="25" idx="0"/>
            <a:endCxn id="33" idx="2"/>
          </p:cNvCxnSpPr>
          <p:nvPr/>
        </p:nvCxnSpPr>
        <p:spPr>
          <a:xfrm rot="16200000" flipV="1">
            <a:off x="5049620" y="2664530"/>
            <a:ext cx="931471" cy="9394"/>
          </a:xfrm>
          <a:prstGeom prst="bentConnector3">
            <a:avLst>
              <a:gd name="adj1" fmla="val 50000"/>
            </a:avLst>
          </a:prstGeom>
          <a:ln w="25400">
            <a:solidFill>
              <a:srgbClr val="92D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33 CuadroTexto"/>
          <p:cNvSpPr txBox="1"/>
          <p:nvPr/>
        </p:nvSpPr>
        <p:spPr>
          <a:xfrm>
            <a:off x="7154317" y="3724187"/>
            <a:ext cx="1260000" cy="3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CONCRETA</a:t>
            </a:r>
            <a:endParaRPr lang="es-ES" dirty="0"/>
          </a:p>
        </p:txBody>
      </p:sp>
      <p:sp>
        <p:nvSpPr>
          <p:cNvPr id="15" name="42 CuadroTexto"/>
          <p:cNvSpPr txBox="1"/>
          <p:nvPr/>
        </p:nvSpPr>
        <p:spPr>
          <a:xfrm>
            <a:off x="7154317" y="3244403"/>
            <a:ext cx="1260000" cy="3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ABSTRACTA</a:t>
            </a:r>
            <a:endParaRPr lang="es-ES" dirty="0"/>
          </a:p>
        </p:txBody>
      </p:sp>
      <p:cxnSp>
        <p:nvCxnSpPr>
          <p:cNvPr id="16" name="35 Conector angular"/>
          <p:cNvCxnSpPr>
            <a:stCxn id="25" idx="3"/>
            <a:endCxn id="14" idx="1"/>
          </p:cNvCxnSpPr>
          <p:nvPr/>
        </p:nvCxnSpPr>
        <p:spPr>
          <a:xfrm>
            <a:off x="6023266" y="3424403"/>
            <a:ext cx="1131051" cy="47978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37 Conector angular"/>
          <p:cNvCxnSpPr>
            <a:stCxn id="25" idx="3"/>
            <a:endCxn id="15" idx="1"/>
          </p:cNvCxnSpPr>
          <p:nvPr/>
        </p:nvCxnSpPr>
        <p:spPr>
          <a:xfrm>
            <a:off x="6023266" y="3424403"/>
            <a:ext cx="11310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23 Grupo"/>
          <p:cNvGrpSpPr/>
          <p:nvPr/>
        </p:nvGrpSpPr>
        <p:grpSpPr>
          <a:xfrm>
            <a:off x="6679502" y="907232"/>
            <a:ext cx="1120347" cy="1379357"/>
            <a:chOff x="3525519" y="2378177"/>
            <a:chExt cx="1931727" cy="1624340"/>
          </a:xfrm>
        </p:grpSpPr>
        <p:grpSp>
          <p:nvGrpSpPr>
            <p:cNvPr id="19" name="7 Grupo"/>
            <p:cNvGrpSpPr/>
            <p:nvPr/>
          </p:nvGrpSpPr>
          <p:grpSpPr>
            <a:xfrm>
              <a:off x="3525519" y="2754316"/>
              <a:ext cx="1666412" cy="1248201"/>
              <a:chOff x="3525519" y="2706696"/>
              <a:chExt cx="1666412" cy="1248201"/>
            </a:xfrm>
          </p:grpSpPr>
          <p:pic>
            <p:nvPicPr>
              <p:cNvPr id="22" name="Picture 19" descr="http://t3.gstatic.com/images?q=tbn:ANd9GcSShJA_baOyhBCLek4skGiXBhj0kXmRIp40hb0TT91Sc5xWl17Q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5519" y="2706696"/>
                <a:ext cx="1666412" cy="1248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2 Rectángulo"/>
              <p:cNvSpPr/>
              <p:nvPr/>
            </p:nvSpPr>
            <p:spPr>
              <a:xfrm rot="183505">
                <a:off x="4261483" y="2926143"/>
                <a:ext cx="693040" cy="495339"/>
              </a:xfrm>
              <a:prstGeom prst="rect">
                <a:avLst/>
              </a:prstGeom>
              <a:solidFill>
                <a:schemeClr val="bg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4" name="Picture 6" descr="http://t0.gstatic.com/images?q=tbn:ANd9GcRgsl5Ujy8OdCk5ZXaMQieZq5kw4mHSNQpscZocFD5MflboC44i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9165">
                <a:off x="4261268" y="2929401"/>
                <a:ext cx="699080" cy="483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9 Rectángulo"/>
            <p:cNvSpPr/>
            <p:nvPr/>
          </p:nvSpPr>
          <p:spPr>
            <a:xfrm>
              <a:off x="3736152" y="2835503"/>
              <a:ext cx="1512168" cy="1040355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15 CuadroTexto"/>
            <p:cNvSpPr txBox="1"/>
            <p:nvPr/>
          </p:nvSpPr>
          <p:spPr>
            <a:xfrm>
              <a:off x="3591148" y="2378177"/>
              <a:ext cx="1866098" cy="434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Concepto</a:t>
              </a:r>
            </a:p>
          </p:txBody>
        </p:sp>
      </p:grpSp>
      <p:sp>
        <p:nvSpPr>
          <p:cNvPr id="25" name="30 Rectángulo redondeado"/>
          <p:cNvSpPr/>
          <p:nvPr/>
        </p:nvSpPr>
        <p:spPr>
          <a:xfrm>
            <a:off x="5016838" y="3134962"/>
            <a:ext cx="1006428" cy="578882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RACIONAL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26 Grupo"/>
          <p:cNvGrpSpPr/>
          <p:nvPr/>
        </p:nvGrpSpPr>
        <p:grpSpPr>
          <a:xfrm>
            <a:off x="8518845" y="994805"/>
            <a:ext cx="875993" cy="1204210"/>
            <a:chOff x="5335538" y="1202320"/>
            <a:chExt cx="1515676" cy="1449402"/>
          </a:xfrm>
        </p:grpSpPr>
        <p:pic>
          <p:nvPicPr>
            <p:cNvPr id="27" name="Picture 11" descr="http://t3.gstatic.com/images?q=tbn:ANd9GcSTltKEzd-Vy4mC5aJGGCohsf4OKwR-CqVOI0dHAAFo3yz_KFouY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7385" y="1603248"/>
              <a:ext cx="1048474" cy="1048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10 Rectángulo"/>
            <p:cNvSpPr/>
            <p:nvPr/>
          </p:nvSpPr>
          <p:spPr>
            <a:xfrm>
              <a:off x="5335538" y="1611367"/>
              <a:ext cx="1512168" cy="1040355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25 CuadroTexto"/>
            <p:cNvSpPr txBox="1"/>
            <p:nvPr/>
          </p:nvSpPr>
          <p:spPr>
            <a:xfrm>
              <a:off x="5499632" y="1202320"/>
              <a:ext cx="1220928" cy="444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Juicio</a:t>
              </a:r>
            </a:p>
          </p:txBody>
        </p:sp>
        <p:sp>
          <p:nvSpPr>
            <p:cNvPr id="30" name="17 CuadroTexto"/>
            <p:cNvSpPr txBox="1"/>
            <p:nvPr/>
          </p:nvSpPr>
          <p:spPr>
            <a:xfrm>
              <a:off x="5885454" y="1664206"/>
              <a:ext cx="965760" cy="444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A=B</a:t>
              </a:r>
            </a:p>
          </p:txBody>
        </p:sp>
      </p:grpSp>
      <p:grpSp>
        <p:nvGrpSpPr>
          <p:cNvPr id="31" name="32 Grupo"/>
          <p:cNvGrpSpPr/>
          <p:nvPr/>
        </p:nvGrpSpPr>
        <p:grpSpPr>
          <a:xfrm>
            <a:off x="5079599" y="983005"/>
            <a:ext cx="880907" cy="1227811"/>
            <a:chOff x="2111574" y="3617979"/>
            <a:chExt cx="1512168" cy="1410007"/>
          </a:xfrm>
        </p:grpSpPr>
        <p:sp>
          <p:nvSpPr>
            <p:cNvPr id="32" name="6 CuadroTexto"/>
            <p:cNvSpPr txBox="1"/>
            <p:nvPr/>
          </p:nvSpPr>
          <p:spPr>
            <a:xfrm>
              <a:off x="2337100" y="3617979"/>
              <a:ext cx="1013184" cy="424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Idea</a:t>
              </a:r>
            </a:p>
          </p:txBody>
        </p:sp>
        <p:pic>
          <p:nvPicPr>
            <p:cNvPr id="33" name="Picture 4" descr="http://3.bp.blogspot.com/-FqJ_NaLAFWA/UGBfefo57hI/AAAAAAAAGlE/ctNKRSV6Yf0/s613/valorar-ideas-de-negocios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3" t="11696" r="11423"/>
            <a:stretch/>
          </p:blipFill>
          <p:spPr bwMode="auto">
            <a:xfrm>
              <a:off x="2300320" y="4024504"/>
              <a:ext cx="1102422" cy="995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8 Rectángulo"/>
            <p:cNvSpPr/>
            <p:nvPr/>
          </p:nvSpPr>
          <p:spPr>
            <a:xfrm>
              <a:off x="2111574" y="3987631"/>
              <a:ext cx="1512168" cy="1040355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0" name="54 Flecha curvada hacia arriba"/>
          <p:cNvSpPr/>
          <p:nvPr/>
        </p:nvSpPr>
        <p:spPr>
          <a:xfrm rot="21600000">
            <a:off x="7526038" y="2246416"/>
            <a:ext cx="1224000" cy="47380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1" name="56 CuadroTexto"/>
          <p:cNvSpPr txBox="1"/>
          <p:nvPr/>
        </p:nvSpPr>
        <p:spPr>
          <a:xfrm>
            <a:off x="30553" y="1495209"/>
            <a:ext cx="585738" cy="370197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SENSACIÓN</a:t>
            </a:r>
          </a:p>
        </p:txBody>
      </p:sp>
      <p:sp>
        <p:nvSpPr>
          <p:cNvPr id="42" name="57 Flecha curvada hacia arriba"/>
          <p:cNvSpPr/>
          <p:nvPr/>
        </p:nvSpPr>
        <p:spPr>
          <a:xfrm rot="21600000">
            <a:off x="9229314" y="2246415"/>
            <a:ext cx="1224000" cy="47380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3" name="58 Flecha curvada hacia arriba"/>
          <p:cNvSpPr/>
          <p:nvPr/>
        </p:nvSpPr>
        <p:spPr>
          <a:xfrm rot="21600000">
            <a:off x="5840080" y="2246416"/>
            <a:ext cx="1224000" cy="473802"/>
          </a:xfrm>
          <a:prstGeom prst="curvedUpArrow">
            <a:avLst>
              <a:gd name="adj1" fmla="val 25000"/>
              <a:gd name="adj2" fmla="val 53773"/>
              <a:gd name="adj3" fmla="val 1341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5" name="68 Elipse"/>
          <p:cNvSpPr/>
          <p:nvPr/>
        </p:nvSpPr>
        <p:spPr>
          <a:xfrm>
            <a:off x="4193405" y="5474214"/>
            <a:ext cx="1583632" cy="35719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s-CO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</a:t>
            </a:r>
            <a:endParaRPr lang="es-CO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69 Elipse"/>
          <p:cNvSpPr/>
          <p:nvPr/>
        </p:nvSpPr>
        <p:spPr>
          <a:xfrm>
            <a:off x="6168092" y="5474214"/>
            <a:ext cx="803678" cy="35719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Música</a:t>
            </a:r>
          </a:p>
        </p:txBody>
      </p:sp>
      <p:cxnSp>
        <p:nvCxnSpPr>
          <p:cNvPr id="48" name="53 Conector angular"/>
          <p:cNvCxnSpPr>
            <a:stCxn id="15" idx="3"/>
            <a:endCxn id="49" idx="1"/>
          </p:cNvCxnSpPr>
          <p:nvPr/>
        </p:nvCxnSpPr>
        <p:spPr>
          <a:xfrm>
            <a:off x="8414317" y="3424403"/>
            <a:ext cx="728497" cy="0"/>
          </a:xfrm>
          <a:prstGeom prst="straightConnector1">
            <a:avLst/>
          </a:prstGeom>
          <a:ln w="63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55 Rectángulo redondeado"/>
          <p:cNvSpPr/>
          <p:nvPr/>
        </p:nvSpPr>
        <p:spPr>
          <a:xfrm>
            <a:off x="9142814" y="3261589"/>
            <a:ext cx="1002157" cy="325628"/>
          </a:xfrm>
          <a:prstGeom prst="roundRect">
            <a:avLst/>
          </a:prstGeom>
          <a:solidFill>
            <a:srgbClr val="B7491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FILOSOFÍA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60 Rectángulo redondeado"/>
          <p:cNvSpPr/>
          <p:nvPr/>
        </p:nvSpPr>
        <p:spPr>
          <a:xfrm>
            <a:off x="9142814" y="3740416"/>
            <a:ext cx="1002157" cy="327542"/>
          </a:xfrm>
          <a:prstGeom prst="roundRect">
            <a:avLst/>
          </a:prstGeom>
          <a:solidFill>
            <a:srgbClr val="F19D1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CIENCIA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62 Flecha derecha"/>
          <p:cNvSpPr/>
          <p:nvPr/>
        </p:nvSpPr>
        <p:spPr>
          <a:xfrm>
            <a:off x="5865407" y="5509933"/>
            <a:ext cx="214314" cy="28575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CO" sz="1400"/>
          </a:p>
        </p:txBody>
      </p:sp>
      <p:sp>
        <p:nvSpPr>
          <p:cNvPr id="53" name="63 Elipse"/>
          <p:cNvSpPr/>
          <p:nvPr/>
        </p:nvSpPr>
        <p:spPr>
          <a:xfrm>
            <a:off x="7060140" y="5474214"/>
            <a:ext cx="803678" cy="35719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</a:t>
            </a:r>
          </a:p>
        </p:txBody>
      </p:sp>
      <p:sp>
        <p:nvSpPr>
          <p:cNvPr id="54" name="64 Elipse"/>
          <p:cNvSpPr/>
          <p:nvPr/>
        </p:nvSpPr>
        <p:spPr>
          <a:xfrm>
            <a:off x="7952189" y="5474214"/>
            <a:ext cx="803678" cy="35719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</a:t>
            </a:r>
          </a:p>
        </p:txBody>
      </p:sp>
      <p:sp>
        <p:nvSpPr>
          <p:cNvPr id="55" name="65 Elipse"/>
          <p:cNvSpPr/>
          <p:nvPr/>
        </p:nvSpPr>
        <p:spPr>
          <a:xfrm>
            <a:off x="8844238" y="5474214"/>
            <a:ext cx="803678" cy="35719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Humor</a:t>
            </a:r>
          </a:p>
        </p:txBody>
      </p:sp>
      <p:sp>
        <p:nvSpPr>
          <p:cNvPr id="56" name="66 Elipse"/>
          <p:cNvSpPr/>
          <p:nvPr/>
        </p:nvSpPr>
        <p:spPr>
          <a:xfrm>
            <a:off x="9736286" y="5474214"/>
            <a:ext cx="1896583" cy="35719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</a:t>
            </a:r>
          </a:p>
        </p:txBody>
      </p:sp>
      <p:cxnSp>
        <p:nvCxnSpPr>
          <p:cNvPr id="57" name="72 Conector recto de flecha"/>
          <p:cNvCxnSpPr>
            <a:stCxn id="89" idx="2"/>
            <a:endCxn id="45" idx="0"/>
          </p:cNvCxnSpPr>
          <p:nvPr/>
        </p:nvCxnSpPr>
        <p:spPr>
          <a:xfrm flipH="1">
            <a:off x="4985221" y="4489056"/>
            <a:ext cx="534831" cy="985158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74 Conector recto de flecha"/>
          <p:cNvCxnSpPr>
            <a:stCxn id="89" idx="2"/>
            <a:endCxn id="46" idx="0"/>
          </p:cNvCxnSpPr>
          <p:nvPr/>
        </p:nvCxnSpPr>
        <p:spPr>
          <a:xfrm>
            <a:off x="5520052" y="4489056"/>
            <a:ext cx="1049879" cy="985158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78 Conector recto de flecha"/>
          <p:cNvCxnSpPr>
            <a:stCxn id="89" idx="2"/>
            <a:endCxn id="53" idx="0"/>
          </p:cNvCxnSpPr>
          <p:nvPr/>
        </p:nvCxnSpPr>
        <p:spPr>
          <a:xfrm>
            <a:off x="5520052" y="4489056"/>
            <a:ext cx="1941927" cy="985158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80 Conector recto de flecha"/>
          <p:cNvCxnSpPr>
            <a:stCxn id="89" idx="2"/>
            <a:endCxn id="54" idx="0"/>
          </p:cNvCxnSpPr>
          <p:nvPr/>
        </p:nvCxnSpPr>
        <p:spPr>
          <a:xfrm>
            <a:off x="5520052" y="4489056"/>
            <a:ext cx="2833976" cy="985158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53 Conector angular"/>
          <p:cNvCxnSpPr>
            <a:stCxn id="14" idx="3"/>
            <a:endCxn id="50" idx="1"/>
          </p:cNvCxnSpPr>
          <p:nvPr/>
        </p:nvCxnSpPr>
        <p:spPr>
          <a:xfrm>
            <a:off x="8414317" y="3904187"/>
            <a:ext cx="728497" cy="0"/>
          </a:xfrm>
          <a:prstGeom prst="straightConnector1">
            <a:avLst/>
          </a:prstGeom>
          <a:ln w="63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29 Conector recto de flecha"/>
          <p:cNvCxnSpPr>
            <a:stCxn id="5" idx="0"/>
            <a:endCxn id="39" idx="2"/>
          </p:cNvCxnSpPr>
          <p:nvPr/>
        </p:nvCxnSpPr>
        <p:spPr>
          <a:xfrm flipH="1" flipV="1">
            <a:off x="2444453" y="1962893"/>
            <a:ext cx="4661" cy="772365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29 Conector recto de flecha"/>
          <p:cNvCxnSpPr>
            <a:stCxn id="5" idx="2"/>
            <a:endCxn id="80" idx="0"/>
          </p:cNvCxnSpPr>
          <p:nvPr/>
        </p:nvCxnSpPr>
        <p:spPr>
          <a:xfrm>
            <a:off x="2449114" y="3671362"/>
            <a:ext cx="10276" cy="77236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o 80"/>
          <p:cNvGrpSpPr/>
          <p:nvPr/>
        </p:nvGrpSpPr>
        <p:grpSpPr>
          <a:xfrm>
            <a:off x="1639653" y="4443728"/>
            <a:ext cx="1639474" cy="1492639"/>
            <a:chOff x="1332200" y="815209"/>
            <a:chExt cx="1639474" cy="1492639"/>
          </a:xfrm>
        </p:grpSpPr>
        <p:pic>
          <p:nvPicPr>
            <p:cNvPr id="3" name="Picture 6" descr="http://3.bp.blogspot.com/-Ph11qi7IXrU/TtVtEM1KzHI/AAAAAAAAAi4/GCEl2jQ95hQ/s1600/Heart+moves.gif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428627" y="831479"/>
              <a:ext cx="1446620" cy="1476369"/>
            </a:xfrm>
            <a:prstGeom prst="rect">
              <a:avLst/>
            </a:prstGeom>
            <a:noFill/>
          </p:spPr>
        </p:pic>
        <p:sp>
          <p:nvSpPr>
            <p:cNvPr id="80" name="3 Rectángulo"/>
            <p:cNvSpPr/>
            <p:nvPr/>
          </p:nvSpPr>
          <p:spPr>
            <a:xfrm>
              <a:off x="1332200" y="815209"/>
              <a:ext cx="1639474" cy="14754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9" name="30 Rectángulo redondeado"/>
          <p:cNvSpPr/>
          <p:nvPr/>
        </p:nvSpPr>
        <p:spPr>
          <a:xfrm>
            <a:off x="4933383" y="3910174"/>
            <a:ext cx="1173338" cy="578882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EMOCIONAL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5" name="29 Conector recto de flecha"/>
          <p:cNvCxnSpPr/>
          <p:nvPr/>
        </p:nvCxnSpPr>
        <p:spPr>
          <a:xfrm>
            <a:off x="3035196" y="1711850"/>
            <a:ext cx="1944856" cy="2375221"/>
          </a:xfrm>
          <a:prstGeom prst="bentConnector3">
            <a:avLst>
              <a:gd name="adj1" fmla="val 43490"/>
            </a:avLst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29 Conector recto de flecha"/>
          <p:cNvCxnSpPr/>
          <p:nvPr/>
        </p:nvCxnSpPr>
        <p:spPr>
          <a:xfrm flipV="1">
            <a:off x="3279127" y="4349916"/>
            <a:ext cx="1693494" cy="817484"/>
          </a:xfrm>
          <a:prstGeom prst="bentConnector3">
            <a:avLst>
              <a:gd name="adj1" fmla="val 35878"/>
            </a:avLst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29 Conector recto de flecha"/>
          <p:cNvCxnSpPr>
            <a:stCxn id="39" idx="3"/>
            <a:endCxn id="25" idx="1"/>
          </p:cNvCxnSpPr>
          <p:nvPr/>
        </p:nvCxnSpPr>
        <p:spPr>
          <a:xfrm>
            <a:off x="3264190" y="1442716"/>
            <a:ext cx="1752648" cy="1981687"/>
          </a:xfrm>
          <a:prstGeom prst="bentConnector3">
            <a:avLst>
              <a:gd name="adj1" fmla="val 50000"/>
            </a:avLst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80 Conector recto de flecha"/>
          <p:cNvCxnSpPr>
            <a:stCxn id="89" idx="2"/>
            <a:endCxn id="55" idx="0"/>
          </p:cNvCxnSpPr>
          <p:nvPr/>
        </p:nvCxnSpPr>
        <p:spPr>
          <a:xfrm>
            <a:off x="5520052" y="4489056"/>
            <a:ext cx="3726025" cy="985158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80 Conector recto de flecha"/>
          <p:cNvCxnSpPr>
            <a:stCxn id="89" idx="2"/>
            <a:endCxn id="56" idx="0"/>
          </p:cNvCxnSpPr>
          <p:nvPr/>
        </p:nvCxnSpPr>
        <p:spPr>
          <a:xfrm>
            <a:off x="5520052" y="4489056"/>
            <a:ext cx="5164526" cy="985158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60 Grupo"/>
          <p:cNvGrpSpPr/>
          <p:nvPr/>
        </p:nvGrpSpPr>
        <p:grpSpPr>
          <a:xfrm>
            <a:off x="1624716" y="922538"/>
            <a:ext cx="1639474" cy="1040355"/>
            <a:chOff x="467544" y="5460479"/>
            <a:chExt cx="1512168" cy="1040355"/>
          </a:xfrm>
        </p:grpSpPr>
        <p:grpSp>
          <p:nvGrpSpPr>
            <p:cNvPr id="36" name="14 Grupo"/>
            <p:cNvGrpSpPr/>
            <p:nvPr/>
          </p:nvGrpSpPr>
          <p:grpSpPr>
            <a:xfrm>
              <a:off x="467544" y="5460479"/>
              <a:ext cx="1512168" cy="1040355"/>
              <a:chOff x="467544" y="5129220"/>
              <a:chExt cx="1512168" cy="1040355"/>
            </a:xfrm>
          </p:grpSpPr>
          <p:sp>
            <p:nvSpPr>
              <p:cNvPr id="39" name="3 Rectángulo"/>
              <p:cNvSpPr/>
              <p:nvPr/>
            </p:nvSpPr>
            <p:spPr>
              <a:xfrm>
                <a:off x="467544" y="5129220"/>
                <a:ext cx="1512168" cy="104035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8" name="Picture 2" descr="http://2.bp.blogspot.com/-YzhN7BodjIw/UYG_bgVF3kI/AAAAAAAACO4/ZHs2gX82SeA/s1600/cerebro+(1)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491" y="5181963"/>
                <a:ext cx="1118274" cy="894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50 CuadroTexto"/>
            <p:cNvSpPr txBox="1"/>
            <p:nvPr/>
          </p:nvSpPr>
          <p:spPr>
            <a:xfrm>
              <a:off x="857224" y="6223835"/>
              <a:ext cx="9112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Cerebro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18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5" grpId="0" animBg="1"/>
      <p:bldP spid="40" grpId="0" animBg="1"/>
      <p:bldP spid="41" grpId="0"/>
      <p:bldP spid="42" grpId="0" animBg="1"/>
      <p:bldP spid="43" grpId="0" animBg="1"/>
      <p:bldP spid="45" grpId="0" animBg="1"/>
      <p:bldP spid="46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63" y="1193076"/>
            <a:ext cx="612000" cy="61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8"/>
          <a:stretch/>
        </p:blipFill>
        <p:spPr>
          <a:xfrm>
            <a:off x="508000" y="1547908"/>
            <a:ext cx="11216567" cy="468052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4948631" y="1895786"/>
            <a:ext cx="5657073" cy="1077218"/>
            <a:chOff x="4159417" y="1064315"/>
            <a:chExt cx="5657073" cy="1077218"/>
          </a:xfrm>
        </p:grpSpPr>
        <p:sp>
          <p:nvSpPr>
            <p:cNvPr id="6" name="CuadroTexto 5"/>
            <p:cNvSpPr txBox="1"/>
            <p:nvPr/>
          </p:nvSpPr>
          <p:spPr>
            <a:xfrm>
              <a:off x="4159417" y="1064315"/>
              <a:ext cx="56570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 smtClean="0"/>
                <a:t>APRENDIZAJE EMOACTIVO</a:t>
              </a:r>
              <a:r>
                <a:rPr lang="es-CO" sz="2000" b="1" baseline="30000" dirty="0" smtClean="0"/>
                <a:t>©</a:t>
              </a:r>
            </a:p>
            <a:p>
              <a:r>
                <a:rPr lang="es-CO" sz="2400" b="1" dirty="0" smtClean="0">
                  <a:solidFill>
                    <a:srgbClr val="9FC7FF"/>
                  </a:solidFill>
                </a:rPr>
                <a:t>Tecnologías Sociales</a:t>
              </a:r>
              <a:r>
                <a:rPr lang="es-CO" sz="2000" dirty="0" smtClean="0"/>
                <a:t/>
              </a:r>
              <a:br>
                <a:rPr lang="es-CO" sz="2000" dirty="0" smtClean="0"/>
              </a:br>
              <a:r>
                <a:rPr lang="es-CO" sz="2000" dirty="0" smtClean="0"/>
                <a:t>Inteligencias emocional, social y racional</a:t>
              </a:r>
              <a:endParaRPr lang="es-CO" sz="2000" dirty="0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8281715" y="1135476"/>
              <a:ext cx="504056" cy="432048"/>
            </a:xfrm>
            <a:prstGeom prst="roundRect">
              <a:avLst/>
            </a:prstGeom>
            <a:solidFill>
              <a:srgbClr val="9FC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000" b="1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355299" y="3602277"/>
            <a:ext cx="6250405" cy="1015663"/>
            <a:chOff x="2883697" y="3136974"/>
            <a:chExt cx="6250405" cy="1015663"/>
          </a:xfrm>
        </p:grpSpPr>
        <p:sp>
          <p:nvSpPr>
            <p:cNvPr id="8" name="Rectángulo redondeado 7"/>
            <p:cNvSpPr/>
            <p:nvPr/>
          </p:nvSpPr>
          <p:spPr>
            <a:xfrm>
              <a:off x="2883697" y="3583910"/>
              <a:ext cx="504056" cy="432048"/>
            </a:xfrm>
            <a:prstGeom prst="roundRect">
              <a:avLst/>
            </a:prstGeom>
            <a:solidFill>
              <a:srgbClr val="647D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3477029" y="3136974"/>
              <a:ext cx="56570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 smtClean="0"/>
                <a:t>SISTEMA CONVENCIONAL</a:t>
              </a:r>
            </a:p>
            <a:p>
              <a:r>
                <a:rPr lang="es-CO" sz="2000" dirty="0" smtClean="0"/>
                <a:t>Método lógico – matemático</a:t>
              </a:r>
              <a:br>
                <a:rPr lang="es-CO" sz="2000" dirty="0" smtClean="0"/>
              </a:br>
              <a:r>
                <a:rPr lang="es-CO" sz="2000" dirty="0" smtClean="0"/>
                <a:t>Razón, Deducción, Memoria</a:t>
              </a:r>
              <a:endParaRPr lang="es-CO" sz="2000" dirty="0"/>
            </a:p>
          </p:txBody>
        </p:sp>
      </p:grpSp>
      <p:sp>
        <p:nvSpPr>
          <p:cNvPr id="10" name="Marcador de texto 12"/>
          <p:cNvSpPr txBox="1">
            <a:spLocks/>
          </p:cNvSpPr>
          <p:nvPr/>
        </p:nvSpPr>
        <p:spPr>
          <a:xfrm>
            <a:off x="3448673" y="37596"/>
            <a:ext cx="529465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32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s-CO" dirty="0" smtClean="0">
                <a:solidFill>
                  <a:schemeClr val="accent2">
                    <a:lumMod val="75000"/>
                  </a:schemeClr>
                </a:solidFill>
              </a:rPr>
              <a:t>EDUCACIÓN VS. APRENDIZAJE</a:t>
            </a:r>
            <a:endParaRPr lang="es-C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15166" y="99151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</a:rPr>
              <a:t>TECNOLOGÍAS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60" y="916947"/>
            <a:ext cx="1074842" cy="107484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37"/>
          <a:stretch/>
        </p:blipFill>
        <p:spPr bwMode="auto">
          <a:xfrm>
            <a:off x="215166" y="1852939"/>
            <a:ext cx="3814692" cy="109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6" y="1834118"/>
            <a:ext cx="3814692" cy="286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ector recto 16"/>
          <p:cNvCxnSpPr/>
          <p:nvPr/>
        </p:nvCxnSpPr>
        <p:spPr>
          <a:xfrm flipV="1">
            <a:off x="58768" y="2919603"/>
            <a:ext cx="4118488" cy="800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58" y="1193076"/>
            <a:ext cx="612000" cy="612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98" y="1193076"/>
            <a:ext cx="621870" cy="612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354" y="1193076"/>
            <a:ext cx="612000" cy="612000"/>
          </a:xfrm>
          <a:prstGeom prst="rect">
            <a:avLst/>
          </a:prstGeom>
        </p:spPr>
      </p:pic>
      <p:pic>
        <p:nvPicPr>
          <p:cNvPr id="21" name="RisaN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634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cxnSp>
        <p:nvCxnSpPr>
          <p:cNvPr id="22" name="Conector recto de flecha 7"/>
          <p:cNvCxnSpPr/>
          <p:nvPr/>
        </p:nvCxnSpPr>
        <p:spPr>
          <a:xfrm rot="10800000" flipV="1">
            <a:off x="2532189" y="2264897"/>
            <a:ext cx="3574974" cy="1153553"/>
          </a:xfrm>
          <a:prstGeom prst="bentConnector3">
            <a:avLst>
              <a:gd name="adj1" fmla="val 41736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4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ímpano corto cresenc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5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763" y="4857570"/>
            <a:ext cx="68103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888" y="5141733"/>
            <a:ext cx="5667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97" y="5506859"/>
            <a:ext cx="4714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88" y="5384621"/>
            <a:ext cx="4095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272" y="5141733"/>
            <a:ext cx="496888" cy="3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925" y="5303657"/>
            <a:ext cx="498475" cy="3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97" y="4943297"/>
            <a:ext cx="496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13" y="5587821"/>
            <a:ext cx="473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888" y="4703584"/>
            <a:ext cx="68103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38" y="4743270"/>
            <a:ext cx="4984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5" y="4943297"/>
            <a:ext cx="498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697" y="4882972"/>
            <a:ext cx="6477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88" y="5149671"/>
            <a:ext cx="496887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692722" y="1667715"/>
            <a:ext cx="533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5 CuadroTexto"/>
          <p:cNvSpPr txBox="1"/>
          <p:nvPr/>
        </p:nvSpPr>
        <p:spPr>
          <a:xfrm>
            <a:off x="1314219" y="67065"/>
            <a:ext cx="397434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2025" b="1" dirty="0">
                <a:ln w="1143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EN </a:t>
            </a:r>
            <a:r>
              <a:rPr lang="es-ES" sz="2025" b="1" dirty="0" smtClean="0">
                <a:ln w="1143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BÚSQUEDA DEL </a:t>
            </a:r>
            <a:r>
              <a:rPr lang="es-ES" sz="2025" b="1" dirty="0">
                <a:ln w="1143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POLEN</a:t>
            </a:r>
          </a:p>
        </p:txBody>
      </p:sp>
      <p:pic>
        <p:nvPicPr>
          <p:cNvPr id="17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941963" y="1526426"/>
            <a:ext cx="3952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851472" y="2055063"/>
            <a:ext cx="3952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2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322835" y="1732802"/>
            <a:ext cx="3349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2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484763" y="2040776"/>
            <a:ext cx="3460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3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491113" y="1496263"/>
            <a:ext cx="211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3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724472" y="1396251"/>
            <a:ext cx="211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://2.bp.blogspot.com/_dsEG33PDaHw/S7TLQwDUqeI/AAAAAAAAAOw/IIw_pAeBOM8/s1600/Abeja.gif"/>
          <p:cNvPicPr>
            <a:picLocks noChangeAspect="1" noChangeArrowheads="1" noCrop="1"/>
          </p:cNvPicPr>
          <p:nvPr/>
        </p:nvPicPr>
        <p:blipFill>
          <a:blip r:embed="rId14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070" flipH="1">
            <a:off x="2099125" y="1259728"/>
            <a:ext cx="333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2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402210" y="1248615"/>
            <a:ext cx="271462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http://rainforestradio.com/wordpress/wp-content/uploads/2010/07/Abeja-obrera.gif"/>
          <p:cNvPicPr>
            <a:picLocks noChangeAspect="1" noChangeArrowheads="1" noCrop="1"/>
          </p:cNvPicPr>
          <p:nvPr/>
        </p:nvPicPr>
        <p:blipFill>
          <a:blip r:embed="rId1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704">
            <a:off x="1365700" y="2318588"/>
            <a:ext cx="430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22" y="4736920"/>
            <a:ext cx="68103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672" y="4776609"/>
            <a:ext cx="496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713" y="4975045"/>
            <a:ext cx="496887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67" y="5453676"/>
            <a:ext cx="647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438" y="5183009"/>
            <a:ext cx="498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697" y="4890909"/>
            <a:ext cx="68103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22" y="5173484"/>
            <a:ext cx="5667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550" y="5538608"/>
            <a:ext cx="473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438" y="5417960"/>
            <a:ext cx="4095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625" y="5173482"/>
            <a:ext cx="498475" cy="3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863" y="5336997"/>
            <a:ext cx="496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549" y="4975045"/>
            <a:ext cx="4984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013" y="5222696"/>
            <a:ext cx="4714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47" y="5465583"/>
            <a:ext cx="4714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081" y="5627509"/>
            <a:ext cx="4714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700" y="5546546"/>
            <a:ext cx="473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475" y="5276672"/>
            <a:ext cx="4095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947" y="5438596"/>
            <a:ext cx="407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713" y="5541784"/>
            <a:ext cx="4095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2" descr="http://1.bp.blogspot.com/_YKx4xDaVEss/S7fmT3ocA1I/AAAAAAAAAAM/TBTFelyfG5U/s1600/LOGO3CON+HOJAS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475" y="5541784"/>
            <a:ext cx="4095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8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7 0.00856 L 0.09271 0.00856 L 0.12604 0.05856 L 0.09414 0.07523 L 0.10247 0.11967 L 0.1108 0.15486 L 0.1608 0.21412 L 0.19544 0.15856 L 0.23021 0.10671 L 0.28437 0.05856 L 0.33711 0.01782 L 0.39687 0.01782 L 0.49127 0.02708 L 0.4983 0.06967 L 0.47877 0.10671 L 0.46354 0.19375 L 0.40937 0.21226 L 0.32461 0.25671 L 0.33711 0.30115 L 0.39961 0.33449 L 0.48437 0.31782 L 0.53854 0.31412 L 0.5733 0.35301 L 0.57877 0.42708 L 0.55377 0.45486 L 0.51497 0.51412 L 0.49687 0.55856 " pathEditMode="relative" rAng="0" ptsTypes="AAAAAAAAAAAAAAAAAAAAAAAAAAA">
                                      <p:cBhvr>
                                        <p:cTn id="15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87 0.55856 C 0.49023 0.54513 0.49961 0.56157 0.4858 0.5493 C 0.48008 0.54421 0.47552 0.53912 0.46914 0.53634 C 0.42591 0.53819 0.43281 0.53402 0.40664 0.5456 C 0.40573 0.54745 0.40508 0.54953 0.40377 0.55115 C 0.4026 0.55277 0.40052 0.55301 0.39961 0.55486 C 0.39492 0.56504 0.39479 0.57916 0.39127 0.59004 C 0.38854 0.59861 0.38229 0.60555 0.38021 0.61412 C 0.37669 0.62824 0.37799 0.62129 0.37604 0.63449 C 0.37656 0.65486 0.37656 0.67523 0.37747 0.6956 C 0.37799 0.70787 0.38346 0.7206 0.3858 0.73263 C 0.38633 0.74074 0.3858 0.74884 0.38711 0.75671 C 0.38789 0.76018 0.39375 0.76388 0.39544 0.76597 C 0.4026 0.77384 0.41041 0.77939 0.41771 0.78634 C 0.42343 0.79166 0.42448 0.79513 0.43164 0.79745 C 0.43789 0.80578 0.43385 0.80208 0.44414 0.80671 C 0.44726 0.8081 0.44909 0.81296 0.45247 0.81412 C 0.45612 0.81527 0.46354 0.81782 0.46354 0.81805 C 0.472 0.82546 0.48125 0.82847 0.49127 0.83078 C 0.55351 0.82986 0.60625 0.84074 0.66211 0.81597 C 0.66354 0.81412 0.66471 0.8118 0.66627 0.81041 C 0.66758 0.80926 0.66927 0.80972 0.67044 0.80856 C 0.67539 0.80347 0.67435 0.79884 0.68164 0.7956 C 0.68802 0.78912 0.69323 0.78333 0.70104 0.78078 C 0.70195 0.77893 0.70312 0.77731 0.70377 0.77523 C 0.70508 0.77176 0.70664 0.76412 0.70664 0.76435 C 0.70885 0.73449 0.70625 0.70439 0.7108 0.67523 C 0.71458 0.65069 0.72383 0.62824 0.73021 0.60486 C 0.73177 0.58865 0.73815 0.56203 0.72604 0.55115 C 0.71966 0.53819 0.69739 0.52777 0.6858 0.52523 C 0.67864 0.52569 0.65586 0.52638 0.64544 0.52893 C 0.64166 0.52986 0.63437 0.53263 0.63437 0.53287 C 0.6306 0.54027 0.62513 0.54722 0.61914 0.55115 C 0.61732 0.55787 0.60937 0.56782 0.60937 0.56805 C 0.60924 0.56851 0.60534 0.58865 0.60377 0.59004 C 0.57669 0.61412 0.51341 0.60092 0.49961 0.60115 C 0.49232 0.60439 0.4983 0.60092 0.49127 0.60856 C 0.48385 0.61689 0.49049 0.60856 0.48294 0.61412 C 0.46862 0.62476 0.47982 0.61921 0.47044 0.62338 C 0.46914 0.62523 0.46784 0.62754 0.46627 0.62893 C 0.4651 0.63009 0.46315 0.62939 0.46211 0.63078 C 0.45729 0.63726 0.4569 0.64051 0.45521 0.64745 C 0.45729 0.70301 0.45091 0.69051 0.4983 0.68819 C 0.51614 0.68217 0.52487 0.66759 0.53711 0.65115 C 0.53906 0.64375 0.54127 0.64004 0.54544 0.63449 C 0.54622 0.62824 0.54791 0.62222 0.5483 0.61597 C 0.54896 0.60486 0.54804 0.57291 0.55247 0.55856 C 0.55351 0.55509 0.56341 0.53981 0.56627 0.53449 C 0.57018 0.51944 0.56549 0.4993 0.58164 0.4993 " pathEditMode="relative" rAng="0" ptsTypes="AAAAAAAAAAAAAAAAAAAAAAAAAAAAAAAAAAAAAAAAAAAAAAAAA">
                                      <p:cBhvr>
                                        <p:cTn id="16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64 0.4993 C 0.58125 0.47546 0.58112 0.45185 0.58711 0.41967 C 0.59323 0.3875 0.60091 0.33611 0.61771 0.30671 C 0.6345 0.27731 0.68229 0.27453 0.68854 0.24375 C 0.69479 0.21296 0.66927 0.14676 0.65521 0.12152 C 0.64114 0.09629 0.62252 0.09652 0.60377 0.09189 C 0.58502 0.08726 0.58437 0.08101 0.54271 0.09375 C 0.50104 0.10648 0.397 0.14861 0.35377 0.16782 C 0.31054 0.18703 0.3082 0.20092 0.28294 0.20856 C 0.25781 0.2162 0.2276 0.22638 0.20247 0.21412 C 0.17721 0.20185 0.14804 0.15578 0.13164 0.13449 C 0.1151 0.11319 0.10885 0.10532 0.10377 0.08634 C 0.09883 0.06736 0.10156 0.03356 0.10104 0.01967 " pathEditMode="relative" rAng="0" ptsTypes="AAAAAAAAAAAAA">
                                      <p:cBhvr>
                                        <p:cTn id="16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0.01967 C 0.1181 0.01967 0.13216 0.03842 0.13216 0.06111 C 0.13216 0.08495 0.1181 0.1037 0.10104 0.1037 C 0.08398 0.1037 0.06992 0.12245 0.06992 0.1449 C 0.06992 0.16759 0.08398 0.18634 0.10104 0.18634 C 0.1181 0.18634 0.13216 0.20509 0.13216 0.22777 C 0.13216 0.25023 0.1181 0.26898 0.10104 0.26898 C 0.08398 0.26898 0.06992 0.28773 0.06992 0.31157 C 0.06992 0.33426 0.08398 0.35301 0.10104 0.35301 C 0.1181 0.35301 0.13216 0.33426 0.13216 0.31157 C 0.13216 0.28773 0.1181 0.26898 0.10104 0.26898 C 0.08398 0.26898 0.06992 0.25023 0.06992 0.22777 C 0.06992 0.20509 0.08398 0.18634 0.10104 0.18634 C 0.1181 0.18634 0.13216 0.16759 0.13216 0.1449 C 0.13216 0.12245 0.1181 0.1037 0.10104 0.1037 C 0.08398 0.1037 0.06992 0.08495 0.06992 0.06111 C 0.06992 0.03842 0.08398 0.01967 0.10104 0.01967 Z " pathEditMode="relative" rAng="0" ptsTypes="AAAAAAAAAAAAAAAAA">
                                      <p:cBhvr>
                                        <p:cTn id="1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C -0.00248 0.00139 -0.00469 0.00301 0.01106 0.0037 C 0.02695 0.00439 0.08333 -0.01736 0.0944 0.0037 C 0.1056 0.02476 0.0819 0.09351 0.07773 0.12963 C 0.07356 0.16574 0.06263 0.19351 0.0694 0.22037 C 0.07617 0.24722 0.09726 0.28264 0.1181 0.29074 C 0.13893 0.29884 0.16718 0.27963 0.1944 0.26851 C 0.22174 0.2574 0.2569 0.22662 0.2819 0.22407 C 0.3069 0.22152 0.33606 0.23518 0.3444 0.2537 C 0.35273 0.27222 0.34023 0.3037 0.3319 0.33518 C 0.32356 0.36666 0.29935 0.41111 0.2944 0.44259 C 0.28958 0.47407 0.28945 0.50555 0.30273 0.52384 C 0.31614 0.54259 0.35143 0.55717 0.375 0.55347 C 0.39856 0.55 0.42617 0.50301 0.4444 0.5037 C 0.46263 0.50439 0.47487 0.53333 0.48476 0.5574 C 0.49466 0.58148 0.50468 0.62523 0.50416 0.64814 C 0.50364 0.67106 0.48593 0.6868 0.4819 0.69444 " pathEditMode="relative" rAng="0" ptsTypes="AAAAAAAAAAAAAAAAA">
                                      <p:cBhvr>
                                        <p:cTn id="1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34444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C -0.00247 0.00139 -0.00469 0.00301 0.01107 0.0037 C 0.02695 0.0044 0.08333 -0.01736 0.0944 0.0037 C 0.1056 0.02477 0.0819 0.09352 0.07774 0.12963 C 0.07357 0.16574 0.06263 0.19352 0.0694 0.22037 C 0.07617 0.24722 0.09727 0.28264 0.1181 0.29074 C 0.13893 0.29884 0.16719 0.27963 0.1944 0.26852 C 0.22175 0.25741 0.2569 0.22662 0.2819 0.22407 C 0.3069 0.22153 0.33607 0.23518 0.3444 0.2537 C 0.35274 0.27222 0.34024 0.30347 0.3319 0.33518 C 0.32357 0.36667 0.29935 0.41111 0.2944 0.44259 C 0.28958 0.47407 0.28945 0.50555 0.30274 0.52384 C 0.31615 0.54259 0.35143 0.55717 0.375 0.55347 C 0.39857 0.55 0.42617 0.50301 0.4444 0.5037 C 0.46263 0.5044 0.47487 0.53333 0.48477 0.55741 C 0.49466 0.58148 0.50469 0.62523 0.50417 0.64815 C 0.50365 0.67106 0.48594 0.6868 0.4819 0.69444 " pathEditMode="relative" rAng="0" ptsTypes="AAAAAAAAAAAAAAAAA">
                                      <p:cBhvr>
                                        <p:cTn id="1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34444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C -0.00274 0.00139 -0.00482 0.00255 0.01185 0.00324 C 0.02851 0.00371 0.08815 -0.01435 0.1 0.00324 C 0.11185 0.02084 0.08659 0.07894 0.08229 0.10926 C 0.07773 0.13959 0.06614 0.16296 0.07331 0.18542 C 0.08073 0.2081 0.10273 0.23796 0.12487 0.24491 C 0.14687 0.25162 0.17695 0.23542 0.20573 0.22616 C 0.2345 0.2169 0.27187 0.19097 0.29844 0.18866 C 0.32487 0.18658 0.35573 0.19815 0.36458 0.21366 C 0.37344 0.22917 0.36002 0.25579 0.35104 0.28218 C 0.34258 0.3088 0.3168 0.3463 0.31159 0.37269 C 0.30664 0.39908 0.30638 0.4257 0.32031 0.44121 C 0.3345 0.45695 0.37187 0.46898 0.397 0.46621 C 0.42187 0.4632 0.45104 0.42361 0.47044 0.42408 C 0.48971 0.42477 0.5026 0.44908 0.51315 0.46921 C 0.52357 0.48959 0.53437 0.52662 0.53372 0.54584 C 0.5332 0.56505 0.51445 0.57847 0.51002 0.58496 " pathEditMode="relative" rAng="0" ptsTypes="AAAAAAAAAAAAAAAAA">
                                      <p:cBhvr>
                                        <p:cTn id="1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29005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00046 C -0.00157 0.00093 -0.00469 0.00255 0.01809 0.00324 C 0.04075 0.00394 0.122 -0.01736 0.13815 0.00324 C 0.15416 0.02384 0.12018 0.09144 0.11406 0.12685 C 0.1082 0.16227 0.09231 0.18958 0.10208 0.21597 C 0.11184 0.24236 0.14218 0.27708 0.17226 0.28519 C 0.20221 0.29306 0.24309 0.27431 0.28229 0.26319 C 0.32174 0.25232 0.37239 0.22222 0.40846 0.21968 C 0.4444 0.21713 0.48658 0.23056 0.49856 0.24884 C 0.51054 0.2669 0.49257 0.29792 0.48059 0.3287 C 0.46862 0.35972 0.43346 0.40324 0.42656 0.43426 C 0.41927 0.46528 0.41927 0.49607 0.43841 0.51435 C 0.45781 0.53241 0.50846 0.54676 0.5427 0.54329 C 0.57656 0.54005 0.61653 0.49352 0.6427 0.49421 C 0.66914 0.49491 0.68645 0.52338 0.70078 0.54699 C 0.71497 0.5706 0.72955 0.61366 0.72864 0.63611 C 0.72799 0.65857 0.7026 0.67431 0.69687 0.68171 " pathEditMode="relative" rAng="0" ptsTypes="AAAAAAAAAAAAAAAAA">
                                      <p:cBhvr>
                                        <p:cTn id="2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3384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037 C -0.0017 -0.00255 -0.00469 -0.00139 0.01666 -0.00093 C 0.03802 -0.00023 0.11497 -0.01736 0.13021 -0.00093 C 0.14531 0.01597 0.11315 0.0706 0.10768 0.09931 C 0.10195 0.12801 0.08685 0.15 0.09596 0.1713 C 0.10534 0.19259 0.13385 0.2206 0.16237 0.22732 C 0.19075 0.23357 0.22916 0.21829 0.26653 0.20949 C 0.30364 0.2007 0.35143 0.17616 0.38554 0.17431 C 0.41966 0.17222 0.45937 0.1831 0.4707 0.19769 C 0.4819 0.2125 0.46497 0.2375 0.45364 0.2625 C 0.44232 0.2875 0.40937 0.32269 0.4026 0.34792 C 0.39596 0.37292 0.39583 0.39792 0.41406 0.4125 C 0.43229 0.42732 0.48021 0.43889 0.51237 0.43611 C 0.54466 0.43333 0.58229 0.39583 0.6069 0.39653 C 0.63177 0.39699 0.6483 0.41991 0.66185 0.43889 C 0.67539 0.4581 0.68919 0.49282 0.68841 0.51111 C 0.68763 0.52917 0.66354 0.54213 0.6582 0.54815 " pathEditMode="relative" rAng="0" ptsTypes="AAAAAAAAAAAAAAAAA">
                                      <p:cBhvr>
                                        <p:cTn id="2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32" y="27361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C -0.00247 0.00139 -0.00469 0.00301 0.01107 0.0037 C 0.02695 0.0044 0.08333 -0.01736 0.0944 0.0037 C 0.1056 0.02477 0.0819 0.09352 0.07773 0.12963 C 0.07357 0.16574 0.06263 0.19352 0.0694 0.22037 C 0.07617 0.24722 0.09727 0.28264 0.1181 0.29074 C 0.13893 0.29884 0.16719 0.27963 0.1944 0.26852 C 0.22174 0.25741 0.2569 0.22662 0.2819 0.22407 C 0.3069 0.22153 0.33607 0.23518 0.3444 0.2537 C 0.35273 0.27222 0.34023 0.30347 0.3319 0.33518 C 0.32357 0.36666 0.29935 0.41111 0.2944 0.44259 C 0.28958 0.47407 0.28945 0.50555 0.30273 0.52384 C 0.31615 0.54259 0.35143 0.55717 0.375 0.55347 C 0.39857 0.55 0.42617 0.50301 0.4444 0.5037 C 0.46263 0.5044 0.47487 0.53333 0.48477 0.55741 C 0.49466 0.58148 0.50469 0.62523 0.50417 0.64815 C 0.50365 0.67106 0.48594 0.6868 0.4819 0.69444 " pathEditMode="relative" rAng="0" ptsTypes="AAAAAAAAAAAAAAAAA">
                                      <p:cBhvr>
                                        <p:cTn id="20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34444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C -0.00247 0.00139 -0.00469 0.00301 0.01107 0.00371 C 0.02695 0.0044 0.08333 -0.01736 0.0944 0.00371 C 0.1056 0.02477 0.0819 0.09352 0.07773 0.12963 C 0.07357 0.16575 0.06263 0.19352 0.0694 0.22038 C 0.07617 0.24723 0.09727 0.28264 0.1181 0.29075 C 0.13893 0.29885 0.16719 0.27963 0.1944 0.26852 C 0.22174 0.25741 0.2569 0.22663 0.2819 0.22408 C 0.3069 0.22153 0.33607 0.23519 0.3444 0.25371 C 0.35273 0.27223 0.34023 0.30348 0.3319 0.33519 C 0.32357 0.36667 0.29935 0.41112 0.2944 0.4426 C 0.28958 0.47408 0.28945 0.50556 0.30273 0.52385 C 0.31615 0.5426 0.35143 0.55718 0.375 0.55348 C 0.39857 0.55 0.42617 0.50301 0.4444 0.50371 C 0.46263 0.5044 0.47487 0.53334 0.48477 0.55741 C 0.49466 0.58149 0.50469 0.62524 0.50417 0.64815 C 0.50365 0.67107 0.48594 0.68681 0.4819 0.69445 " pathEditMode="relative" rAng="0" ptsTypes="AAAAAAAAAAAAAAAAA">
                                      <p:cBhvr>
                                        <p:cTn id="20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34444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C -0.00248 0.00138 -0.00469 0.00301 0.01107 0.0037 C 0.02695 0.00439 0.08333 -0.01737 0.0944 0.0037 C 0.1056 0.02476 0.0819 0.09351 0.07773 0.12963 C 0.07357 0.16574 0.06263 0.19351 0.0694 0.22037 C 0.07617 0.24722 0.09726 0.28263 0.1181 0.29074 C 0.13893 0.29884 0.16718 0.27963 0.1944 0.26851 C 0.22174 0.2574 0.2569 0.22662 0.2819 0.22407 C 0.3069 0.22152 0.33607 0.23518 0.3444 0.2537 C 0.35273 0.27222 0.34023 0.30347 0.3319 0.33518 C 0.32357 0.36666 0.29935 0.41111 0.2944 0.44259 C 0.28958 0.47407 0.28945 0.50555 0.30273 0.52384 C 0.31614 0.54259 0.35143 0.55717 0.375 0.55347 C 0.39857 0.55 0.42617 0.50301 0.4444 0.5037 C 0.46263 0.50439 0.47487 0.53333 0.48476 0.5574 C 0.49466 0.58148 0.50468 0.62523 0.50416 0.64814 C 0.50364 0.67106 0.48593 0.6868 0.4819 0.69444 " pathEditMode="relative" rAng="0" ptsTypes="AAAAAAAAAAAAAAAAA">
                                      <p:cBhvr>
                                        <p:cTn id="20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34444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C -0.00247 0.00139 -0.00469 0.00301 0.01107 0.0037 C 0.02695 0.00439 0.08334 -0.01736 0.0944 0.0037 C 0.1056 0.02476 0.0819 0.09351 0.07774 0.12963 C 0.07357 0.16574 0.06263 0.19351 0.0694 0.22037 C 0.07617 0.24722 0.09727 0.28264 0.1181 0.29074 C 0.13893 0.29884 0.16719 0.27963 0.1944 0.26851 C 0.22175 0.2574 0.2569 0.22662 0.2819 0.22407 C 0.3069 0.22152 0.33607 0.23518 0.3444 0.2537 C 0.35274 0.27222 0.34024 0.30347 0.3319 0.33518 C 0.32357 0.36666 0.29935 0.41111 0.2944 0.44259 C 0.28959 0.47407 0.28945 0.50555 0.30274 0.52384 C 0.31615 0.54259 0.35143 0.55717 0.375 0.55347 C 0.39857 0.55 0.42617 0.50301 0.4444 0.5037 C 0.46263 0.50439 0.47487 0.53333 0.48477 0.5574 C 0.49466 0.58148 0.50469 0.62523 0.50417 0.64814 C 0.50365 0.67106 0.48594 0.6868 0.4819 0.69444 " pathEditMode="relative" rAng="0" ptsTypes="AAAAAAAAAAAAAAAAA">
                                      <p:cBhvr>
                                        <p:cTn id="2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34444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C -0.00261 0.00093 -0.00508 0.00208 0.01289 0.00278 C 0.03086 0.00301 0.09544 -0.01181 0.1082 0.00278 C 0.12083 0.01736 0.09375 0.06528 0.08906 0.09051 C 0.08437 0.11551 0.07174 0.13495 0.07968 0.1537 C 0.08737 0.17245 0.11146 0.19699 0.13528 0.20278 C 0.15898 0.20833 0.19153 0.19514 0.22278 0.18727 C 0.25377 0.1794 0.29414 0.15787 0.32278 0.15625 C 0.3513 0.1544 0.38463 0.16412 0.39414 0.17685 C 0.40377 0.18981 0.38958 0.21181 0.38008 0.2338 C 0.37031 0.25556 0.34245 0.28657 0.33698 0.30856 C 0.33138 0.33056 0.33125 0.35231 0.34635 0.36528 C 0.36198 0.37824 0.40221 0.38843 0.42916 0.38611 C 0.45625 0.38356 0.48763 0.35069 0.50872 0.35093 C 0.52955 0.35162 0.54336 0.37176 0.55468 0.38866 C 0.56601 0.40532 0.57773 0.43588 0.57695 0.45185 C 0.57643 0.46782 0.55625 0.47893 0.55156 0.48426 " pathEditMode="relative" rAng="0" ptsTypes="AAAAAAAAAAAAAAAAA">
                                      <p:cBhvr>
                                        <p:cTn id="2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6043249" y="4000227"/>
            <a:ext cx="107886" cy="12382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680" y="5329236"/>
            <a:ext cx="1285875" cy="619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2100" y="3979362"/>
            <a:ext cx="1447800" cy="1895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392" y="3084012"/>
            <a:ext cx="2076450" cy="27908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450" y="1376132"/>
            <a:ext cx="3924300" cy="4514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29" y="1093287"/>
            <a:ext cx="4219575" cy="4781550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747942" y="136734"/>
            <a:ext cx="397434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2025" b="1" dirty="0" smtClean="0">
                <a:ln w="1143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FLORECIMIENTO</a:t>
            </a:r>
            <a:endParaRPr lang="es-ES" sz="2025" b="1" dirty="0">
              <a:ln w="11430"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1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>
          <a:xfrm>
            <a:off x="1580137" y="739179"/>
            <a:ext cx="9709091" cy="1688284"/>
            <a:chOff x="903658" y="987277"/>
            <a:chExt cx="9709091" cy="1688284"/>
          </a:xfrm>
        </p:grpSpPr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9184700" y="1864578"/>
              <a:ext cx="1428049" cy="810983"/>
            </a:xfrm>
            <a:custGeom>
              <a:avLst/>
              <a:gdLst>
                <a:gd name="T0" fmla="*/ 3173 w 7158"/>
                <a:gd name="T1" fmla="*/ 0 h 4065"/>
                <a:gd name="T2" fmla="*/ 3539 w 7158"/>
                <a:gd name="T3" fmla="*/ 34 h 4065"/>
                <a:gd name="T4" fmla="*/ 3883 w 7158"/>
                <a:gd name="T5" fmla="*/ 103 h 4065"/>
                <a:gd name="T6" fmla="*/ 4204 w 7158"/>
                <a:gd name="T7" fmla="*/ 229 h 4065"/>
                <a:gd name="T8" fmla="*/ 4501 w 7158"/>
                <a:gd name="T9" fmla="*/ 400 h 4065"/>
                <a:gd name="T10" fmla="*/ 4776 w 7158"/>
                <a:gd name="T11" fmla="*/ 618 h 4065"/>
                <a:gd name="T12" fmla="*/ 5005 w 7158"/>
                <a:gd name="T13" fmla="*/ 859 h 4065"/>
                <a:gd name="T14" fmla="*/ 5211 w 7158"/>
                <a:gd name="T15" fmla="*/ 1145 h 4065"/>
                <a:gd name="T16" fmla="*/ 5337 w 7158"/>
                <a:gd name="T17" fmla="*/ 1133 h 4065"/>
                <a:gd name="T18" fmla="*/ 5658 w 7158"/>
                <a:gd name="T19" fmla="*/ 1168 h 4065"/>
                <a:gd name="T20" fmla="*/ 5967 w 7158"/>
                <a:gd name="T21" fmla="*/ 1248 h 4065"/>
                <a:gd name="T22" fmla="*/ 6254 w 7158"/>
                <a:gd name="T23" fmla="*/ 1385 h 4065"/>
                <a:gd name="T24" fmla="*/ 6506 w 7158"/>
                <a:gd name="T25" fmla="*/ 1569 h 4065"/>
                <a:gd name="T26" fmla="*/ 6723 w 7158"/>
                <a:gd name="T27" fmla="*/ 1786 h 4065"/>
                <a:gd name="T28" fmla="*/ 6906 w 7158"/>
                <a:gd name="T29" fmla="*/ 2038 h 4065"/>
                <a:gd name="T30" fmla="*/ 7044 w 7158"/>
                <a:gd name="T31" fmla="*/ 2324 h 4065"/>
                <a:gd name="T32" fmla="*/ 7124 w 7158"/>
                <a:gd name="T33" fmla="*/ 2634 h 4065"/>
                <a:gd name="T34" fmla="*/ 7158 w 7158"/>
                <a:gd name="T35" fmla="*/ 2954 h 4065"/>
                <a:gd name="T36" fmla="*/ 7136 w 7158"/>
                <a:gd name="T37" fmla="*/ 3264 h 4065"/>
                <a:gd name="T38" fmla="*/ 7055 w 7158"/>
                <a:gd name="T39" fmla="*/ 3550 h 4065"/>
                <a:gd name="T40" fmla="*/ 6941 w 7158"/>
                <a:gd name="T41" fmla="*/ 3813 h 4065"/>
                <a:gd name="T42" fmla="*/ 6781 w 7158"/>
                <a:gd name="T43" fmla="*/ 4065 h 4065"/>
                <a:gd name="T44" fmla="*/ 115 w 7158"/>
                <a:gd name="T45" fmla="*/ 4065 h 4065"/>
                <a:gd name="T46" fmla="*/ 35 w 7158"/>
                <a:gd name="T47" fmla="*/ 3813 h 4065"/>
                <a:gd name="T48" fmla="*/ 0 w 7158"/>
                <a:gd name="T49" fmla="*/ 3550 h 4065"/>
                <a:gd name="T50" fmla="*/ 35 w 7158"/>
                <a:gd name="T51" fmla="*/ 3298 h 4065"/>
                <a:gd name="T52" fmla="*/ 103 w 7158"/>
                <a:gd name="T53" fmla="*/ 3069 h 4065"/>
                <a:gd name="T54" fmla="*/ 218 w 7158"/>
                <a:gd name="T55" fmla="*/ 2851 h 4065"/>
                <a:gd name="T56" fmla="*/ 378 w 7158"/>
                <a:gd name="T57" fmla="*/ 2668 h 4065"/>
                <a:gd name="T58" fmla="*/ 573 w 7158"/>
                <a:gd name="T59" fmla="*/ 2519 h 4065"/>
                <a:gd name="T60" fmla="*/ 779 w 7158"/>
                <a:gd name="T61" fmla="*/ 2416 h 4065"/>
                <a:gd name="T62" fmla="*/ 779 w 7158"/>
                <a:gd name="T63" fmla="*/ 2393 h 4065"/>
                <a:gd name="T64" fmla="*/ 814 w 7158"/>
                <a:gd name="T65" fmla="*/ 2004 h 4065"/>
                <a:gd name="T66" fmla="*/ 905 w 7158"/>
                <a:gd name="T67" fmla="*/ 1637 h 4065"/>
                <a:gd name="T68" fmla="*/ 1054 w 7158"/>
                <a:gd name="T69" fmla="*/ 1294 h 4065"/>
                <a:gd name="T70" fmla="*/ 1249 w 7158"/>
                <a:gd name="T71" fmla="*/ 984 h 4065"/>
                <a:gd name="T72" fmla="*/ 1489 w 7158"/>
                <a:gd name="T73" fmla="*/ 698 h 4065"/>
                <a:gd name="T74" fmla="*/ 1764 w 7158"/>
                <a:gd name="T75" fmla="*/ 458 h 4065"/>
                <a:gd name="T76" fmla="*/ 2073 w 7158"/>
                <a:gd name="T77" fmla="*/ 263 h 4065"/>
                <a:gd name="T78" fmla="*/ 2417 w 7158"/>
                <a:gd name="T79" fmla="*/ 126 h 4065"/>
                <a:gd name="T80" fmla="*/ 2783 w 7158"/>
                <a:gd name="T81" fmla="*/ 34 h 4065"/>
                <a:gd name="T82" fmla="*/ 3173 w 7158"/>
                <a:gd name="T83" fmla="*/ 0 h 4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58" h="4065">
                  <a:moveTo>
                    <a:pt x="3173" y="0"/>
                  </a:moveTo>
                  <a:lnTo>
                    <a:pt x="3539" y="34"/>
                  </a:lnTo>
                  <a:lnTo>
                    <a:pt x="3883" y="103"/>
                  </a:lnTo>
                  <a:lnTo>
                    <a:pt x="4204" y="229"/>
                  </a:lnTo>
                  <a:lnTo>
                    <a:pt x="4501" y="400"/>
                  </a:lnTo>
                  <a:lnTo>
                    <a:pt x="4776" y="618"/>
                  </a:lnTo>
                  <a:lnTo>
                    <a:pt x="5005" y="859"/>
                  </a:lnTo>
                  <a:lnTo>
                    <a:pt x="5211" y="1145"/>
                  </a:lnTo>
                  <a:lnTo>
                    <a:pt x="5337" y="1133"/>
                  </a:lnTo>
                  <a:lnTo>
                    <a:pt x="5658" y="1168"/>
                  </a:lnTo>
                  <a:lnTo>
                    <a:pt x="5967" y="1248"/>
                  </a:lnTo>
                  <a:lnTo>
                    <a:pt x="6254" y="1385"/>
                  </a:lnTo>
                  <a:lnTo>
                    <a:pt x="6506" y="1569"/>
                  </a:lnTo>
                  <a:lnTo>
                    <a:pt x="6723" y="1786"/>
                  </a:lnTo>
                  <a:lnTo>
                    <a:pt x="6906" y="2038"/>
                  </a:lnTo>
                  <a:lnTo>
                    <a:pt x="7044" y="2324"/>
                  </a:lnTo>
                  <a:lnTo>
                    <a:pt x="7124" y="2634"/>
                  </a:lnTo>
                  <a:lnTo>
                    <a:pt x="7158" y="2954"/>
                  </a:lnTo>
                  <a:lnTo>
                    <a:pt x="7136" y="3264"/>
                  </a:lnTo>
                  <a:lnTo>
                    <a:pt x="7055" y="3550"/>
                  </a:lnTo>
                  <a:lnTo>
                    <a:pt x="6941" y="3813"/>
                  </a:lnTo>
                  <a:lnTo>
                    <a:pt x="6781" y="4065"/>
                  </a:lnTo>
                  <a:lnTo>
                    <a:pt x="115" y="4065"/>
                  </a:lnTo>
                  <a:lnTo>
                    <a:pt x="35" y="3813"/>
                  </a:lnTo>
                  <a:lnTo>
                    <a:pt x="0" y="3550"/>
                  </a:lnTo>
                  <a:lnTo>
                    <a:pt x="35" y="3298"/>
                  </a:lnTo>
                  <a:lnTo>
                    <a:pt x="103" y="3069"/>
                  </a:lnTo>
                  <a:lnTo>
                    <a:pt x="218" y="2851"/>
                  </a:lnTo>
                  <a:lnTo>
                    <a:pt x="378" y="2668"/>
                  </a:lnTo>
                  <a:lnTo>
                    <a:pt x="573" y="2519"/>
                  </a:lnTo>
                  <a:lnTo>
                    <a:pt x="779" y="2416"/>
                  </a:lnTo>
                  <a:lnTo>
                    <a:pt x="779" y="2393"/>
                  </a:lnTo>
                  <a:lnTo>
                    <a:pt x="814" y="2004"/>
                  </a:lnTo>
                  <a:lnTo>
                    <a:pt x="905" y="1637"/>
                  </a:lnTo>
                  <a:lnTo>
                    <a:pt x="1054" y="1294"/>
                  </a:lnTo>
                  <a:lnTo>
                    <a:pt x="1249" y="984"/>
                  </a:lnTo>
                  <a:lnTo>
                    <a:pt x="1489" y="698"/>
                  </a:lnTo>
                  <a:lnTo>
                    <a:pt x="1764" y="458"/>
                  </a:lnTo>
                  <a:lnTo>
                    <a:pt x="2073" y="263"/>
                  </a:lnTo>
                  <a:lnTo>
                    <a:pt x="2417" y="126"/>
                  </a:lnTo>
                  <a:lnTo>
                    <a:pt x="2783" y="34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5822482" y="987277"/>
              <a:ext cx="566791" cy="322199"/>
            </a:xfrm>
            <a:custGeom>
              <a:avLst/>
              <a:gdLst>
                <a:gd name="T0" fmla="*/ 1581 w 2841"/>
                <a:gd name="T1" fmla="*/ 0 h 1615"/>
                <a:gd name="T2" fmla="*/ 1833 w 2841"/>
                <a:gd name="T3" fmla="*/ 34 h 1615"/>
                <a:gd name="T4" fmla="*/ 2062 w 2841"/>
                <a:gd name="T5" fmla="*/ 126 h 1615"/>
                <a:gd name="T6" fmla="*/ 2257 w 2841"/>
                <a:gd name="T7" fmla="*/ 275 h 1615"/>
                <a:gd name="T8" fmla="*/ 2394 w 2841"/>
                <a:gd name="T9" fmla="*/ 470 h 1615"/>
                <a:gd name="T10" fmla="*/ 2497 w 2841"/>
                <a:gd name="T11" fmla="*/ 699 h 1615"/>
                <a:gd name="T12" fmla="*/ 2531 w 2841"/>
                <a:gd name="T13" fmla="*/ 951 h 1615"/>
                <a:gd name="T14" fmla="*/ 2531 w 2841"/>
                <a:gd name="T15" fmla="*/ 962 h 1615"/>
                <a:gd name="T16" fmla="*/ 2657 w 2841"/>
                <a:gd name="T17" fmla="*/ 1031 h 1615"/>
                <a:gd name="T18" fmla="*/ 2749 w 2841"/>
                <a:gd name="T19" fmla="*/ 1134 h 1615"/>
                <a:gd name="T20" fmla="*/ 2818 w 2841"/>
                <a:gd name="T21" fmla="*/ 1260 h 1615"/>
                <a:gd name="T22" fmla="*/ 2841 w 2841"/>
                <a:gd name="T23" fmla="*/ 1409 h 1615"/>
                <a:gd name="T24" fmla="*/ 2829 w 2841"/>
                <a:gd name="T25" fmla="*/ 1512 h 1615"/>
                <a:gd name="T26" fmla="*/ 2795 w 2841"/>
                <a:gd name="T27" fmla="*/ 1615 h 1615"/>
                <a:gd name="T28" fmla="*/ 149 w 2841"/>
                <a:gd name="T29" fmla="*/ 1615 h 1615"/>
                <a:gd name="T30" fmla="*/ 69 w 2841"/>
                <a:gd name="T31" fmla="*/ 1477 h 1615"/>
                <a:gd name="T32" fmla="*/ 12 w 2841"/>
                <a:gd name="T33" fmla="*/ 1328 h 1615"/>
                <a:gd name="T34" fmla="*/ 0 w 2841"/>
                <a:gd name="T35" fmla="*/ 1168 h 1615"/>
                <a:gd name="T36" fmla="*/ 23 w 2841"/>
                <a:gd name="T37" fmla="*/ 985 h 1615"/>
                <a:gd name="T38" fmla="*/ 92 w 2841"/>
                <a:gd name="T39" fmla="*/ 813 h 1615"/>
                <a:gd name="T40" fmla="*/ 207 w 2841"/>
                <a:gd name="T41" fmla="*/ 664 h 1615"/>
                <a:gd name="T42" fmla="*/ 355 w 2841"/>
                <a:gd name="T43" fmla="*/ 550 h 1615"/>
                <a:gd name="T44" fmla="*/ 527 w 2841"/>
                <a:gd name="T45" fmla="*/ 481 h 1615"/>
                <a:gd name="T46" fmla="*/ 722 w 2841"/>
                <a:gd name="T47" fmla="*/ 447 h 1615"/>
                <a:gd name="T48" fmla="*/ 768 w 2841"/>
                <a:gd name="T49" fmla="*/ 447 h 1615"/>
                <a:gd name="T50" fmla="*/ 917 w 2841"/>
                <a:gd name="T51" fmla="*/ 263 h 1615"/>
                <a:gd name="T52" fmla="*/ 1111 w 2841"/>
                <a:gd name="T53" fmla="*/ 126 h 1615"/>
                <a:gd name="T54" fmla="*/ 1329 w 2841"/>
                <a:gd name="T55" fmla="*/ 34 h 1615"/>
                <a:gd name="T56" fmla="*/ 1581 w 2841"/>
                <a:gd name="T5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41" h="1615">
                  <a:moveTo>
                    <a:pt x="1581" y="0"/>
                  </a:moveTo>
                  <a:lnTo>
                    <a:pt x="1833" y="34"/>
                  </a:lnTo>
                  <a:lnTo>
                    <a:pt x="2062" y="126"/>
                  </a:lnTo>
                  <a:lnTo>
                    <a:pt x="2257" y="275"/>
                  </a:lnTo>
                  <a:lnTo>
                    <a:pt x="2394" y="470"/>
                  </a:lnTo>
                  <a:lnTo>
                    <a:pt x="2497" y="699"/>
                  </a:lnTo>
                  <a:lnTo>
                    <a:pt x="2531" y="951"/>
                  </a:lnTo>
                  <a:lnTo>
                    <a:pt x="2531" y="962"/>
                  </a:lnTo>
                  <a:lnTo>
                    <a:pt x="2657" y="1031"/>
                  </a:lnTo>
                  <a:lnTo>
                    <a:pt x="2749" y="1134"/>
                  </a:lnTo>
                  <a:lnTo>
                    <a:pt x="2818" y="1260"/>
                  </a:lnTo>
                  <a:lnTo>
                    <a:pt x="2841" y="1409"/>
                  </a:lnTo>
                  <a:lnTo>
                    <a:pt x="2829" y="1512"/>
                  </a:lnTo>
                  <a:lnTo>
                    <a:pt x="2795" y="1615"/>
                  </a:lnTo>
                  <a:lnTo>
                    <a:pt x="149" y="1615"/>
                  </a:lnTo>
                  <a:lnTo>
                    <a:pt x="69" y="1477"/>
                  </a:lnTo>
                  <a:lnTo>
                    <a:pt x="12" y="1328"/>
                  </a:lnTo>
                  <a:lnTo>
                    <a:pt x="0" y="1168"/>
                  </a:lnTo>
                  <a:lnTo>
                    <a:pt x="23" y="985"/>
                  </a:lnTo>
                  <a:lnTo>
                    <a:pt x="92" y="813"/>
                  </a:lnTo>
                  <a:lnTo>
                    <a:pt x="207" y="664"/>
                  </a:lnTo>
                  <a:lnTo>
                    <a:pt x="355" y="550"/>
                  </a:lnTo>
                  <a:lnTo>
                    <a:pt x="527" y="481"/>
                  </a:lnTo>
                  <a:lnTo>
                    <a:pt x="722" y="447"/>
                  </a:lnTo>
                  <a:lnTo>
                    <a:pt x="768" y="447"/>
                  </a:lnTo>
                  <a:lnTo>
                    <a:pt x="917" y="263"/>
                  </a:lnTo>
                  <a:lnTo>
                    <a:pt x="1111" y="126"/>
                  </a:lnTo>
                  <a:lnTo>
                    <a:pt x="1329" y="34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903658" y="1884217"/>
              <a:ext cx="1499191" cy="550759"/>
            </a:xfrm>
            <a:custGeom>
              <a:avLst/>
              <a:gdLst>
                <a:gd name="T0" fmla="*/ 6895 w 10880"/>
                <a:gd name="T1" fmla="*/ 0 h 3997"/>
                <a:gd name="T2" fmla="*/ 7261 w 10880"/>
                <a:gd name="T3" fmla="*/ 35 h 3997"/>
                <a:gd name="T4" fmla="*/ 7605 w 10880"/>
                <a:gd name="T5" fmla="*/ 115 h 3997"/>
                <a:gd name="T6" fmla="*/ 7925 w 10880"/>
                <a:gd name="T7" fmla="*/ 241 h 3997"/>
                <a:gd name="T8" fmla="*/ 8223 w 10880"/>
                <a:gd name="T9" fmla="*/ 413 h 3997"/>
                <a:gd name="T10" fmla="*/ 8498 w 10880"/>
                <a:gd name="T11" fmla="*/ 619 h 3997"/>
                <a:gd name="T12" fmla="*/ 8727 w 10880"/>
                <a:gd name="T13" fmla="*/ 871 h 3997"/>
                <a:gd name="T14" fmla="*/ 8933 w 10880"/>
                <a:gd name="T15" fmla="*/ 1146 h 3997"/>
                <a:gd name="T16" fmla="*/ 9048 w 10880"/>
                <a:gd name="T17" fmla="*/ 1134 h 3997"/>
                <a:gd name="T18" fmla="*/ 9380 w 10880"/>
                <a:gd name="T19" fmla="*/ 1168 h 3997"/>
                <a:gd name="T20" fmla="*/ 9689 w 10880"/>
                <a:gd name="T21" fmla="*/ 1249 h 3997"/>
                <a:gd name="T22" fmla="*/ 9975 w 10880"/>
                <a:gd name="T23" fmla="*/ 1386 h 3997"/>
                <a:gd name="T24" fmla="*/ 10227 w 10880"/>
                <a:gd name="T25" fmla="*/ 1569 h 3997"/>
                <a:gd name="T26" fmla="*/ 10445 w 10880"/>
                <a:gd name="T27" fmla="*/ 1787 h 3997"/>
                <a:gd name="T28" fmla="*/ 10628 w 10880"/>
                <a:gd name="T29" fmla="*/ 2039 h 3997"/>
                <a:gd name="T30" fmla="*/ 10766 w 10880"/>
                <a:gd name="T31" fmla="*/ 2325 h 3997"/>
                <a:gd name="T32" fmla="*/ 10846 w 10880"/>
                <a:gd name="T33" fmla="*/ 2634 h 3997"/>
                <a:gd name="T34" fmla="*/ 10880 w 10880"/>
                <a:gd name="T35" fmla="*/ 2967 h 3997"/>
                <a:gd name="T36" fmla="*/ 10857 w 10880"/>
                <a:gd name="T37" fmla="*/ 3241 h 3997"/>
                <a:gd name="T38" fmla="*/ 10789 w 10880"/>
                <a:gd name="T39" fmla="*/ 3516 h 3997"/>
                <a:gd name="T40" fmla="*/ 10686 w 10880"/>
                <a:gd name="T41" fmla="*/ 3768 h 3997"/>
                <a:gd name="T42" fmla="*/ 10548 w 10880"/>
                <a:gd name="T43" fmla="*/ 3997 h 3997"/>
                <a:gd name="T44" fmla="*/ 0 w 10880"/>
                <a:gd name="T45" fmla="*/ 3997 h 3997"/>
                <a:gd name="T46" fmla="*/ 34 w 10880"/>
                <a:gd name="T47" fmla="*/ 3574 h 3997"/>
                <a:gd name="T48" fmla="*/ 126 w 10880"/>
                <a:gd name="T49" fmla="*/ 3173 h 3997"/>
                <a:gd name="T50" fmla="*/ 286 w 10880"/>
                <a:gd name="T51" fmla="*/ 2783 h 3997"/>
                <a:gd name="T52" fmla="*/ 481 w 10880"/>
                <a:gd name="T53" fmla="*/ 2428 h 3997"/>
                <a:gd name="T54" fmla="*/ 722 w 10880"/>
                <a:gd name="T55" fmla="*/ 2108 h 3997"/>
                <a:gd name="T56" fmla="*/ 1008 w 10880"/>
                <a:gd name="T57" fmla="*/ 1833 h 3997"/>
                <a:gd name="T58" fmla="*/ 1340 w 10880"/>
                <a:gd name="T59" fmla="*/ 1581 h 3997"/>
                <a:gd name="T60" fmla="*/ 1695 w 10880"/>
                <a:gd name="T61" fmla="*/ 1386 h 3997"/>
                <a:gd name="T62" fmla="*/ 2073 w 10880"/>
                <a:gd name="T63" fmla="*/ 1249 h 3997"/>
                <a:gd name="T64" fmla="*/ 2485 w 10880"/>
                <a:gd name="T65" fmla="*/ 1157 h 3997"/>
                <a:gd name="T66" fmla="*/ 2909 w 10880"/>
                <a:gd name="T67" fmla="*/ 1123 h 3997"/>
                <a:gd name="T68" fmla="*/ 3287 w 10880"/>
                <a:gd name="T69" fmla="*/ 1146 h 3997"/>
                <a:gd name="T70" fmla="*/ 3653 w 10880"/>
                <a:gd name="T71" fmla="*/ 1214 h 3997"/>
                <a:gd name="T72" fmla="*/ 3997 w 10880"/>
                <a:gd name="T73" fmla="*/ 1329 h 3997"/>
                <a:gd name="T74" fmla="*/ 4318 w 10880"/>
                <a:gd name="T75" fmla="*/ 1478 h 3997"/>
                <a:gd name="T76" fmla="*/ 4616 w 10880"/>
                <a:gd name="T77" fmla="*/ 1672 h 3997"/>
                <a:gd name="T78" fmla="*/ 4753 w 10880"/>
                <a:gd name="T79" fmla="*/ 1329 h 3997"/>
                <a:gd name="T80" fmla="*/ 4948 w 10880"/>
                <a:gd name="T81" fmla="*/ 1008 h 3997"/>
                <a:gd name="T82" fmla="*/ 5188 w 10880"/>
                <a:gd name="T83" fmla="*/ 722 h 3997"/>
                <a:gd name="T84" fmla="*/ 5474 w 10880"/>
                <a:gd name="T85" fmla="*/ 481 h 3997"/>
                <a:gd name="T86" fmla="*/ 5784 w 10880"/>
                <a:gd name="T87" fmla="*/ 275 h 3997"/>
                <a:gd name="T88" fmla="*/ 6127 w 10880"/>
                <a:gd name="T89" fmla="*/ 126 h 3997"/>
                <a:gd name="T90" fmla="*/ 6505 w 10880"/>
                <a:gd name="T91" fmla="*/ 35 h 3997"/>
                <a:gd name="T92" fmla="*/ 6895 w 10880"/>
                <a:gd name="T93" fmla="*/ 0 h 3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80" h="3997">
                  <a:moveTo>
                    <a:pt x="6895" y="0"/>
                  </a:moveTo>
                  <a:lnTo>
                    <a:pt x="7261" y="35"/>
                  </a:lnTo>
                  <a:lnTo>
                    <a:pt x="7605" y="115"/>
                  </a:lnTo>
                  <a:lnTo>
                    <a:pt x="7925" y="241"/>
                  </a:lnTo>
                  <a:lnTo>
                    <a:pt x="8223" y="413"/>
                  </a:lnTo>
                  <a:lnTo>
                    <a:pt x="8498" y="619"/>
                  </a:lnTo>
                  <a:lnTo>
                    <a:pt x="8727" y="871"/>
                  </a:lnTo>
                  <a:lnTo>
                    <a:pt x="8933" y="1146"/>
                  </a:lnTo>
                  <a:lnTo>
                    <a:pt x="9048" y="1134"/>
                  </a:lnTo>
                  <a:lnTo>
                    <a:pt x="9380" y="1168"/>
                  </a:lnTo>
                  <a:lnTo>
                    <a:pt x="9689" y="1249"/>
                  </a:lnTo>
                  <a:lnTo>
                    <a:pt x="9975" y="1386"/>
                  </a:lnTo>
                  <a:lnTo>
                    <a:pt x="10227" y="1569"/>
                  </a:lnTo>
                  <a:lnTo>
                    <a:pt x="10445" y="1787"/>
                  </a:lnTo>
                  <a:lnTo>
                    <a:pt x="10628" y="2039"/>
                  </a:lnTo>
                  <a:lnTo>
                    <a:pt x="10766" y="2325"/>
                  </a:lnTo>
                  <a:lnTo>
                    <a:pt x="10846" y="2634"/>
                  </a:lnTo>
                  <a:lnTo>
                    <a:pt x="10880" y="2967"/>
                  </a:lnTo>
                  <a:lnTo>
                    <a:pt x="10857" y="3241"/>
                  </a:lnTo>
                  <a:lnTo>
                    <a:pt x="10789" y="3516"/>
                  </a:lnTo>
                  <a:lnTo>
                    <a:pt x="10686" y="3768"/>
                  </a:lnTo>
                  <a:lnTo>
                    <a:pt x="10548" y="3997"/>
                  </a:lnTo>
                  <a:lnTo>
                    <a:pt x="0" y="3997"/>
                  </a:lnTo>
                  <a:lnTo>
                    <a:pt x="34" y="3574"/>
                  </a:lnTo>
                  <a:lnTo>
                    <a:pt x="126" y="3173"/>
                  </a:lnTo>
                  <a:lnTo>
                    <a:pt x="286" y="2783"/>
                  </a:lnTo>
                  <a:lnTo>
                    <a:pt x="481" y="2428"/>
                  </a:lnTo>
                  <a:lnTo>
                    <a:pt x="722" y="2108"/>
                  </a:lnTo>
                  <a:lnTo>
                    <a:pt x="1008" y="1833"/>
                  </a:lnTo>
                  <a:lnTo>
                    <a:pt x="1340" y="1581"/>
                  </a:lnTo>
                  <a:lnTo>
                    <a:pt x="1695" y="1386"/>
                  </a:lnTo>
                  <a:lnTo>
                    <a:pt x="2073" y="1249"/>
                  </a:lnTo>
                  <a:lnTo>
                    <a:pt x="2485" y="1157"/>
                  </a:lnTo>
                  <a:lnTo>
                    <a:pt x="2909" y="1123"/>
                  </a:lnTo>
                  <a:lnTo>
                    <a:pt x="3287" y="1146"/>
                  </a:lnTo>
                  <a:lnTo>
                    <a:pt x="3653" y="1214"/>
                  </a:lnTo>
                  <a:lnTo>
                    <a:pt x="3997" y="1329"/>
                  </a:lnTo>
                  <a:lnTo>
                    <a:pt x="4318" y="1478"/>
                  </a:lnTo>
                  <a:lnTo>
                    <a:pt x="4616" y="1672"/>
                  </a:lnTo>
                  <a:lnTo>
                    <a:pt x="4753" y="1329"/>
                  </a:lnTo>
                  <a:lnTo>
                    <a:pt x="4948" y="1008"/>
                  </a:lnTo>
                  <a:lnTo>
                    <a:pt x="5188" y="722"/>
                  </a:lnTo>
                  <a:lnTo>
                    <a:pt x="5474" y="481"/>
                  </a:lnTo>
                  <a:lnTo>
                    <a:pt x="5784" y="275"/>
                  </a:lnTo>
                  <a:lnTo>
                    <a:pt x="6127" y="126"/>
                  </a:lnTo>
                  <a:lnTo>
                    <a:pt x="6505" y="35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7" name="Rectangle 53">
            <a:extLst>
              <a:ext uri="{FF2B5EF4-FFF2-40B4-BE49-F238E27FC236}">
                <a16:creationId xmlns:a16="http://schemas.microsoft.com/office/drawing/2014/main" id="{6F95AA70-BF59-48A0-862B-AA0BAA6D8A7C}"/>
              </a:ext>
            </a:extLst>
          </p:cNvPr>
          <p:cNvSpPr/>
          <p:nvPr/>
        </p:nvSpPr>
        <p:spPr>
          <a:xfrm>
            <a:off x="7360" y="622300"/>
            <a:ext cx="12188825" cy="3741882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1" name="Group 3"/>
          <p:cNvGrpSpPr/>
          <p:nvPr/>
        </p:nvGrpSpPr>
        <p:grpSpPr>
          <a:xfrm>
            <a:off x="1732537" y="891579"/>
            <a:ext cx="9709091" cy="1688284"/>
            <a:chOff x="903658" y="987277"/>
            <a:chExt cx="9709091" cy="1688284"/>
          </a:xfrm>
        </p:grpSpPr>
        <p:sp>
          <p:nvSpPr>
            <p:cNvPr id="42" name="Freeform 23"/>
            <p:cNvSpPr>
              <a:spLocks/>
            </p:cNvSpPr>
            <p:nvPr/>
          </p:nvSpPr>
          <p:spPr bwMode="auto">
            <a:xfrm>
              <a:off x="9184700" y="1864578"/>
              <a:ext cx="1428049" cy="810983"/>
            </a:xfrm>
            <a:custGeom>
              <a:avLst/>
              <a:gdLst>
                <a:gd name="T0" fmla="*/ 3173 w 7158"/>
                <a:gd name="T1" fmla="*/ 0 h 4065"/>
                <a:gd name="T2" fmla="*/ 3539 w 7158"/>
                <a:gd name="T3" fmla="*/ 34 h 4065"/>
                <a:gd name="T4" fmla="*/ 3883 w 7158"/>
                <a:gd name="T5" fmla="*/ 103 h 4065"/>
                <a:gd name="T6" fmla="*/ 4204 w 7158"/>
                <a:gd name="T7" fmla="*/ 229 h 4065"/>
                <a:gd name="T8" fmla="*/ 4501 w 7158"/>
                <a:gd name="T9" fmla="*/ 400 h 4065"/>
                <a:gd name="T10" fmla="*/ 4776 w 7158"/>
                <a:gd name="T11" fmla="*/ 618 h 4065"/>
                <a:gd name="T12" fmla="*/ 5005 w 7158"/>
                <a:gd name="T13" fmla="*/ 859 h 4065"/>
                <a:gd name="T14" fmla="*/ 5211 w 7158"/>
                <a:gd name="T15" fmla="*/ 1145 h 4065"/>
                <a:gd name="T16" fmla="*/ 5337 w 7158"/>
                <a:gd name="T17" fmla="*/ 1133 h 4065"/>
                <a:gd name="T18" fmla="*/ 5658 w 7158"/>
                <a:gd name="T19" fmla="*/ 1168 h 4065"/>
                <a:gd name="T20" fmla="*/ 5967 w 7158"/>
                <a:gd name="T21" fmla="*/ 1248 h 4065"/>
                <a:gd name="T22" fmla="*/ 6254 w 7158"/>
                <a:gd name="T23" fmla="*/ 1385 h 4065"/>
                <a:gd name="T24" fmla="*/ 6506 w 7158"/>
                <a:gd name="T25" fmla="*/ 1569 h 4065"/>
                <a:gd name="T26" fmla="*/ 6723 w 7158"/>
                <a:gd name="T27" fmla="*/ 1786 h 4065"/>
                <a:gd name="T28" fmla="*/ 6906 w 7158"/>
                <a:gd name="T29" fmla="*/ 2038 h 4065"/>
                <a:gd name="T30" fmla="*/ 7044 w 7158"/>
                <a:gd name="T31" fmla="*/ 2324 h 4065"/>
                <a:gd name="T32" fmla="*/ 7124 w 7158"/>
                <a:gd name="T33" fmla="*/ 2634 h 4065"/>
                <a:gd name="T34" fmla="*/ 7158 w 7158"/>
                <a:gd name="T35" fmla="*/ 2954 h 4065"/>
                <a:gd name="T36" fmla="*/ 7136 w 7158"/>
                <a:gd name="T37" fmla="*/ 3264 h 4065"/>
                <a:gd name="T38" fmla="*/ 7055 w 7158"/>
                <a:gd name="T39" fmla="*/ 3550 h 4065"/>
                <a:gd name="T40" fmla="*/ 6941 w 7158"/>
                <a:gd name="T41" fmla="*/ 3813 h 4065"/>
                <a:gd name="T42" fmla="*/ 6781 w 7158"/>
                <a:gd name="T43" fmla="*/ 4065 h 4065"/>
                <a:gd name="T44" fmla="*/ 115 w 7158"/>
                <a:gd name="T45" fmla="*/ 4065 h 4065"/>
                <a:gd name="T46" fmla="*/ 35 w 7158"/>
                <a:gd name="T47" fmla="*/ 3813 h 4065"/>
                <a:gd name="T48" fmla="*/ 0 w 7158"/>
                <a:gd name="T49" fmla="*/ 3550 h 4065"/>
                <a:gd name="T50" fmla="*/ 35 w 7158"/>
                <a:gd name="T51" fmla="*/ 3298 h 4065"/>
                <a:gd name="T52" fmla="*/ 103 w 7158"/>
                <a:gd name="T53" fmla="*/ 3069 h 4065"/>
                <a:gd name="T54" fmla="*/ 218 w 7158"/>
                <a:gd name="T55" fmla="*/ 2851 h 4065"/>
                <a:gd name="T56" fmla="*/ 378 w 7158"/>
                <a:gd name="T57" fmla="*/ 2668 h 4065"/>
                <a:gd name="T58" fmla="*/ 573 w 7158"/>
                <a:gd name="T59" fmla="*/ 2519 h 4065"/>
                <a:gd name="T60" fmla="*/ 779 w 7158"/>
                <a:gd name="T61" fmla="*/ 2416 h 4065"/>
                <a:gd name="T62" fmla="*/ 779 w 7158"/>
                <a:gd name="T63" fmla="*/ 2393 h 4065"/>
                <a:gd name="T64" fmla="*/ 814 w 7158"/>
                <a:gd name="T65" fmla="*/ 2004 h 4065"/>
                <a:gd name="T66" fmla="*/ 905 w 7158"/>
                <a:gd name="T67" fmla="*/ 1637 h 4065"/>
                <a:gd name="T68" fmla="*/ 1054 w 7158"/>
                <a:gd name="T69" fmla="*/ 1294 h 4065"/>
                <a:gd name="T70" fmla="*/ 1249 w 7158"/>
                <a:gd name="T71" fmla="*/ 984 h 4065"/>
                <a:gd name="T72" fmla="*/ 1489 w 7158"/>
                <a:gd name="T73" fmla="*/ 698 h 4065"/>
                <a:gd name="T74" fmla="*/ 1764 w 7158"/>
                <a:gd name="T75" fmla="*/ 458 h 4065"/>
                <a:gd name="T76" fmla="*/ 2073 w 7158"/>
                <a:gd name="T77" fmla="*/ 263 h 4065"/>
                <a:gd name="T78" fmla="*/ 2417 w 7158"/>
                <a:gd name="T79" fmla="*/ 126 h 4065"/>
                <a:gd name="T80" fmla="*/ 2783 w 7158"/>
                <a:gd name="T81" fmla="*/ 34 h 4065"/>
                <a:gd name="T82" fmla="*/ 3173 w 7158"/>
                <a:gd name="T83" fmla="*/ 0 h 4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58" h="4065">
                  <a:moveTo>
                    <a:pt x="3173" y="0"/>
                  </a:moveTo>
                  <a:lnTo>
                    <a:pt x="3539" y="34"/>
                  </a:lnTo>
                  <a:lnTo>
                    <a:pt x="3883" y="103"/>
                  </a:lnTo>
                  <a:lnTo>
                    <a:pt x="4204" y="229"/>
                  </a:lnTo>
                  <a:lnTo>
                    <a:pt x="4501" y="400"/>
                  </a:lnTo>
                  <a:lnTo>
                    <a:pt x="4776" y="618"/>
                  </a:lnTo>
                  <a:lnTo>
                    <a:pt x="5005" y="859"/>
                  </a:lnTo>
                  <a:lnTo>
                    <a:pt x="5211" y="1145"/>
                  </a:lnTo>
                  <a:lnTo>
                    <a:pt x="5337" y="1133"/>
                  </a:lnTo>
                  <a:lnTo>
                    <a:pt x="5658" y="1168"/>
                  </a:lnTo>
                  <a:lnTo>
                    <a:pt x="5967" y="1248"/>
                  </a:lnTo>
                  <a:lnTo>
                    <a:pt x="6254" y="1385"/>
                  </a:lnTo>
                  <a:lnTo>
                    <a:pt x="6506" y="1569"/>
                  </a:lnTo>
                  <a:lnTo>
                    <a:pt x="6723" y="1786"/>
                  </a:lnTo>
                  <a:lnTo>
                    <a:pt x="6906" y="2038"/>
                  </a:lnTo>
                  <a:lnTo>
                    <a:pt x="7044" y="2324"/>
                  </a:lnTo>
                  <a:lnTo>
                    <a:pt x="7124" y="2634"/>
                  </a:lnTo>
                  <a:lnTo>
                    <a:pt x="7158" y="2954"/>
                  </a:lnTo>
                  <a:lnTo>
                    <a:pt x="7136" y="3264"/>
                  </a:lnTo>
                  <a:lnTo>
                    <a:pt x="7055" y="3550"/>
                  </a:lnTo>
                  <a:lnTo>
                    <a:pt x="6941" y="3813"/>
                  </a:lnTo>
                  <a:lnTo>
                    <a:pt x="6781" y="4065"/>
                  </a:lnTo>
                  <a:lnTo>
                    <a:pt x="115" y="4065"/>
                  </a:lnTo>
                  <a:lnTo>
                    <a:pt x="35" y="3813"/>
                  </a:lnTo>
                  <a:lnTo>
                    <a:pt x="0" y="3550"/>
                  </a:lnTo>
                  <a:lnTo>
                    <a:pt x="35" y="3298"/>
                  </a:lnTo>
                  <a:lnTo>
                    <a:pt x="103" y="3069"/>
                  </a:lnTo>
                  <a:lnTo>
                    <a:pt x="218" y="2851"/>
                  </a:lnTo>
                  <a:lnTo>
                    <a:pt x="378" y="2668"/>
                  </a:lnTo>
                  <a:lnTo>
                    <a:pt x="573" y="2519"/>
                  </a:lnTo>
                  <a:lnTo>
                    <a:pt x="779" y="2416"/>
                  </a:lnTo>
                  <a:lnTo>
                    <a:pt x="779" y="2393"/>
                  </a:lnTo>
                  <a:lnTo>
                    <a:pt x="814" y="2004"/>
                  </a:lnTo>
                  <a:lnTo>
                    <a:pt x="905" y="1637"/>
                  </a:lnTo>
                  <a:lnTo>
                    <a:pt x="1054" y="1294"/>
                  </a:lnTo>
                  <a:lnTo>
                    <a:pt x="1249" y="984"/>
                  </a:lnTo>
                  <a:lnTo>
                    <a:pt x="1489" y="698"/>
                  </a:lnTo>
                  <a:lnTo>
                    <a:pt x="1764" y="458"/>
                  </a:lnTo>
                  <a:lnTo>
                    <a:pt x="2073" y="263"/>
                  </a:lnTo>
                  <a:lnTo>
                    <a:pt x="2417" y="126"/>
                  </a:lnTo>
                  <a:lnTo>
                    <a:pt x="2783" y="34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3" name="Freeform 24"/>
            <p:cNvSpPr>
              <a:spLocks/>
            </p:cNvSpPr>
            <p:nvPr/>
          </p:nvSpPr>
          <p:spPr bwMode="auto">
            <a:xfrm>
              <a:off x="5822482" y="987277"/>
              <a:ext cx="566791" cy="322199"/>
            </a:xfrm>
            <a:custGeom>
              <a:avLst/>
              <a:gdLst>
                <a:gd name="T0" fmla="*/ 1581 w 2841"/>
                <a:gd name="T1" fmla="*/ 0 h 1615"/>
                <a:gd name="T2" fmla="*/ 1833 w 2841"/>
                <a:gd name="T3" fmla="*/ 34 h 1615"/>
                <a:gd name="T4" fmla="*/ 2062 w 2841"/>
                <a:gd name="T5" fmla="*/ 126 h 1615"/>
                <a:gd name="T6" fmla="*/ 2257 w 2841"/>
                <a:gd name="T7" fmla="*/ 275 h 1615"/>
                <a:gd name="T8" fmla="*/ 2394 w 2841"/>
                <a:gd name="T9" fmla="*/ 470 h 1615"/>
                <a:gd name="T10" fmla="*/ 2497 w 2841"/>
                <a:gd name="T11" fmla="*/ 699 h 1615"/>
                <a:gd name="T12" fmla="*/ 2531 w 2841"/>
                <a:gd name="T13" fmla="*/ 951 h 1615"/>
                <a:gd name="T14" fmla="*/ 2531 w 2841"/>
                <a:gd name="T15" fmla="*/ 962 h 1615"/>
                <a:gd name="T16" fmla="*/ 2657 w 2841"/>
                <a:gd name="T17" fmla="*/ 1031 h 1615"/>
                <a:gd name="T18" fmla="*/ 2749 w 2841"/>
                <a:gd name="T19" fmla="*/ 1134 h 1615"/>
                <a:gd name="T20" fmla="*/ 2818 w 2841"/>
                <a:gd name="T21" fmla="*/ 1260 h 1615"/>
                <a:gd name="T22" fmla="*/ 2841 w 2841"/>
                <a:gd name="T23" fmla="*/ 1409 h 1615"/>
                <a:gd name="T24" fmla="*/ 2829 w 2841"/>
                <a:gd name="T25" fmla="*/ 1512 h 1615"/>
                <a:gd name="T26" fmla="*/ 2795 w 2841"/>
                <a:gd name="T27" fmla="*/ 1615 h 1615"/>
                <a:gd name="T28" fmla="*/ 149 w 2841"/>
                <a:gd name="T29" fmla="*/ 1615 h 1615"/>
                <a:gd name="T30" fmla="*/ 69 w 2841"/>
                <a:gd name="T31" fmla="*/ 1477 h 1615"/>
                <a:gd name="T32" fmla="*/ 12 w 2841"/>
                <a:gd name="T33" fmla="*/ 1328 h 1615"/>
                <a:gd name="T34" fmla="*/ 0 w 2841"/>
                <a:gd name="T35" fmla="*/ 1168 h 1615"/>
                <a:gd name="T36" fmla="*/ 23 w 2841"/>
                <a:gd name="T37" fmla="*/ 985 h 1615"/>
                <a:gd name="T38" fmla="*/ 92 w 2841"/>
                <a:gd name="T39" fmla="*/ 813 h 1615"/>
                <a:gd name="T40" fmla="*/ 207 w 2841"/>
                <a:gd name="T41" fmla="*/ 664 h 1615"/>
                <a:gd name="T42" fmla="*/ 355 w 2841"/>
                <a:gd name="T43" fmla="*/ 550 h 1615"/>
                <a:gd name="T44" fmla="*/ 527 w 2841"/>
                <a:gd name="T45" fmla="*/ 481 h 1615"/>
                <a:gd name="T46" fmla="*/ 722 w 2841"/>
                <a:gd name="T47" fmla="*/ 447 h 1615"/>
                <a:gd name="T48" fmla="*/ 768 w 2841"/>
                <a:gd name="T49" fmla="*/ 447 h 1615"/>
                <a:gd name="T50" fmla="*/ 917 w 2841"/>
                <a:gd name="T51" fmla="*/ 263 h 1615"/>
                <a:gd name="T52" fmla="*/ 1111 w 2841"/>
                <a:gd name="T53" fmla="*/ 126 h 1615"/>
                <a:gd name="T54" fmla="*/ 1329 w 2841"/>
                <a:gd name="T55" fmla="*/ 34 h 1615"/>
                <a:gd name="T56" fmla="*/ 1581 w 2841"/>
                <a:gd name="T5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41" h="1615">
                  <a:moveTo>
                    <a:pt x="1581" y="0"/>
                  </a:moveTo>
                  <a:lnTo>
                    <a:pt x="1833" y="34"/>
                  </a:lnTo>
                  <a:lnTo>
                    <a:pt x="2062" y="126"/>
                  </a:lnTo>
                  <a:lnTo>
                    <a:pt x="2257" y="275"/>
                  </a:lnTo>
                  <a:lnTo>
                    <a:pt x="2394" y="470"/>
                  </a:lnTo>
                  <a:lnTo>
                    <a:pt x="2497" y="699"/>
                  </a:lnTo>
                  <a:lnTo>
                    <a:pt x="2531" y="951"/>
                  </a:lnTo>
                  <a:lnTo>
                    <a:pt x="2531" y="962"/>
                  </a:lnTo>
                  <a:lnTo>
                    <a:pt x="2657" y="1031"/>
                  </a:lnTo>
                  <a:lnTo>
                    <a:pt x="2749" y="1134"/>
                  </a:lnTo>
                  <a:lnTo>
                    <a:pt x="2818" y="1260"/>
                  </a:lnTo>
                  <a:lnTo>
                    <a:pt x="2841" y="1409"/>
                  </a:lnTo>
                  <a:lnTo>
                    <a:pt x="2829" y="1512"/>
                  </a:lnTo>
                  <a:lnTo>
                    <a:pt x="2795" y="1615"/>
                  </a:lnTo>
                  <a:lnTo>
                    <a:pt x="149" y="1615"/>
                  </a:lnTo>
                  <a:lnTo>
                    <a:pt x="69" y="1477"/>
                  </a:lnTo>
                  <a:lnTo>
                    <a:pt x="12" y="1328"/>
                  </a:lnTo>
                  <a:lnTo>
                    <a:pt x="0" y="1168"/>
                  </a:lnTo>
                  <a:lnTo>
                    <a:pt x="23" y="985"/>
                  </a:lnTo>
                  <a:lnTo>
                    <a:pt x="92" y="813"/>
                  </a:lnTo>
                  <a:lnTo>
                    <a:pt x="207" y="664"/>
                  </a:lnTo>
                  <a:lnTo>
                    <a:pt x="355" y="550"/>
                  </a:lnTo>
                  <a:lnTo>
                    <a:pt x="527" y="481"/>
                  </a:lnTo>
                  <a:lnTo>
                    <a:pt x="722" y="447"/>
                  </a:lnTo>
                  <a:lnTo>
                    <a:pt x="768" y="447"/>
                  </a:lnTo>
                  <a:lnTo>
                    <a:pt x="917" y="263"/>
                  </a:lnTo>
                  <a:lnTo>
                    <a:pt x="1111" y="126"/>
                  </a:lnTo>
                  <a:lnTo>
                    <a:pt x="1329" y="34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903658" y="1884217"/>
              <a:ext cx="1499191" cy="550759"/>
            </a:xfrm>
            <a:custGeom>
              <a:avLst/>
              <a:gdLst>
                <a:gd name="T0" fmla="*/ 6895 w 10880"/>
                <a:gd name="T1" fmla="*/ 0 h 3997"/>
                <a:gd name="T2" fmla="*/ 7261 w 10880"/>
                <a:gd name="T3" fmla="*/ 35 h 3997"/>
                <a:gd name="T4" fmla="*/ 7605 w 10880"/>
                <a:gd name="T5" fmla="*/ 115 h 3997"/>
                <a:gd name="T6" fmla="*/ 7925 w 10880"/>
                <a:gd name="T7" fmla="*/ 241 h 3997"/>
                <a:gd name="T8" fmla="*/ 8223 w 10880"/>
                <a:gd name="T9" fmla="*/ 413 h 3997"/>
                <a:gd name="T10" fmla="*/ 8498 w 10880"/>
                <a:gd name="T11" fmla="*/ 619 h 3997"/>
                <a:gd name="T12" fmla="*/ 8727 w 10880"/>
                <a:gd name="T13" fmla="*/ 871 h 3997"/>
                <a:gd name="T14" fmla="*/ 8933 w 10880"/>
                <a:gd name="T15" fmla="*/ 1146 h 3997"/>
                <a:gd name="T16" fmla="*/ 9048 w 10880"/>
                <a:gd name="T17" fmla="*/ 1134 h 3997"/>
                <a:gd name="T18" fmla="*/ 9380 w 10880"/>
                <a:gd name="T19" fmla="*/ 1168 h 3997"/>
                <a:gd name="T20" fmla="*/ 9689 w 10880"/>
                <a:gd name="T21" fmla="*/ 1249 h 3997"/>
                <a:gd name="T22" fmla="*/ 9975 w 10880"/>
                <a:gd name="T23" fmla="*/ 1386 h 3997"/>
                <a:gd name="T24" fmla="*/ 10227 w 10880"/>
                <a:gd name="T25" fmla="*/ 1569 h 3997"/>
                <a:gd name="T26" fmla="*/ 10445 w 10880"/>
                <a:gd name="T27" fmla="*/ 1787 h 3997"/>
                <a:gd name="T28" fmla="*/ 10628 w 10880"/>
                <a:gd name="T29" fmla="*/ 2039 h 3997"/>
                <a:gd name="T30" fmla="*/ 10766 w 10880"/>
                <a:gd name="T31" fmla="*/ 2325 h 3997"/>
                <a:gd name="T32" fmla="*/ 10846 w 10880"/>
                <a:gd name="T33" fmla="*/ 2634 h 3997"/>
                <a:gd name="T34" fmla="*/ 10880 w 10880"/>
                <a:gd name="T35" fmla="*/ 2967 h 3997"/>
                <a:gd name="T36" fmla="*/ 10857 w 10880"/>
                <a:gd name="T37" fmla="*/ 3241 h 3997"/>
                <a:gd name="T38" fmla="*/ 10789 w 10880"/>
                <a:gd name="T39" fmla="*/ 3516 h 3997"/>
                <a:gd name="T40" fmla="*/ 10686 w 10880"/>
                <a:gd name="T41" fmla="*/ 3768 h 3997"/>
                <a:gd name="T42" fmla="*/ 10548 w 10880"/>
                <a:gd name="T43" fmla="*/ 3997 h 3997"/>
                <a:gd name="T44" fmla="*/ 0 w 10880"/>
                <a:gd name="T45" fmla="*/ 3997 h 3997"/>
                <a:gd name="T46" fmla="*/ 34 w 10880"/>
                <a:gd name="T47" fmla="*/ 3574 h 3997"/>
                <a:gd name="T48" fmla="*/ 126 w 10880"/>
                <a:gd name="T49" fmla="*/ 3173 h 3997"/>
                <a:gd name="T50" fmla="*/ 286 w 10880"/>
                <a:gd name="T51" fmla="*/ 2783 h 3997"/>
                <a:gd name="T52" fmla="*/ 481 w 10880"/>
                <a:gd name="T53" fmla="*/ 2428 h 3997"/>
                <a:gd name="T54" fmla="*/ 722 w 10880"/>
                <a:gd name="T55" fmla="*/ 2108 h 3997"/>
                <a:gd name="T56" fmla="*/ 1008 w 10880"/>
                <a:gd name="T57" fmla="*/ 1833 h 3997"/>
                <a:gd name="T58" fmla="*/ 1340 w 10880"/>
                <a:gd name="T59" fmla="*/ 1581 h 3997"/>
                <a:gd name="T60" fmla="*/ 1695 w 10880"/>
                <a:gd name="T61" fmla="*/ 1386 h 3997"/>
                <a:gd name="T62" fmla="*/ 2073 w 10880"/>
                <a:gd name="T63" fmla="*/ 1249 h 3997"/>
                <a:gd name="T64" fmla="*/ 2485 w 10880"/>
                <a:gd name="T65" fmla="*/ 1157 h 3997"/>
                <a:gd name="T66" fmla="*/ 2909 w 10880"/>
                <a:gd name="T67" fmla="*/ 1123 h 3997"/>
                <a:gd name="T68" fmla="*/ 3287 w 10880"/>
                <a:gd name="T69" fmla="*/ 1146 h 3997"/>
                <a:gd name="T70" fmla="*/ 3653 w 10880"/>
                <a:gd name="T71" fmla="*/ 1214 h 3997"/>
                <a:gd name="T72" fmla="*/ 3997 w 10880"/>
                <a:gd name="T73" fmla="*/ 1329 h 3997"/>
                <a:gd name="T74" fmla="*/ 4318 w 10880"/>
                <a:gd name="T75" fmla="*/ 1478 h 3997"/>
                <a:gd name="T76" fmla="*/ 4616 w 10880"/>
                <a:gd name="T77" fmla="*/ 1672 h 3997"/>
                <a:gd name="T78" fmla="*/ 4753 w 10880"/>
                <a:gd name="T79" fmla="*/ 1329 h 3997"/>
                <a:gd name="T80" fmla="*/ 4948 w 10880"/>
                <a:gd name="T81" fmla="*/ 1008 h 3997"/>
                <a:gd name="T82" fmla="*/ 5188 w 10880"/>
                <a:gd name="T83" fmla="*/ 722 h 3997"/>
                <a:gd name="T84" fmla="*/ 5474 w 10880"/>
                <a:gd name="T85" fmla="*/ 481 h 3997"/>
                <a:gd name="T86" fmla="*/ 5784 w 10880"/>
                <a:gd name="T87" fmla="*/ 275 h 3997"/>
                <a:gd name="T88" fmla="*/ 6127 w 10880"/>
                <a:gd name="T89" fmla="*/ 126 h 3997"/>
                <a:gd name="T90" fmla="*/ 6505 w 10880"/>
                <a:gd name="T91" fmla="*/ 35 h 3997"/>
                <a:gd name="T92" fmla="*/ 6895 w 10880"/>
                <a:gd name="T93" fmla="*/ 0 h 3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80" h="3997">
                  <a:moveTo>
                    <a:pt x="6895" y="0"/>
                  </a:moveTo>
                  <a:lnTo>
                    <a:pt x="7261" y="35"/>
                  </a:lnTo>
                  <a:lnTo>
                    <a:pt x="7605" y="115"/>
                  </a:lnTo>
                  <a:lnTo>
                    <a:pt x="7925" y="241"/>
                  </a:lnTo>
                  <a:lnTo>
                    <a:pt x="8223" y="413"/>
                  </a:lnTo>
                  <a:lnTo>
                    <a:pt x="8498" y="619"/>
                  </a:lnTo>
                  <a:lnTo>
                    <a:pt x="8727" y="871"/>
                  </a:lnTo>
                  <a:lnTo>
                    <a:pt x="8933" y="1146"/>
                  </a:lnTo>
                  <a:lnTo>
                    <a:pt x="9048" y="1134"/>
                  </a:lnTo>
                  <a:lnTo>
                    <a:pt x="9380" y="1168"/>
                  </a:lnTo>
                  <a:lnTo>
                    <a:pt x="9689" y="1249"/>
                  </a:lnTo>
                  <a:lnTo>
                    <a:pt x="9975" y="1386"/>
                  </a:lnTo>
                  <a:lnTo>
                    <a:pt x="10227" y="1569"/>
                  </a:lnTo>
                  <a:lnTo>
                    <a:pt x="10445" y="1787"/>
                  </a:lnTo>
                  <a:lnTo>
                    <a:pt x="10628" y="2039"/>
                  </a:lnTo>
                  <a:lnTo>
                    <a:pt x="10766" y="2325"/>
                  </a:lnTo>
                  <a:lnTo>
                    <a:pt x="10846" y="2634"/>
                  </a:lnTo>
                  <a:lnTo>
                    <a:pt x="10880" y="2967"/>
                  </a:lnTo>
                  <a:lnTo>
                    <a:pt x="10857" y="3241"/>
                  </a:lnTo>
                  <a:lnTo>
                    <a:pt x="10789" y="3516"/>
                  </a:lnTo>
                  <a:lnTo>
                    <a:pt x="10686" y="3768"/>
                  </a:lnTo>
                  <a:lnTo>
                    <a:pt x="10548" y="3997"/>
                  </a:lnTo>
                  <a:lnTo>
                    <a:pt x="0" y="3997"/>
                  </a:lnTo>
                  <a:lnTo>
                    <a:pt x="34" y="3574"/>
                  </a:lnTo>
                  <a:lnTo>
                    <a:pt x="126" y="3173"/>
                  </a:lnTo>
                  <a:lnTo>
                    <a:pt x="286" y="2783"/>
                  </a:lnTo>
                  <a:lnTo>
                    <a:pt x="481" y="2428"/>
                  </a:lnTo>
                  <a:lnTo>
                    <a:pt x="722" y="2108"/>
                  </a:lnTo>
                  <a:lnTo>
                    <a:pt x="1008" y="1833"/>
                  </a:lnTo>
                  <a:lnTo>
                    <a:pt x="1340" y="1581"/>
                  </a:lnTo>
                  <a:lnTo>
                    <a:pt x="1695" y="1386"/>
                  </a:lnTo>
                  <a:lnTo>
                    <a:pt x="2073" y="1249"/>
                  </a:lnTo>
                  <a:lnTo>
                    <a:pt x="2485" y="1157"/>
                  </a:lnTo>
                  <a:lnTo>
                    <a:pt x="2909" y="1123"/>
                  </a:lnTo>
                  <a:lnTo>
                    <a:pt x="3287" y="1146"/>
                  </a:lnTo>
                  <a:lnTo>
                    <a:pt x="3653" y="1214"/>
                  </a:lnTo>
                  <a:lnTo>
                    <a:pt x="3997" y="1329"/>
                  </a:lnTo>
                  <a:lnTo>
                    <a:pt x="4318" y="1478"/>
                  </a:lnTo>
                  <a:lnTo>
                    <a:pt x="4616" y="1672"/>
                  </a:lnTo>
                  <a:lnTo>
                    <a:pt x="4753" y="1329"/>
                  </a:lnTo>
                  <a:lnTo>
                    <a:pt x="4948" y="1008"/>
                  </a:lnTo>
                  <a:lnTo>
                    <a:pt x="5188" y="722"/>
                  </a:lnTo>
                  <a:lnTo>
                    <a:pt x="5474" y="481"/>
                  </a:lnTo>
                  <a:lnTo>
                    <a:pt x="5784" y="275"/>
                  </a:lnTo>
                  <a:lnTo>
                    <a:pt x="6127" y="126"/>
                  </a:lnTo>
                  <a:lnTo>
                    <a:pt x="6505" y="35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" name="Rectangle 2"/>
          <p:cNvSpPr/>
          <p:nvPr/>
        </p:nvSpPr>
        <p:spPr>
          <a:xfrm>
            <a:off x="0" y="4364182"/>
            <a:ext cx="12188825" cy="24938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3 Elipse"/>
          <p:cNvSpPr/>
          <p:nvPr/>
        </p:nvSpPr>
        <p:spPr>
          <a:xfrm>
            <a:off x="5245948" y="4569902"/>
            <a:ext cx="307368" cy="2474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1800" dirty="0"/>
              <a:t>1</a:t>
            </a:r>
          </a:p>
        </p:txBody>
      </p:sp>
      <p:sp>
        <p:nvSpPr>
          <p:cNvPr id="20" name="12 CuadroTexto"/>
          <p:cNvSpPr txBox="1">
            <a:spLocks noChangeArrowheads="1"/>
          </p:cNvSpPr>
          <p:nvPr/>
        </p:nvSpPr>
        <p:spPr bwMode="auto">
          <a:xfrm>
            <a:off x="5582086" y="4507008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CO" alt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ÉTICA</a:t>
            </a:r>
          </a:p>
        </p:txBody>
      </p:sp>
      <p:sp>
        <p:nvSpPr>
          <p:cNvPr id="21" name="4 CuadroTexto"/>
          <p:cNvSpPr txBox="1">
            <a:spLocks noChangeArrowheads="1"/>
          </p:cNvSpPr>
          <p:nvPr/>
        </p:nvSpPr>
        <p:spPr bwMode="auto">
          <a:xfrm>
            <a:off x="5582086" y="4933754"/>
            <a:ext cx="154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CO" alt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LIDERAZGO</a:t>
            </a:r>
          </a:p>
        </p:txBody>
      </p:sp>
      <p:sp>
        <p:nvSpPr>
          <p:cNvPr id="22" name="5 Elipse"/>
          <p:cNvSpPr/>
          <p:nvPr/>
        </p:nvSpPr>
        <p:spPr>
          <a:xfrm>
            <a:off x="5242444" y="4995491"/>
            <a:ext cx="307368" cy="2474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1800" dirty="0"/>
              <a:t>2</a:t>
            </a:r>
          </a:p>
        </p:txBody>
      </p:sp>
      <p:sp>
        <p:nvSpPr>
          <p:cNvPr id="23" name="9 CuadroTexto"/>
          <p:cNvSpPr txBox="1">
            <a:spLocks noChangeArrowheads="1"/>
          </p:cNvSpPr>
          <p:nvPr/>
        </p:nvSpPr>
        <p:spPr bwMode="auto">
          <a:xfrm>
            <a:off x="5582086" y="5333620"/>
            <a:ext cx="1223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CO" alt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</a:p>
        </p:txBody>
      </p:sp>
      <p:sp>
        <p:nvSpPr>
          <p:cNvPr id="24" name="11 Elipse"/>
          <p:cNvSpPr/>
          <p:nvPr/>
        </p:nvSpPr>
        <p:spPr>
          <a:xfrm>
            <a:off x="5242444" y="5380060"/>
            <a:ext cx="307368" cy="2474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1800" dirty="0"/>
              <a:t>3</a:t>
            </a:r>
          </a:p>
        </p:txBody>
      </p:sp>
      <p:sp>
        <p:nvSpPr>
          <p:cNvPr id="25" name="6 CuadroTexto"/>
          <p:cNvSpPr txBox="1">
            <a:spLocks noChangeArrowheads="1"/>
          </p:cNvSpPr>
          <p:nvPr/>
        </p:nvSpPr>
        <p:spPr bwMode="auto">
          <a:xfrm>
            <a:off x="5582086" y="5758886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CO" altLang="es-CO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CONFUSIÓN</a:t>
            </a:r>
          </a:p>
        </p:txBody>
      </p:sp>
      <p:sp>
        <p:nvSpPr>
          <p:cNvPr id="26" name="8 Elipse"/>
          <p:cNvSpPr/>
          <p:nvPr/>
        </p:nvSpPr>
        <p:spPr>
          <a:xfrm>
            <a:off x="5252788" y="5804884"/>
            <a:ext cx="307368" cy="24742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1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Freeform 78"/>
          <p:cNvSpPr>
            <a:spLocks/>
          </p:cNvSpPr>
          <p:nvPr/>
        </p:nvSpPr>
        <p:spPr bwMode="auto">
          <a:xfrm>
            <a:off x="2994761" y="7097124"/>
            <a:ext cx="1128" cy="0"/>
          </a:xfrm>
          <a:custGeom>
            <a:avLst/>
            <a:gdLst>
              <a:gd name="T0" fmla="*/ 1 w 1"/>
              <a:gd name="T1" fmla="*/ 0 w 1"/>
              <a:gd name="T2" fmla="*/ 1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C6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9" name="Freeform 79"/>
          <p:cNvSpPr>
            <a:spLocks/>
          </p:cNvSpPr>
          <p:nvPr/>
        </p:nvSpPr>
        <p:spPr bwMode="auto">
          <a:xfrm>
            <a:off x="2994761" y="7097124"/>
            <a:ext cx="1128" cy="0"/>
          </a:xfrm>
          <a:custGeom>
            <a:avLst/>
            <a:gdLst>
              <a:gd name="T0" fmla="*/ 1 w 1"/>
              <a:gd name="T1" fmla="*/ 0 w 1"/>
              <a:gd name="T2" fmla="*/ 1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717DFB70-0E51-4AA5-8168-76B4C980B058}"/>
              </a:ext>
            </a:extLst>
          </p:cNvPr>
          <p:cNvSpPr/>
          <p:nvPr/>
        </p:nvSpPr>
        <p:spPr>
          <a:xfrm rot="16200000">
            <a:off x="2765828" y="5559824"/>
            <a:ext cx="564350" cy="20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406CC88B-0532-4DD6-8082-D30989A9BCDA}"/>
              </a:ext>
            </a:extLst>
          </p:cNvPr>
          <p:cNvSpPr/>
          <p:nvPr/>
        </p:nvSpPr>
        <p:spPr>
          <a:xfrm rot="16200000">
            <a:off x="4797825" y="5559823"/>
            <a:ext cx="564351" cy="203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03EB6456-4364-4BDB-87F4-B046BD153A68}"/>
              </a:ext>
            </a:extLst>
          </p:cNvPr>
          <p:cNvSpPr/>
          <p:nvPr/>
        </p:nvSpPr>
        <p:spPr>
          <a:xfrm rot="16200000">
            <a:off x="6829824" y="5559822"/>
            <a:ext cx="564353" cy="20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2BAB7E77-FCE3-4468-A08C-501782BBDD6D}"/>
              </a:ext>
            </a:extLst>
          </p:cNvPr>
          <p:cNvSpPr/>
          <p:nvPr/>
        </p:nvSpPr>
        <p:spPr>
          <a:xfrm rot="16200000">
            <a:off x="8861823" y="5559821"/>
            <a:ext cx="564356" cy="20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55CAB2FF-9079-4A1A-BBFA-36E3D69D4455}"/>
              </a:ext>
            </a:extLst>
          </p:cNvPr>
          <p:cNvSpPr/>
          <p:nvPr/>
        </p:nvSpPr>
        <p:spPr>
          <a:xfrm rot="16200000">
            <a:off x="10893824" y="5559824"/>
            <a:ext cx="564351" cy="20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A8FFFA1D-E792-4ABE-B361-2333574E7ABD}"/>
              </a:ext>
            </a:extLst>
          </p:cNvPr>
          <p:cNvSpPr/>
          <p:nvPr/>
        </p:nvSpPr>
        <p:spPr>
          <a:xfrm rot="16200000">
            <a:off x="733824" y="5559821"/>
            <a:ext cx="564356" cy="20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Rectangle 18">
            <a:extLst>
              <a:ext uri="{FF2B5EF4-FFF2-40B4-BE49-F238E27FC236}">
                <a16:creationId xmlns:a16="http://schemas.microsoft.com/office/drawing/2014/main" id="{24CE84B5-89AA-4CC7-937C-BA892B81873F}"/>
              </a:ext>
            </a:extLst>
          </p:cNvPr>
          <p:cNvSpPr/>
          <p:nvPr/>
        </p:nvSpPr>
        <p:spPr>
          <a:xfrm rot="16200000">
            <a:off x="2997628" y="5801342"/>
            <a:ext cx="100750" cy="203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7" name="Rectangle 19">
            <a:extLst>
              <a:ext uri="{FF2B5EF4-FFF2-40B4-BE49-F238E27FC236}">
                <a16:creationId xmlns:a16="http://schemas.microsoft.com/office/drawing/2014/main" id="{32EB2208-9853-40CE-AA10-E7F0F21AF59E}"/>
              </a:ext>
            </a:extLst>
          </p:cNvPr>
          <p:cNvSpPr/>
          <p:nvPr/>
        </p:nvSpPr>
        <p:spPr>
          <a:xfrm rot="16200000">
            <a:off x="5029627" y="5801341"/>
            <a:ext cx="100750" cy="20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7B73E395-FBEC-4513-A3EC-F951204C42CE}"/>
              </a:ext>
            </a:extLst>
          </p:cNvPr>
          <p:cNvSpPr/>
          <p:nvPr/>
        </p:nvSpPr>
        <p:spPr>
          <a:xfrm rot="16200000">
            <a:off x="7061626" y="5801341"/>
            <a:ext cx="100751" cy="20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71643682-3352-4807-B847-DB957143599C}"/>
              </a:ext>
            </a:extLst>
          </p:cNvPr>
          <p:cNvSpPr/>
          <p:nvPr/>
        </p:nvSpPr>
        <p:spPr>
          <a:xfrm rot="16200000">
            <a:off x="9093626" y="5801340"/>
            <a:ext cx="100752" cy="2032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0" name="Rectangle 22">
            <a:extLst>
              <a:ext uri="{FF2B5EF4-FFF2-40B4-BE49-F238E27FC236}">
                <a16:creationId xmlns:a16="http://schemas.microsoft.com/office/drawing/2014/main" id="{1CB7F1FD-E131-41F5-90FE-24299A38DEFA}"/>
              </a:ext>
            </a:extLst>
          </p:cNvPr>
          <p:cNvSpPr/>
          <p:nvPr/>
        </p:nvSpPr>
        <p:spPr>
          <a:xfrm rot="16200000">
            <a:off x="11125624" y="5801339"/>
            <a:ext cx="100753" cy="2032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0A128311-FB63-4D0C-AA29-380FADB33A13}"/>
              </a:ext>
            </a:extLst>
          </p:cNvPr>
          <p:cNvSpPr/>
          <p:nvPr/>
        </p:nvSpPr>
        <p:spPr>
          <a:xfrm rot="16200000">
            <a:off x="965628" y="5801342"/>
            <a:ext cx="100748" cy="203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" name="7 CuadroTexto"/>
          <p:cNvSpPr txBox="1"/>
          <p:nvPr/>
        </p:nvSpPr>
        <p:spPr>
          <a:xfrm>
            <a:off x="3990704" y="-21473"/>
            <a:ext cx="4067717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O" sz="40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¡La Crisis de hoy..!</a:t>
            </a:r>
            <a:endParaRPr lang="es-CO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766" y="621103"/>
            <a:ext cx="10932052" cy="373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3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colibri-imagen-animada-00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5973">
            <a:off x="6060499" y="1550403"/>
            <a:ext cx="576064" cy="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6238266" y="1820570"/>
            <a:ext cx="49981" cy="3359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32" y="5078840"/>
            <a:ext cx="685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33" y="5365238"/>
            <a:ext cx="7493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32" y="475499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32" y="4339104"/>
            <a:ext cx="914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04" y="3724510"/>
            <a:ext cx="1057448" cy="17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61" y="2305891"/>
            <a:ext cx="2836735" cy="314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72" y="2251240"/>
            <a:ext cx="3267320" cy="322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3 CuadroTexto"/>
          <p:cNvSpPr txBox="1"/>
          <p:nvPr/>
        </p:nvSpPr>
        <p:spPr>
          <a:xfrm>
            <a:off x="4878448" y="5745267"/>
            <a:ext cx="269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/ Rentabilidad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15 Conector recto"/>
          <p:cNvCxnSpPr/>
          <p:nvPr/>
        </p:nvCxnSpPr>
        <p:spPr>
          <a:xfrm flipH="1">
            <a:off x="7856813" y="5929933"/>
            <a:ext cx="37117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H="1">
            <a:off x="879729" y="5916270"/>
            <a:ext cx="37117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434575" y="86314"/>
            <a:ext cx="230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SOSTENIBILIDAD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0209 0.5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62904 -0.006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55" y="4437580"/>
            <a:ext cx="914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71" y="4437112"/>
            <a:ext cx="914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abeja-imagen-animada-002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07" y="4308525"/>
            <a:ext cx="387349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39" y="2449282"/>
            <a:ext cx="2836735" cy="314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92" y="2379096"/>
            <a:ext cx="3267320" cy="322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21" y="2449750"/>
            <a:ext cx="2836735" cy="314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11" y="2396112"/>
            <a:ext cx="3267320" cy="322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361871" y="0"/>
            <a:ext cx="252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SUSTENTABILIDAD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7.40741E-7 C 0.05429 -0.00116 0.04518 -0.00208 0.08333 -0.00509 C 0.1013 -0.0125 0.12135 -0.00833 0.13997 -0.00393 C 0.15143 0.00232 0.13776 -0.00602 0.14791 0.00394 C 0.1513 0.00718 0.15742 0.00949 0.1608 0.01296 C 0.16614 0.01875 0.16796 0.02199 0.17031 0.02847 C 0.16966 0.03449 0.17031 0.04051 0.16888 0.04653 C 0.16862 0.04815 0.16614 0.04907 0.16536 0.05046 C 0.15807 0.0625 0.14531 0.07755 0.12877 0.08148 C 0.1194 0.08102 0.11015 0.08195 0.1013 0.08032 C 0.0996 0.08009 0.0996 0.07778 0.0996 0.07639 C 0.09987 0.07107 0.10052 0.06574 0.10273 0.06088 C 0.10494 0.05556 0.12369 0.05556 0.12877 0.0544 C 0.14609 0.05486 0.16862 0.05324 0.18658 0.05833 C 0.19362 0.06389 0.19739 0.06482 0.20742 0.06597 C 0.23789 0.07454 0.26862 0.08519 0.30078 0.08796 C 0.31002 0.08982 0.3164 0.09097 0.32669 0.0919 C 0.34231 0.09144 0.35833 0.09375 0.3733 0.09051 C 0.37786 0.08958 0.37942 0.08032 0.37942 0.08056 C 0.37903 0.07338 0.37942 0.06644 0.37812 0.05949 C 0.37786 0.05787 0.37578 0.05695 0.37473 0.05556 C 0.36406 0.03588 0.35234 0.0375 0.32981 0.03102 C 0.31132 0.03287 0.30585 0.02894 0.30078 0.04005 C 0.30221 0.05324 0.30273 0.06435 0.31992 0.06852 C 0.32513 0.07292 0.32903 0.07685 0.33632 0.07894 C 0.34388 0.08843 0.33359 0.07708 0.34596 0.08542 C 0.36067 0.09514 0.33958 0.08657 0.35859 0.09329 C 0.36471 0.10023 0.36406 0.09977 0.37656 0.10093 C 0.39882 0.10718 0.41289 0.10301 0.44231 0.10232 C 0.48216 0.09097 0.51809 0.09144 0.56158 0.09051 C 0.57252 0.07917 0.57604 0.05671 0.56002 0.04792 C 0.55468 0.03495 0.55807 0.03982 0.55208 0.03241 C 0.54843 0.0206 0.5345 0.01991 0.52122 0.01806 C 0.50742 0.01852 0.49335 0.01782 0.47955 0.01945 C 0.4776 0.01968 0.47617 0.02176 0.47617 0.02338 C 0.47617 0.03125 0.47799 0.03889 0.47955 0.04653 C 0.48059 0.05278 0.4845 0.05255 0.49062 0.0544 C 0.49856 0.05671 0.5039 0.0625 0.51171 0.06482 C 0.51679 0.06644 0.52252 0.06644 0.52786 0.06736 C 0.53906 0.06667 0.55091 0.06806 0.56158 0.06482 C 0.57291 0.06134 0.58385 0.05625 0.59544 0.05301 C 0.60325 0.0463 0.61653 0.0412 0.62617 0.03495 C 0.63867 0.02662 0.64557 0.01296 0.66445 0.01296 L 0.74362 0.01945 " pathEditMode="relative" rAng="0" ptsTypes="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91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9403" y="2868170"/>
            <a:ext cx="1676651" cy="165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76" y="2592049"/>
            <a:ext cx="1676651" cy="165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8021" y="2463164"/>
            <a:ext cx="1676651" cy="165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61" y="3166722"/>
            <a:ext cx="1676651" cy="165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92" y="2379096"/>
            <a:ext cx="3267320" cy="322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11" y="2396112"/>
            <a:ext cx="3267320" cy="322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4941" y="1948236"/>
            <a:ext cx="3267320" cy="322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6"/>
          <a:stretch/>
        </p:blipFill>
        <p:spPr bwMode="auto">
          <a:xfrm flipH="1">
            <a:off x="0" y="1948236"/>
            <a:ext cx="2930605" cy="322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3 CuadroTexto"/>
          <p:cNvSpPr txBox="1"/>
          <p:nvPr/>
        </p:nvSpPr>
        <p:spPr>
          <a:xfrm>
            <a:off x="4748438" y="5766082"/>
            <a:ext cx="295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Contribución a otros sistemas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15 Conector recto"/>
          <p:cNvCxnSpPr/>
          <p:nvPr/>
        </p:nvCxnSpPr>
        <p:spPr>
          <a:xfrm flipH="1" flipV="1">
            <a:off x="8224941" y="5937085"/>
            <a:ext cx="3448737" cy="13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6 Conector recto"/>
          <p:cNvCxnSpPr/>
          <p:nvPr/>
        </p:nvCxnSpPr>
        <p:spPr>
          <a:xfrm flipH="1">
            <a:off x="518321" y="5937085"/>
            <a:ext cx="37117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809688" y="86314"/>
            <a:ext cx="252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s-CO" sz="2400" b="1" dirty="0">
                <a:solidFill>
                  <a:schemeClr val="bg1"/>
                </a:solidFill>
              </a:rPr>
              <a:t>SUSTENTABILIDAD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244531" y="1241430"/>
            <a:ext cx="3702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s-CO" sz="3600" b="1" dirty="0"/>
              <a:t>SUSTENTABILIDAD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5017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2" y="4647068"/>
            <a:ext cx="8521619" cy="164933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915059" y="708613"/>
            <a:ext cx="6139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s-ES" sz="1600" b="1" dirty="0">
                <a:latin typeface="Arial" charset="0"/>
              </a:rPr>
              <a:t>CENIT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395602" y="959518"/>
            <a:ext cx="1612034" cy="4770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167704" y="978279"/>
            <a:ext cx="155864" cy="2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s-ES" sz="2000" b="1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X</a:t>
            </a:r>
            <a:endParaRPr lang="es-ES" sz="1600" b="1" dirty="0">
              <a:solidFill>
                <a:schemeClr val="accent3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283409" y="3364647"/>
            <a:ext cx="124114" cy="16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s-ES" sz="1600" b="1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X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178999" y="1009170"/>
            <a:ext cx="2062307" cy="2423375"/>
          </a:xfrm>
          <a:custGeom>
            <a:avLst/>
            <a:gdLst/>
            <a:ahLst/>
            <a:cxnLst>
              <a:cxn ang="0">
                <a:pos x="0" y="2235"/>
              </a:cxn>
              <a:cxn ang="0">
                <a:pos x="512" y="2034"/>
              </a:cxn>
              <a:cxn ang="0">
                <a:pos x="914" y="1467"/>
              </a:cxn>
              <a:cxn ang="0">
                <a:pos x="1097" y="763"/>
              </a:cxn>
              <a:cxn ang="0">
                <a:pos x="1335" y="333"/>
              </a:cxn>
              <a:cxn ang="0">
                <a:pos x="1690" y="90"/>
              </a:cxn>
              <a:cxn ang="0">
                <a:pos x="2098" y="0"/>
              </a:cxn>
            </a:cxnLst>
            <a:rect l="0" t="0" r="r" b="b"/>
            <a:pathLst>
              <a:path w="2098" h="2235">
                <a:moveTo>
                  <a:pt x="0" y="2235"/>
                </a:moveTo>
                <a:cubicBezTo>
                  <a:pt x="87" y="2201"/>
                  <a:pt x="360" y="2162"/>
                  <a:pt x="512" y="2034"/>
                </a:cubicBezTo>
                <a:cubicBezTo>
                  <a:pt x="664" y="1906"/>
                  <a:pt x="816" y="1679"/>
                  <a:pt x="914" y="1467"/>
                </a:cubicBezTo>
                <a:cubicBezTo>
                  <a:pt x="1012" y="1255"/>
                  <a:pt x="1027" y="952"/>
                  <a:pt x="1097" y="763"/>
                </a:cubicBezTo>
                <a:cubicBezTo>
                  <a:pt x="1167" y="574"/>
                  <a:pt x="1236" y="445"/>
                  <a:pt x="1335" y="333"/>
                </a:cubicBezTo>
                <a:cubicBezTo>
                  <a:pt x="1434" y="221"/>
                  <a:pt x="1563" y="145"/>
                  <a:pt x="1690" y="90"/>
                </a:cubicBezTo>
                <a:cubicBezTo>
                  <a:pt x="1817" y="35"/>
                  <a:pt x="1962" y="11"/>
                  <a:pt x="2098" y="0"/>
                </a:cubicBezTo>
              </a:path>
            </a:pathLst>
          </a:custGeom>
          <a:noFill/>
          <a:ln w="381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H="1">
            <a:off x="5212443" y="1009170"/>
            <a:ext cx="2060864" cy="2423375"/>
          </a:xfrm>
          <a:custGeom>
            <a:avLst/>
            <a:gdLst/>
            <a:ahLst/>
            <a:cxnLst>
              <a:cxn ang="0">
                <a:pos x="0" y="2235"/>
              </a:cxn>
              <a:cxn ang="0">
                <a:pos x="512" y="2034"/>
              </a:cxn>
              <a:cxn ang="0">
                <a:pos x="914" y="1467"/>
              </a:cxn>
              <a:cxn ang="0">
                <a:pos x="1097" y="763"/>
              </a:cxn>
              <a:cxn ang="0">
                <a:pos x="1335" y="333"/>
              </a:cxn>
              <a:cxn ang="0">
                <a:pos x="1690" y="90"/>
              </a:cxn>
              <a:cxn ang="0">
                <a:pos x="2098" y="0"/>
              </a:cxn>
            </a:cxnLst>
            <a:rect l="0" t="0" r="r" b="b"/>
            <a:pathLst>
              <a:path w="2098" h="2235">
                <a:moveTo>
                  <a:pt x="0" y="2235"/>
                </a:moveTo>
                <a:cubicBezTo>
                  <a:pt x="87" y="2201"/>
                  <a:pt x="360" y="2162"/>
                  <a:pt x="512" y="2034"/>
                </a:cubicBezTo>
                <a:cubicBezTo>
                  <a:pt x="664" y="1906"/>
                  <a:pt x="816" y="1679"/>
                  <a:pt x="914" y="1467"/>
                </a:cubicBezTo>
                <a:cubicBezTo>
                  <a:pt x="1012" y="1255"/>
                  <a:pt x="1027" y="952"/>
                  <a:pt x="1097" y="763"/>
                </a:cubicBezTo>
                <a:cubicBezTo>
                  <a:pt x="1167" y="574"/>
                  <a:pt x="1236" y="445"/>
                  <a:pt x="1335" y="333"/>
                </a:cubicBezTo>
                <a:cubicBezTo>
                  <a:pt x="1434" y="221"/>
                  <a:pt x="1563" y="145"/>
                  <a:pt x="1690" y="90"/>
                </a:cubicBezTo>
                <a:cubicBezTo>
                  <a:pt x="1817" y="35"/>
                  <a:pt x="1962" y="11"/>
                  <a:pt x="2098" y="0"/>
                </a:cubicBezTo>
              </a:path>
            </a:pathLst>
          </a:custGeom>
          <a:noFill/>
          <a:ln w="381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9" name="27 Grupo"/>
          <p:cNvGrpSpPr>
            <a:grpSpLocks/>
          </p:cNvGrpSpPr>
          <p:nvPr/>
        </p:nvGrpSpPr>
        <p:grpSpPr bwMode="auto">
          <a:xfrm>
            <a:off x="3500243" y="1079052"/>
            <a:ext cx="551295" cy="1892824"/>
            <a:chOff x="2414349" y="871053"/>
            <a:chExt cx="808037" cy="2268999"/>
          </a:xfrm>
        </p:grpSpPr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2630108" y="871053"/>
              <a:ext cx="592278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73" y="0"/>
                </a:cxn>
              </a:cxnLst>
              <a:rect l="0" t="0" r="r" b="b"/>
              <a:pathLst>
                <a:path w="373" h="2">
                  <a:moveTo>
                    <a:pt x="0" y="2"/>
                  </a:moveTo>
                  <a:lnTo>
                    <a:pt x="373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s-ES"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2630108" y="3140052"/>
              <a:ext cx="3595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s-ES"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2613185" y="876582"/>
              <a:ext cx="16922" cy="9317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587"/>
                </a:cxn>
              </a:cxnLst>
              <a:rect l="0" t="0" r="r" b="b"/>
              <a:pathLst>
                <a:path w="11" h="587">
                  <a:moveTo>
                    <a:pt x="11" y="0"/>
                  </a:moveTo>
                  <a:lnTo>
                    <a:pt x="0" y="58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s-ES"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627992" y="2090856"/>
              <a:ext cx="2116" cy="1049196"/>
            </a:xfrm>
            <a:custGeom>
              <a:avLst/>
              <a:gdLst/>
              <a:ahLst/>
              <a:cxnLst>
                <a:cxn ang="0">
                  <a:pos x="2" y="661"/>
                </a:cxn>
                <a:cxn ang="0">
                  <a:pos x="0" y="0"/>
                </a:cxn>
              </a:cxnLst>
              <a:rect l="0" t="0" r="r" b="b"/>
              <a:pathLst>
                <a:path w="2" h="661">
                  <a:moveTo>
                    <a:pt x="2" y="661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s-ES"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 flipV="1">
              <a:off x="2414349" y="1944826"/>
              <a:ext cx="215759" cy="1428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s-ES"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V="1">
              <a:off x="2414349" y="1814668"/>
              <a:ext cx="215759" cy="144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s-ES"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152193" y="1827248"/>
            <a:ext cx="13708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1600" b="1" dirty="0">
                <a:latin typeface="Arial" charset="0"/>
              </a:rPr>
              <a:t>Crecimiento</a:t>
            </a:r>
          </a:p>
        </p:txBody>
      </p:sp>
      <p:sp>
        <p:nvSpPr>
          <p:cNvPr id="17" name="Freeform 19"/>
          <p:cNvSpPr>
            <a:spLocks/>
          </p:cNvSpPr>
          <p:nvPr/>
        </p:nvSpPr>
        <p:spPr bwMode="auto">
          <a:xfrm>
            <a:off x="5594886" y="1335078"/>
            <a:ext cx="355023" cy="442387"/>
          </a:xfrm>
          <a:custGeom>
            <a:avLst/>
            <a:gdLst/>
            <a:ahLst/>
            <a:cxnLst>
              <a:cxn ang="0">
                <a:pos x="328" y="0"/>
              </a:cxn>
              <a:cxn ang="0">
                <a:pos x="0" y="408"/>
              </a:cxn>
            </a:cxnLst>
            <a:rect l="0" t="0" r="r" b="b"/>
            <a:pathLst>
              <a:path w="328" h="408">
                <a:moveTo>
                  <a:pt x="328" y="0"/>
                </a:moveTo>
                <a:lnTo>
                  <a:pt x="0" y="408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354994" y="1827654"/>
            <a:ext cx="19143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1600" b="1" dirty="0" smtClean="0">
                <a:latin typeface="Arial" charset="0"/>
              </a:rPr>
              <a:t>SOSTENIBILIDAD</a:t>
            </a:r>
          </a:p>
          <a:p>
            <a:pPr algn="ctr">
              <a:defRPr/>
            </a:pPr>
            <a:r>
              <a:rPr lang="es-ES" sz="1600" b="1" dirty="0" smtClean="0">
                <a:latin typeface="Arial" charset="0"/>
              </a:rPr>
              <a:t>(RESILIENCIA)</a:t>
            </a:r>
            <a:endParaRPr lang="es-ES" sz="1600" b="1" dirty="0">
              <a:latin typeface="Arial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312340" y="3450980"/>
            <a:ext cx="41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1200" b="1" dirty="0">
                <a:latin typeface="Arial" charset="0"/>
              </a:rPr>
              <a:t>Fin</a:t>
            </a:r>
          </a:p>
        </p:txBody>
      </p:sp>
      <p:sp>
        <p:nvSpPr>
          <p:cNvPr id="20" name="Freeform 22"/>
          <p:cNvSpPr>
            <a:spLocks/>
          </p:cNvSpPr>
          <p:nvPr/>
        </p:nvSpPr>
        <p:spPr bwMode="auto">
          <a:xfrm>
            <a:off x="5991603" y="834651"/>
            <a:ext cx="1326285" cy="893450"/>
          </a:xfrm>
          <a:custGeom>
            <a:avLst/>
            <a:gdLst/>
            <a:ahLst/>
            <a:cxnLst>
              <a:cxn ang="0">
                <a:pos x="0" y="453"/>
              </a:cxn>
              <a:cxn ang="0">
                <a:pos x="363" y="771"/>
              </a:cxn>
              <a:cxn ang="0">
                <a:pos x="771" y="771"/>
              </a:cxn>
              <a:cxn ang="0">
                <a:pos x="998" y="544"/>
              </a:cxn>
              <a:cxn ang="0">
                <a:pos x="1179" y="181"/>
              </a:cxn>
              <a:cxn ang="0">
                <a:pos x="1225" y="0"/>
              </a:cxn>
            </a:cxnLst>
            <a:rect l="0" t="0" r="r" b="b"/>
            <a:pathLst>
              <a:path w="1225" h="824">
                <a:moveTo>
                  <a:pt x="0" y="453"/>
                </a:moveTo>
                <a:cubicBezTo>
                  <a:pt x="117" y="585"/>
                  <a:pt x="235" y="718"/>
                  <a:pt x="363" y="771"/>
                </a:cubicBezTo>
                <a:cubicBezTo>
                  <a:pt x="491" y="824"/>
                  <a:pt x="665" y="809"/>
                  <a:pt x="771" y="771"/>
                </a:cubicBezTo>
                <a:cubicBezTo>
                  <a:pt x="877" y="733"/>
                  <a:pt x="930" y="642"/>
                  <a:pt x="998" y="544"/>
                </a:cubicBezTo>
                <a:cubicBezTo>
                  <a:pt x="1066" y="446"/>
                  <a:pt x="1141" y="272"/>
                  <a:pt x="1179" y="181"/>
                </a:cubicBezTo>
                <a:cubicBezTo>
                  <a:pt x="1217" y="90"/>
                  <a:pt x="1221" y="45"/>
                  <a:pt x="1225" y="0"/>
                </a:cubicBezTo>
              </a:path>
            </a:pathLst>
          </a:custGeom>
          <a:noFill/>
          <a:ln w="38100" cap="flat" cmpd="sng">
            <a:solidFill>
              <a:srgbClr val="F46B1B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5922330" y="1291933"/>
            <a:ext cx="98136" cy="9867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rgbClr val="99B7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75772" y="1577186"/>
            <a:ext cx="2347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b="1" dirty="0" smtClean="0">
                <a:solidFill>
                  <a:srgbClr val="F46B1B"/>
                </a:solidFill>
                <a:latin typeface="Arial" charset="0"/>
              </a:rPr>
              <a:t>SUSTENTABILIDAD</a:t>
            </a:r>
            <a:endParaRPr lang="es-ES" b="1" dirty="0">
              <a:solidFill>
                <a:srgbClr val="F46B1B"/>
              </a:solidFill>
              <a:latin typeface="Arial" charset="0"/>
            </a:endParaRPr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 rot="16200000">
            <a:off x="7287739" y="1156580"/>
            <a:ext cx="473364" cy="331791"/>
          </a:xfrm>
          <a:custGeom>
            <a:avLst/>
            <a:gdLst/>
            <a:ahLst/>
            <a:cxnLst>
              <a:cxn ang="0">
                <a:pos x="328" y="0"/>
              </a:cxn>
              <a:cxn ang="0">
                <a:pos x="0" y="408"/>
              </a:cxn>
            </a:cxnLst>
            <a:rect l="0" t="0" r="r" b="b"/>
            <a:pathLst>
              <a:path w="328" h="408">
                <a:moveTo>
                  <a:pt x="328" y="0"/>
                </a:moveTo>
                <a:lnTo>
                  <a:pt x="0" y="408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113011" y="1086083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(PIE)</a:t>
            </a:r>
            <a:endParaRPr lang="es-CO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76 Grupo"/>
          <p:cNvGrpSpPr>
            <a:grpSpLocks/>
          </p:cNvGrpSpPr>
          <p:nvPr/>
        </p:nvGrpSpPr>
        <p:grpSpPr bwMode="auto">
          <a:xfrm>
            <a:off x="6242875" y="5502464"/>
            <a:ext cx="188912" cy="309567"/>
            <a:chOff x="785786" y="4219677"/>
            <a:chExt cx="264915" cy="332229"/>
          </a:xfrm>
        </p:grpSpPr>
        <p:grpSp>
          <p:nvGrpSpPr>
            <p:cNvPr id="26" name="55 Grupo"/>
            <p:cNvGrpSpPr>
              <a:grpSpLocks/>
            </p:cNvGrpSpPr>
            <p:nvPr/>
          </p:nvGrpSpPr>
          <p:grpSpPr bwMode="auto">
            <a:xfrm>
              <a:off x="785786" y="4235929"/>
              <a:ext cx="264915" cy="315977"/>
              <a:chOff x="703236" y="2446337"/>
              <a:chExt cx="276648" cy="339723"/>
            </a:xfrm>
          </p:grpSpPr>
          <p:sp>
            <p:nvSpPr>
              <p:cNvPr id="28" name="70 Cinta perforada"/>
              <p:cNvSpPr/>
              <p:nvPr/>
            </p:nvSpPr>
            <p:spPr>
              <a:xfrm rot="21136400">
                <a:off x="703321" y="2446337"/>
                <a:ext cx="276563" cy="247364"/>
              </a:xfrm>
              <a:prstGeom prst="flowChartPunchedTap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/>
              </a:p>
            </p:txBody>
          </p:sp>
          <p:cxnSp>
            <p:nvCxnSpPr>
              <p:cNvPr id="29" name="71 Conector recto"/>
              <p:cNvCxnSpPr/>
              <p:nvPr/>
            </p:nvCxnSpPr>
            <p:spPr>
              <a:xfrm rot="16200000" flipH="1">
                <a:off x="584489" y="2655689"/>
                <a:ext cx="249118" cy="1162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27 Elipse"/>
            <p:cNvSpPr/>
            <p:nvPr/>
          </p:nvSpPr>
          <p:spPr>
            <a:xfrm>
              <a:off x="808048" y="4219677"/>
              <a:ext cx="204809" cy="2657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CO" sz="1100" dirty="0"/>
                <a:t>1</a:t>
              </a:r>
            </a:p>
          </p:txBody>
        </p:sp>
      </p:grpSp>
      <p:grpSp>
        <p:nvGrpSpPr>
          <p:cNvPr id="30" name="75 Grupo"/>
          <p:cNvGrpSpPr>
            <a:grpSpLocks/>
          </p:cNvGrpSpPr>
          <p:nvPr/>
        </p:nvGrpSpPr>
        <p:grpSpPr bwMode="auto">
          <a:xfrm>
            <a:off x="7352681" y="5667977"/>
            <a:ext cx="188912" cy="311150"/>
            <a:chOff x="1480508" y="3422345"/>
            <a:chExt cx="264915" cy="332225"/>
          </a:xfrm>
        </p:grpSpPr>
        <p:grpSp>
          <p:nvGrpSpPr>
            <p:cNvPr id="31" name="59 Grupo"/>
            <p:cNvGrpSpPr>
              <a:grpSpLocks/>
            </p:cNvGrpSpPr>
            <p:nvPr/>
          </p:nvGrpSpPr>
          <p:grpSpPr bwMode="auto">
            <a:xfrm>
              <a:off x="1480508" y="3438593"/>
              <a:ext cx="264915" cy="315977"/>
              <a:chOff x="703236" y="2446337"/>
              <a:chExt cx="276648" cy="339723"/>
            </a:xfrm>
          </p:grpSpPr>
          <p:sp>
            <p:nvSpPr>
              <p:cNvPr id="33" name="68 Cinta perforada"/>
              <p:cNvSpPr/>
              <p:nvPr/>
            </p:nvSpPr>
            <p:spPr>
              <a:xfrm rot="21136400">
                <a:off x="703321" y="2446337"/>
                <a:ext cx="276563" cy="247364"/>
              </a:xfrm>
              <a:prstGeom prst="flowChartPunchedTap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/>
              </a:p>
            </p:txBody>
          </p:sp>
          <p:cxnSp>
            <p:nvCxnSpPr>
              <p:cNvPr id="34" name="69 Conector recto"/>
              <p:cNvCxnSpPr/>
              <p:nvPr/>
            </p:nvCxnSpPr>
            <p:spPr>
              <a:xfrm rot="16200000" flipH="1">
                <a:off x="584213" y="2655414"/>
                <a:ext cx="249669" cy="1162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29 Elipse"/>
            <p:cNvSpPr/>
            <p:nvPr/>
          </p:nvSpPr>
          <p:spPr>
            <a:xfrm>
              <a:off x="1502770" y="3422345"/>
              <a:ext cx="204809" cy="26612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CO" sz="1100" dirty="0"/>
                <a:t>2</a:t>
              </a:r>
            </a:p>
          </p:txBody>
        </p:sp>
      </p:grpSp>
      <p:grpSp>
        <p:nvGrpSpPr>
          <p:cNvPr id="35" name="74 Grupo"/>
          <p:cNvGrpSpPr>
            <a:grpSpLocks/>
          </p:cNvGrpSpPr>
          <p:nvPr/>
        </p:nvGrpSpPr>
        <p:grpSpPr bwMode="auto">
          <a:xfrm>
            <a:off x="9023233" y="4991088"/>
            <a:ext cx="188913" cy="309563"/>
            <a:chOff x="3031094" y="3172814"/>
            <a:chExt cx="264915" cy="332225"/>
          </a:xfrm>
        </p:grpSpPr>
        <p:grpSp>
          <p:nvGrpSpPr>
            <p:cNvPr id="36" name="67 Grupo"/>
            <p:cNvGrpSpPr>
              <a:grpSpLocks/>
            </p:cNvGrpSpPr>
            <p:nvPr/>
          </p:nvGrpSpPr>
          <p:grpSpPr bwMode="auto">
            <a:xfrm>
              <a:off x="3031094" y="3189062"/>
              <a:ext cx="264915" cy="315977"/>
              <a:chOff x="703236" y="2446337"/>
              <a:chExt cx="276648" cy="339723"/>
            </a:xfrm>
          </p:grpSpPr>
          <p:sp>
            <p:nvSpPr>
              <p:cNvPr id="38" name="58 Cinta perforada"/>
              <p:cNvSpPr/>
              <p:nvPr/>
            </p:nvSpPr>
            <p:spPr>
              <a:xfrm rot="21136400">
                <a:off x="703321" y="2446337"/>
                <a:ext cx="276563" cy="247364"/>
              </a:xfrm>
              <a:prstGeom prst="flowChartPunchedTap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/>
              </a:p>
            </p:txBody>
          </p:sp>
          <p:cxnSp>
            <p:nvCxnSpPr>
              <p:cNvPr id="39" name="59 Conector recto"/>
              <p:cNvCxnSpPr/>
              <p:nvPr/>
            </p:nvCxnSpPr>
            <p:spPr>
              <a:xfrm rot="16200000" flipH="1">
                <a:off x="584489" y="2655689"/>
                <a:ext cx="249118" cy="11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33 Elipse"/>
            <p:cNvSpPr/>
            <p:nvPr/>
          </p:nvSpPr>
          <p:spPr>
            <a:xfrm>
              <a:off x="3053356" y="3172814"/>
              <a:ext cx="204808" cy="2657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CO" sz="1100" dirty="0"/>
                <a:t>4</a:t>
              </a:r>
            </a:p>
          </p:txBody>
        </p:sp>
      </p:grpSp>
      <p:grpSp>
        <p:nvGrpSpPr>
          <p:cNvPr id="40" name="73 Grupo"/>
          <p:cNvGrpSpPr>
            <a:grpSpLocks/>
          </p:cNvGrpSpPr>
          <p:nvPr/>
        </p:nvGrpSpPr>
        <p:grpSpPr bwMode="auto">
          <a:xfrm>
            <a:off x="10828065" y="4753755"/>
            <a:ext cx="188913" cy="298450"/>
            <a:chOff x="4764101" y="3168379"/>
            <a:chExt cx="264915" cy="320412"/>
          </a:xfrm>
        </p:grpSpPr>
        <p:grpSp>
          <p:nvGrpSpPr>
            <p:cNvPr id="41" name="71 Grupo"/>
            <p:cNvGrpSpPr>
              <a:grpSpLocks/>
            </p:cNvGrpSpPr>
            <p:nvPr/>
          </p:nvGrpSpPr>
          <p:grpSpPr bwMode="auto">
            <a:xfrm>
              <a:off x="4764101" y="3172814"/>
              <a:ext cx="264915" cy="315977"/>
              <a:chOff x="703236" y="2446337"/>
              <a:chExt cx="276648" cy="339723"/>
            </a:xfrm>
          </p:grpSpPr>
          <p:sp>
            <p:nvSpPr>
              <p:cNvPr id="43" name="55 Cinta perforada"/>
              <p:cNvSpPr/>
              <p:nvPr/>
            </p:nvSpPr>
            <p:spPr>
              <a:xfrm rot="21136400">
                <a:off x="703321" y="2446337"/>
                <a:ext cx="276563" cy="247364"/>
              </a:xfrm>
              <a:prstGeom prst="flowChartPunchedTap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/>
              </a:p>
            </p:txBody>
          </p:sp>
          <p:cxnSp>
            <p:nvCxnSpPr>
              <p:cNvPr id="44" name="57 Conector recto"/>
              <p:cNvCxnSpPr/>
              <p:nvPr/>
            </p:nvCxnSpPr>
            <p:spPr>
              <a:xfrm rot="16200000" flipH="1">
                <a:off x="584445" y="2655644"/>
                <a:ext cx="249206" cy="11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38 Elipse"/>
            <p:cNvSpPr/>
            <p:nvPr/>
          </p:nvSpPr>
          <p:spPr>
            <a:xfrm>
              <a:off x="4786363" y="3168379"/>
              <a:ext cx="204808" cy="26587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CO" sz="1100" dirty="0"/>
                <a:t>5</a:t>
              </a:r>
            </a:p>
          </p:txBody>
        </p:sp>
      </p:grpSp>
      <p:grpSp>
        <p:nvGrpSpPr>
          <p:cNvPr id="45" name="81 Grupo"/>
          <p:cNvGrpSpPr>
            <a:grpSpLocks/>
          </p:cNvGrpSpPr>
          <p:nvPr/>
        </p:nvGrpSpPr>
        <p:grpSpPr bwMode="auto">
          <a:xfrm>
            <a:off x="7936969" y="5052205"/>
            <a:ext cx="188912" cy="311154"/>
            <a:chOff x="5715008" y="3627062"/>
            <a:chExt cx="264915" cy="332229"/>
          </a:xfrm>
        </p:grpSpPr>
        <p:grpSp>
          <p:nvGrpSpPr>
            <p:cNvPr id="46" name="63 Grupo"/>
            <p:cNvGrpSpPr>
              <a:grpSpLocks/>
            </p:cNvGrpSpPr>
            <p:nvPr/>
          </p:nvGrpSpPr>
          <p:grpSpPr bwMode="auto">
            <a:xfrm>
              <a:off x="5715008" y="3643314"/>
              <a:ext cx="264915" cy="315977"/>
              <a:chOff x="703236" y="2446337"/>
              <a:chExt cx="276648" cy="339723"/>
            </a:xfrm>
          </p:grpSpPr>
          <p:sp>
            <p:nvSpPr>
              <p:cNvPr id="48" name="78 Cinta perforada"/>
              <p:cNvSpPr/>
              <p:nvPr/>
            </p:nvSpPr>
            <p:spPr>
              <a:xfrm rot="21136400">
                <a:off x="703321" y="2446337"/>
                <a:ext cx="276563" cy="247364"/>
              </a:xfrm>
              <a:prstGeom prst="flowChartPunchedTap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/>
              </a:p>
            </p:txBody>
          </p:sp>
          <p:cxnSp>
            <p:nvCxnSpPr>
              <p:cNvPr id="49" name="79 Conector recto"/>
              <p:cNvCxnSpPr/>
              <p:nvPr/>
            </p:nvCxnSpPr>
            <p:spPr>
              <a:xfrm rot="16200000" flipH="1">
                <a:off x="584213" y="2655413"/>
                <a:ext cx="249670" cy="1162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80 Elipse"/>
            <p:cNvSpPr/>
            <p:nvPr/>
          </p:nvSpPr>
          <p:spPr>
            <a:xfrm>
              <a:off x="5737270" y="3627062"/>
              <a:ext cx="204809" cy="2661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CO" sz="1100" dirty="0"/>
                <a:t>3</a:t>
              </a:r>
            </a:p>
          </p:txBody>
        </p:sp>
      </p:grpSp>
      <p:sp>
        <p:nvSpPr>
          <p:cNvPr id="50" name="84 CuadroTexto"/>
          <p:cNvSpPr txBox="1"/>
          <p:nvPr/>
        </p:nvSpPr>
        <p:spPr>
          <a:xfrm>
            <a:off x="6886186" y="4161188"/>
            <a:ext cx="322395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¿Cuándo</a:t>
            </a:r>
            <a:r>
              <a:rPr lang="es-E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 - ¿Cómo?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1679802" y="-57117"/>
            <a:ext cx="40925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TRASCENDENCIA VITAL</a:t>
            </a:r>
            <a:endParaRPr lang="es-CO" sz="3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53" name="Conector recto 52"/>
          <p:cNvCxnSpPr/>
          <p:nvPr/>
        </p:nvCxnSpPr>
        <p:spPr>
          <a:xfrm flipV="1">
            <a:off x="3178999" y="4983913"/>
            <a:ext cx="9013001" cy="995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8" y="3187935"/>
            <a:ext cx="3125923" cy="3097557"/>
          </a:xfrm>
          <a:prstGeom prst="rect">
            <a:avLst/>
          </a:prstGeom>
        </p:spPr>
      </p:pic>
      <p:grpSp>
        <p:nvGrpSpPr>
          <p:cNvPr id="54" name="75 Grupo"/>
          <p:cNvGrpSpPr>
            <a:grpSpLocks/>
          </p:cNvGrpSpPr>
          <p:nvPr/>
        </p:nvGrpSpPr>
        <p:grpSpPr bwMode="auto">
          <a:xfrm>
            <a:off x="5978351" y="1021060"/>
            <a:ext cx="188911" cy="311158"/>
            <a:chOff x="1480506" y="3422345"/>
            <a:chExt cx="264914" cy="332233"/>
          </a:xfrm>
        </p:grpSpPr>
        <p:grpSp>
          <p:nvGrpSpPr>
            <p:cNvPr id="55" name="59 Grupo"/>
            <p:cNvGrpSpPr>
              <a:grpSpLocks/>
            </p:cNvGrpSpPr>
            <p:nvPr/>
          </p:nvGrpSpPr>
          <p:grpSpPr bwMode="auto">
            <a:xfrm>
              <a:off x="1480506" y="3438600"/>
              <a:ext cx="264914" cy="315978"/>
              <a:chOff x="703236" y="2446337"/>
              <a:chExt cx="276648" cy="339723"/>
            </a:xfrm>
          </p:grpSpPr>
          <p:cxnSp>
            <p:nvCxnSpPr>
              <p:cNvPr id="57" name="69 Conector recto"/>
              <p:cNvCxnSpPr/>
              <p:nvPr/>
            </p:nvCxnSpPr>
            <p:spPr>
              <a:xfrm rot="16200000" flipH="1">
                <a:off x="584213" y="2655414"/>
                <a:ext cx="249669" cy="1162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68 Cinta perforada"/>
              <p:cNvSpPr/>
              <p:nvPr/>
            </p:nvSpPr>
            <p:spPr>
              <a:xfrm rot="21136400">
                <a:off x="703321" y="2446337"/>
                <a:ext cx="276563" cy="247364"/>
              </a:xfrm>
              <a:prstGeom prst="flowChartPunchedTap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/>
              </a:p>
            </p:txBody>
          </p:sp>
        </p:grpSp>
        <p:sp>
          <p:nvSpPr>
            <p:cNvPr id="56" name="29 Elipse"/>
            <p:cNvSpPr/>
            <p:nvPr/>
          </p:nvSpPr>
          <p:spPr>
            <a:xfrm>
              <a:off x="1502770" y="3422345"/>
              <a:ext cx="204809" cy="26612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CO" sz="1100" dirty="0"/>
            </a:p>
          </p:txBody>
        </p:sp>
      </p:grpSp>
      <p:sp>
        <p:nvSpPr>
          <p:cNvPr id="59" name="24 Rectángulo"/>
          <p:cNvSpPr/>
          <p:nvPr/>
        </p:nvSpPr>
        <p:spPr>
          <a:xfrm>
            <a:off x="8793835" y="5810496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Estadio de vida corporativa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56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8" accel="18000" fill="hold" nodeType="click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74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75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2" presetID="42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5" grpId="0"/>
          <p:bldP spid="6" grpId="0"/>
          <p:bldP spid="7" grpId="0" animBg="1"/>
          <p:bldP spid="8" grpId="0" animBg="1"/>
          <p:bldP spid="16" grpId="0"/>
          <p:bldP spid="17" grpId="0" animBg="1"/>
          <p:bldP spid="18" grpId="0"/>
          <p:bldP spid="19" grpId="0"/>
          <p:bldP spid="20" grpId="0" animBg="1"/>
          <p:bldP spid="21" grpId="0" animBg="1"/>
          <p:bldP spid="22" grpId="0"/>
          <p:bldP spid="23" grpId="0" animBg="1"/>
          <p:bldP spid="24" grpId="0"/>
          <p:bldP spid="50" grpId="0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8" accel="1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2" presetID="42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5" grpId="0"/>
          <p:bldP spid="6" grpId="0"/>
          <p:bldP spid="7" grpId="0" animBg="1"/>
          <p:bldP spid="8" grpId="0" animBg="1"/>
          <p:bldP spid="16" grpId="0"/>
          <p:bldP spid="17" grpId="0" animBg="1"/>
          <p:bldP spid="18" grpId="0"/>
          <p:bldP spid="19" grpId="0"/>
          <p:bldP spid="20" grpId="0" animBg="1"/>
          <p:bldP spid="21" grpId="0" animBg="1"/>
          <p:bldP spid="22" grpId="0"/>
          <p:bldP spid="23" grpId="0" animBg="1"/>
          <p:bldP spid="24" grpId="0"/>
          <p:bldP spid="50" grpId="0"/>
          <p:bldP spid="5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upo 104"/>
          <p:cNvGrpSpPr/>
          <p:nvPr/>
        </p:nvGrpSpPr>
        <p:grpSpPr>
          <a:xfrm>
            <a:off x="4586909" y="1246626"/>
            <a:ext cx="4802413" cy="4800600"/>
            <a:chOff x="4790734" y="802875"/>
            <a:chExt cx="3740733" cy="4800600"/>
          </a:xfrm>
        </p:grpSpPr>
        <p:sp>
          <p:nvSpPr>
            <p:cNvPr id="106" name="Círculo: vacío 4">
              <a:extLst>
                <a:ext uri="{FF2B5EF4-FFF2-40B4-BE49-F238E27FC236}">
                  <a16:creationId xmlns:a16="http://schemas.microsoft.com/office/drawing/2014/main" id="{335B5B8D-DD74-4899-83EB-FCF9E7E670B1}"/>
                </a:ext>
              </a:extLst>
            </p:cNvPr>
            <p:cNvSpPr/>
            <p:nvPr/>
          </p:nvSpPr>
          <p:spPr>
            <a:xfrm>
              <a:off x="4790734" y="802875"/>
              <a:ext cx="3740733" cy="4800600"/>
            </a:xfrm>
            <a:prstGeom prst="donut">
              <a:avLst>
                <a:gd name="adj" fmla="val 2246"/>
              </a:avLst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cxnSp>
          <p:nvCxnSpPr>
            <p:cNvPr id="107" name="Conector recto 11">
              <a:extLst>
                <a:ext uri="{FF2B5EF4-FFF2-40B4-BE49-F238E27FC236}">
                  <a16:creationId xmlns:a16="http://schemas.microsoft.com/office/drawing/2014/main" id="{7D861C82-999F-4035-BF23-05BE8EE693A0}"/>
                </a:ext>
              </a:extLst>
            </p:cNvPr>
            <p:cNvCxnSpPr/>
            <p:nvPr/>
          </p:nvCxnSpPr>
          <p:spPr>
            <a:xfrm flipH="1">
              <a:off x="6653203" y="1117530"/>
              <a:ext cx="31575" cy="4255686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cto 35">
              <a:extLst>
                <a:ext uri="{FF2B5EF4-FFF2-40B4-BE49-F238E27FC236}">
                  <a16:creationId xmlns:a16="http://schemas.microsoft.com/office/drawing/2014/main" id="{0C73AC6A-3256-4993-A251-FAA218A12C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3254" y="3200776"/>
              <a:ext cx="3460425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10 Flecha curvada hacia abajo"/>
          <p:cNvSpPr/>
          <p:nvPr/>
        </p:nvSpPr>
        <p:spPr>
          <a:xfrm rot="15074633">
            <a:off x="4436313" y="4713734"/>
            <a:ext cx="2092119" cy="1305811"/>
          </a:xfrm>
          <a:prstGeom prst="curvedDownArrow">
            <a:avLst>
              <a:gd name="adj1" fmla="val 17308"/>
              <a:gd name="adj2" fmla="val 43493"/>
              <a:gd name="adj3" fmla="val 179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10" name="10 Flecha curvada hacia abajo"/>
          <p:cNvSpPr/>
          <p:nvPr/>
        </p:nvSpPr>
        <p:spPr>
          <a:xfrm rot="7126020">
            <a:off x="7861001" y="4089310"/>
            <a:ext cx="2213188" cy="1495358"/>
          </a:xfrm>
          <a:prstGeom prst="curvedDownArrow">
            <a:avLst>
              <a:gd name="adj1" fmla="val 17308"/>
              <a:gd name="adj2" fmla="val 43493"/>
              <a:gd name="adj3" fmla="val 179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11" name="10 Flecha curvada hacia abajo"/>
          <p:cNvSpPr/>
          <p:nvPr/>
        </p:nvSpPr>
        <p:spPr>
          <a:xfrm rot="3285188">
            <a:off x="7417638" y="1123620"/>
            <a:ext cx="2092119" cy="1187928"/>
          </a:xfrm>
          <a:prstGeom prst="curvedDownArrow">
            <a:avLst>
              <a:gd name="adj1" fmla="val 17308"/>
              <a:gd name="adj2" fmla="val 43493"/>
              <a:gd name="adj3" fmla="val 179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12" name="10 Flecha curvada hacia abajo"/>
          <p:cNvSpPr/>
          <p:nvPr/>
        </p:nvSpPr>
        <p:spPr>
          <a:xfrm rot="18411885">
            <a:off x="3792789" y="2084928"/>
            <a:ext cx="2092119" cy="1224326"/>
          </a:xfrm>
          <a:prstGeom prst="curvedDownArrow">
            <a:avLst>
              <a:gd name="adj1" fmla="val 17308"/>
              <a:gd name="adj2" fmla="val 43493"/>
              <a:gd name="adj3" fmla="val 179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13" name="Picture 22" descr="Image result for fractal gif animado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45" y="1502599"/>
            <a:ext cx="1147255" cy="15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2" descr="Image result for fractal gif animado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45" y="3550249"/>
            <a:ext cx="1147255" cy="15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2" descr="Image result for fractal gif animado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90" y="3550249"/>
            <a:ext cx="1147255" cy="15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2" descr="Image result for fractal gif animado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90" y="1502599"/>
            <a:ext cx="1147255" cy="15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2" descr="Resultado de imagen para sphere red">
            <a:extLst>
              <a:ext uri="{FF2B5EF4-FFF2-40B4-BE49-F238E27FC236}">
                <a16:creationId xmlns:a16="http://schemas.microsoft.com/office/drawing/2014/main" id="{44F857FA-2B86-4F17-99AB-D46DB46AA3E2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4" t="7128" r="21103" b="11891"/>
          <a:stretch/>
        </p:blipFill>
        <p:spPr bwMode="auto">
          <a:xfrm>
            <a:off x="6213882" y="4952761"/>
            <a:ext cx="1609200" cy="16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0" descr="Resultado de imagen para sphere blue">
            <a:extLst>
              <a:ext uri="{FF2B5EF4-FFF2-40B4-BE49-F238E27FC236}">
                <a16:creationId xmlns:a16="http://schemas.microsoft.com/office/drawing/2014/main" id="{AACAB751-7B4C-42D8-B13C-96965CF4A35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181" y="2878330"/>
            <a:ext cx="1609200" cy="16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8" descr="Resultado de imagen para sphere green">
            <a:extLst>
              <a:ext uri="{FF2B5EF4-FFF2-40B4-BE49-F238E27FC236}">
                <a16:creationId xmlns:a16="http://schemas.microsoft.com/office/drawing/2014/main" id="{A2941EB6-38D4-42A7-B3F7-94778D28547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53" y="2925644"/>
            <a:ext cx="1515600" cy="151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CuadroTexto 43">
            <a:extLst>
              <a:ext uri="{FF2B5EF4-FFF2-40B4-BE49-F238E27FC236}">
                <a16:creationId xmlns:a16="http://schemas.microsoft.com/office/drawing/2014/main" id="{A7B6C0BC-4FBB-44F5-8FDA-3A9D4B034746}"/>
              </a:ext>
            </a:extLst>
          </p:cNvPr>
          <p:cNvSpPr txBox="1"/>
          <p:nvPr/>
        </p:nvSpPr>
        <p:spPr>
          <a:xfrm>
            <a:off x="9945786" y="3359506"/>
            <a:ext cx="217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CONOCIMIENTO DEL ENTORNO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CuadroTexto 44">
            <a:extLst>
              <a:ext uri="{FF2B5EF4-FFF2-40B4-BE49-F238E27FC236}">
                <a16:creationId xmlns:a16="http://schemas.microsoft.com/office/drawing/2014/main" id="{A9AC4D1A-1A3A-49AC-A1EC-559BE0552F7A}"/>
              </a:ext>
            </a:extLst>
          </p:cNvPr>
          <p:cNvSpPr txBox="1"/>
          <p:nvPr/>
        </p:nvSpPr>
        <p:spPr>
          <a:xfrm>
            <a:off x="6292033" y="6455747"/>
            <a:ext cx="145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INNOVACIÓN</a:t>
            </a:r>
          </a:p>
        </p:txBody>
      </p:sp>
      <p:sp>
        <p:nvSpPr>
          <p:cNvPr id="123" name="CuadroTexto 45">
            <a:extLst>
              <a:ext uri="{FF2B5EF4-FFF2-40B4-BE49-F238E27FC236}">
                <a16:creationId xmlns:a16="http://schemas.microsoft.com/office/drawing/2014/main" id="{FB691CA5-7032-4475-A6F5-2F752ECF4E7D}"/>
              </a:ext>
            </a:extLst>
          </p:cNvPr>
          <p:cNvSpPr txBox="1"/>
          <p:nvPr/>
        </p:nvSpPr>
        <p:spPr>
          <a:xfrm>
            <a:off x="1535287" y="3333046"/>
            <a:ext cx="2420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ACOMPAÑAMIENTO</a:t>
            </a:r>
          </a:p>
          <a:p>
            <a:pPr algn="ctr"/>
            <a:r>
              <a:rPr lang="es-CO" b="1" dirty="0"/>
              <a:t>TRASCENDENTAL</a:t>
            </a:r>
          </a:p>
          <a:p>
            <a:pPr algn="ctr"/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" name="Picture 16" descr="Resultado de imagen para sphere orange">
            <a:extLst>
              <a:ext uri="{FF2B5EF4-FFF2-40B4-BE49-F238E27FC236}">
                <a16:creationId xmlns:a16="http://schemas.microsoft.com/office/drawing/2014/main" id="{F8BD6AF4-6666-40C6-91E4-D46D1D38EF1F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82" y="628085"/>
            <a:ext cx="1544400" cy="154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123 CuadroTexto"/>
          <p:cNvSpPr txBox="1"/>
          <p:nvPr/>
        </p:nvSpPr>
        <p:spPr>
          <a:xfrm>
            <a:off x="9954378" y="2189984"/>
            <a:ext cx="1548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 smtClean="0"/>
              <a:t>DESCUBRIMIENTO</a:t>
            </a:r>
            <a:br>
              <a:rPr lang="es-CO" sz="1400" b="1" dirty="0" smtClean="0"/>
            </a:br>
            <a:r>
              <a:rPr lang="es-CO" sz="1400" b="1" dirty="0" smtClean="0"/>
              <a:t>DEL POTENCIAL</a:t>
            </a:r>
            <a:endParaRPr lang="es-CO" sz="1400" b="1" dirty="0"/>
          </a:p>
        </p:txBody>
      </p:sp>
      <p:sp>
        <p:nvSpPr>
          <p:cNvPr id="126" name="125 CuadroTexto"/>
          <p:cNvSpPr txBox="1"/>
          <p:nvPr/>
        </p:nvSpPr>
        <p:spPr>
          <a:xfrm>
            <a:off x="3768870" y="1586851"/>
            <a:ext cx="1552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 smtClean="0"/>
              <a:t>SUSTENTABILIDAD</a:t>
            </a:r>
            <a:endParaRPr lang="es-CO" sz="1400" b="1" dirty="0"/>
          </a:p>
        </p:txBody>
      </p:sp>
      <p:sp>
        <p:nvSpPr>
          <p:cNvPr id="127" name="128 CuadroTexto"/>
          <p:cNvSpPr txBox="1"/>
          <p:nvPr/>
        </p:nvSpPr>
        <p:spPr>
          <a:xfrm>
            <a:off x="3741380" y="1751347"/>
            <a:ext cx="1588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 smtClean="0"/>
              <a:t>Aportes a otros sistemas</a:t>
            </a:r>
            <a:endParaRPr lang="es-CO" sz="1100" dirty="0"/>
          </a:p>
        </p:txBody>
      </p:sp>
      <p:pic>
        <p:nvPicPr>
          <p:cNvPr id="128" name="Picture 10" descr="Image result for investigacion icono"/>
          <p:cNvPicPr>
            <a:picLocks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550" y="3070630"/>
            <a:ext cx="1242000" cy="124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6" descr="Image result for creatividad icono"/>
          <p:cNvPicPr>
            <a:picLocks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84" y="5264724"/>
            <a:ext cx="975600" cy="97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83" y="913533"/>
            <a:ext cx="435414" cy="72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59" y="792022"/>
            <a:ext cx="358615" cy="59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0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01" y="886891"/>
            <a:ext cx="393154" cy="65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2" descr="Resultado de imagen para PAJARO GIF ANIMADO">
            <a:extLst>
              <a:ext uri="{FF2B5EF4-FFF2-40B4-BE49-F238E27FC236}">
                <a16:creationId xmlns:a16="http://schemas.microsoft.com/office/drawing/2014/main" id="{235CC14A-EF65-41F0-8376-F24B84BE97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40" y="629116"/>
            <a:ext cx="243158" cy="3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Imagen 133" descr="Chobojo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11" y="1273364"/>
            <a:ext cx="1173570" cy="1173570"/>
          </a:xfrm>
          <a:prstGeom prst="rect">
            <a:avLst/>
          </a:prstGeom>
        </p:spPr>
      </p:pic>
      <p:sp>
        <p:nvSpPr>
          <p:cNvPr id="135" name="123 CuadroTexto"/>
          <p:cNvSpPr txBox="1"/>
          <p:nvPr/>
        </p:nvSpPr>
        <p:spPr>
          <a:xfrm>
            <a:off x="9146551" y="6013246"/>
            <a:ext cx="2036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 smtClean="0"/>
              <a:t>CREATIVIDAD COLECTIVA</a:t>
            </a:r>
            <a:endParaRPr lang="es-CO" sz="1400" b="1" dirty="0"/>
          </a:p>
        </p:txBody>
      </p:sp>
      <p:pic>
        <p:nvPicPr>
          <p:cNvPr id="136" name="Imagen 135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02" y="5033661"/>
            <a:ext cx="927209" cy="927209"/>
          </a:xfrm>
          <a:prstGeom prst="rect">
            <a:avLst/>
          </a:prstGeom>
        </p:spPr>
      </p:pic>
      <p:pic>
        <p:nvPicPr>
          <p:cNvPr id="137" name="Picture 6"/>
          <p:cNvPicPr>
            <a:picLocks noChangeAspect="1" noChangeArrowheads="1" noCrop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903" y="3230060"/>
            <a:ext cx="966093" cy="9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66 Grupo"/>
          <p:cNvGrpSpPr/>
          <p:nvPr/>
        </p:nvGrpSpPr>
        <p:grpSpPr>
          <a:xfrm>
            <a:off x="2898303" y="4072549"/>
            <a:ext cx="1441420" cy="1251939"/>
            <a:chOff x="2005378" y="4017076"/>
            <a:chExt cx="1441420" cy="1251939"/>
          </a:xfrm>
        </p:grpSpPr>
        <p:pic>
          <p:nvPicPr>
            <p:cNvPr id="139" name="Picture 2" descr="Image result for crecimiento icono 3d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373" y="4017076"/>
              <a:ext cx="849515" cy="849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125 CuadroTexto"/>
            <p:cNvSpPr txBox="1"/>
            <p:nvPr/>
          </p:nvSpPr>
          <p:spPr>
            <a:xfrm>
              <a:off x="2005378" y="4745795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b="1" dirty="0" smtClean="0"/>
                <a:t>DESARROLLO</a:t>
              </a:r>
            </a:p>
            <a:p>
              <a:pPr algn="ctr"/>
              <a:r>
                <a:rPr lang="es-CO" sz="1400" b="1" dirty="0" smtClean="0"/>
                <a:t>HUMANO</a:t>
              </a:r>
              <a:endParaRPr lang="es-CO" sz="1400" b="1" dirty="0"/>
            </a:p>
          </p:txBody>
        </p:sp>
      </p:grpSp>
      <p:grpSp>
        <p:nvGrpSpPr>
          <p:cNvPr id="142" name="Grupo 141"/>
          <p:cNvGrpSpPr/>
          <p:nvPr/>
        </p:nvGrpSpPr>
        <p:grpSpPr>
          <a:xfrm>
            <a:off x="848759" y="756294"/>
            <a:ext cx="826022" cy="578963"/>
            <a:chOff x="1450346" y="270268"/>
            <a:chExt cx="826022" cy="578963"/>
          </a:xfrm>
        </p:grpSpPr>
        <p:sp>
          <p:nvSpPr>
            <p:cNvPr id="143" name="Elipse 142"/>
            <p:cNvSpPr/>
            <p:nvPr/>
          </p:nvSpPr>
          <p:spPr>
            <a:xfrm>
              <a:off x="1697405" y="270268"/>
              <a:ext cx="578963" cy="578963"/>
            </a:xfrm>
            <a:prstGeom prst="ellipse">
              <a:avLst/>
            </a:prstGeom>
            <a:solidFill>
              <a:srgbClr val="00C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t</a:t>
              </a:r>
              <a:r>
                <a:rPr lang="es-CO" baseline="-25000" dirty="0" smtClean="0"/>
                <a:t>1</a:t>
              </a:r>
              <a:endParaRPr lang="es-CO" baseline="-25000" dirty="0"/>
            </a:p>
          </p:txBody>
        </p:sp>
        <p:sp>
          <p:nvSpPr>
            <p:cNvPr id="144" name="CuadroTexto 143"/>
            <p:cNvSpPr txBox="1"/>
            <p:nvPr/>
          </p:nvSpPr>
          <p:spPr>
            <a:xfrm>
              <a:off x="1450346" y="37508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=</a:t>
              </a:r>
              <a:endParaRPr lang="es-CO" dirty="0"/>
            </a:p>
          </p:txBody>
        </p:sp>
      </p:grpSp>
      <p:grpSp>
        <p:nvGrpSpPr>
          <p:cNvPr id="145" name="Grupo 144"/>
          <p:cNvGrpSpPr/>
          <p:nvPr/>
        </p:nvGrpSpPr>
        <p:grpSpPr>
          <a:xfrm>
            <a:off x="1622995" y="756294"/>
            <a:ext cx="807500" cy="578963"/>
            <a:chOff x="2224582" y="270268"/>
            <a:chExt cx="807500" cy="578963"/>
          </a:xfrm>
        </p:grpSpPr>
        <p:sp>
          <p:nvSpPr>
            <p:cNvPr id="146" name="Elipse 145"/>
            <p:cNvSpPr/>
            <p:nvPr/>
          </p:nvSpPr>
          <p:spPr>
            <a:xfrm>
              <a:off x="2453119" y="270268"/>
              <a:ext cx="578963" cy="578963"/>
            </a:xfrm>
            <a:prstGeom prst="ellipse">
              <a:avLst/>
            </a:prstGeom>
            <a:solidFill>
              <a:srgbClr val="00C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t</a:t>
              </a:r>
              <a:r>
                <a:rPr lang="es-CO" baseline="-25000" dirty="0" smtClean="0"/>
                <a:t>2</a:t>
              </a:r>
              <a:endParaRPr lang="es-CO" baseline="-25000" dirty="0"/>
            </a:p>
          </p:txBody>
        </p:sp>
        <p:sp>
          <p:nvSpPr>
            <p:cNvPr id="147" name="CuadroTexto 146"/>
            <p:cNvSpPr txBox="1"/>
            <p:nvPr/>
          </p:nvSpPr>
          <p:spPr>
            <a:xfrm>
              <a:off x="2224582" y="37508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+</a:t>
              </a:r>
              <a:endParaRPr lang="es-CO" dirty="0"/>
            </a:p>
          </p:txBody>
        </p:sp>
      </p:grpSp>
      <p:grpSp>
        <p:nvGrpSpPr>
          <p:cNvPr id="148" name="Grupo 147"/>
          <p:cNvGrpSpPr/>
          <p:nvPr/>
        </p:nvGrpSpPr>
        <p:grpSpPr>
          <a:xfrm>
            <a:off x="2378387" y="756294"/>
            <a:ext cx="1194718" cy="578963"/>
            <a:chOff x="2979974" y="270268"/>
            <a:chExt cx="1194718" cy="578963"/>
          </a:xfrm>
        </p:grpSpPr>
        <p:sp>
          <p:nvSpPr>
            <p:cNvPr id="149" name="Elipse 148"/>
            <p:cNvSpPr/>
            <p:nvPr/>
          </p:nvSpPr>
          <p:spPr>
            <a:xfrm>
              <a:off x="3595729" y="270268"/>
              <a:ext cx="578963" cy="578963"/>
            </a:xfrm>
            <a:prstGeom prst="ellipse">
              <a:avLst/>
            </a:prstGeom>
            <a:solidFill>
              <a:srgbClr val="00C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 err="1"/>
                <a:t>t</a:t>
              </a:r>
              <a:r>
                <a:rPr lang="es-CO" baseline="-25000" dirty="0" err="1" smtClean="0"/>
                <a:t>n</a:t>
              </a:r>
              <a:endParaRPr lang="es-CO" baseline="-25000" dirty="0"/>
            </a:p>
          </p:txBody>
        </p:sp>
        <p:sp>
          <p:nvSpPr>
            <p:cNvPr id="150" name="CuadroTexto 149"/>
            <p:cNvSpPr txBox="1"/>
            <p:nvPr/>
          </p:nvSpPr>
          <p:spPr>
            <a:xfrm>
              <a:off x="2979974" y="375083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+…+</a:t>
              </a:r>
              <a:endParaRPr lang="es-CO" dirty="0"/>
            </a:p>
          </p:txBody>
        </p:sp>
      </p:grpSp>
      <p:grpSp>
        <p:nvGrpSpPr>
          <p:cNvPr id="151" name="111 Grupo"/>
          <p:cNvGrpSpPr/>
          <p:nvPr/>
        </p:nvGrpSpPr>
        <p:grpSpPr>
          <a:xfrm>
            <a:off x="3507727" y="5068889"/>
            <a:ext cx="1813317" cy="1261601"/>
            <a:chOff x="3209847" y="4715729"/>
            <a:chExt cx="1813317" cy="1261601"/>
          </a:xfrm>
        </p:grpSpPr>
        <p:sp>
          <p:nvSpPr>
            <p:cNvPr id="152" name="124 CuadroTexto"/>
            <p:cNvSpPr txBox="1"/>
            <p:nvPr/>
          </p:nvSpPr>
          <p:spPr>
            <a:xfrm>
              <a:off x="3240011" y="5449056"/>
              <a:ext cx="1422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b="1" dirty="0" smtClean="0"/>
                <a:t>SOSTENIBILIDAD</a:t>
              </a:r>
              <a:endParaRPr lang="es-CO" sz="1400" b="1" dirty="0"/>
            </a:p>
          </p:txBody>
        </p:sp>
        <p:sp>
          <p:nvSpPr>
            <p:cNvPr id="153" name="129 CuadroTexto"/>
            <p:cNvSpPr txBox="1"/>
            <p:nvPr/>
          </p:nvSpPr>
          <p:spPr>
            <a:xfrm>
              <a:off x="3209847" y="5715720"/>
              <a:ext cx="18133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100" dirty="0" smtClean="0"/>
                <a:t>Florecimiento / Rentabilidad</a:t>
              </a:r>
              <a:endParaRPr lang="es-CO" sz="1100" dirty="0"/>
            </a:p>
          </p:txBody>
        </p:sp>
        <p:pic>
          <p:nvPicPr>
            <p:cNvPr id="154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893" y="4715729"/>
              <a:ext cx="435414" cy="728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5" name="Elipse 87"/>
          <p:cNvSpPr/>
          <p:nvPr/>
        </p:nvSpPr>
        <p:spPr>
          <a:xfrm>
            <a:off x="4312331" y="2275137"/>
            <a:ext cx="526330" cy="526330"/>
          </a:xfrm>
          <a:prstGeom prst="ellipse">
            <a:avLst/>
          </a:prstGeom>
          <a:solidFill>
            <a:srgbClr val="00C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err="1" smtClean="0"/>
              <a:t>t</a:t>
            </a:r>
            <a:r>
              <a:rPr lang="es-CO" sz="1400" baseline="-25000" dirty="0" err="1" smtClean="0"/>
              <a:t>n</a:t>
            </a:r>
            <a:endParaRPr lang="es-CO" sz="1400" baseline="-25000" dirty="0"/>
          </a:p>
        </p:txBody>
      </p:sp>
      <p:sp>
        <p:nvSpPr>
          <p:cNvPr id="156" name="Elipse 87"/>
          <p:cNvSpPr/>
          <p:nvPr/>
        </p:nvSpPr>
        <p:spPr>
          <a:xfrm>
            <a:off x="8292055" y="1150641"/>
            <a:ext cx="526330" cy="526330"/>
          </a:xfrm>
          <a:prstGeom prst="ellipse">
            <a:avLst/>
          </a:prstGeom>
          <a:solidFill>
            <a:srgbClr val="00C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t</a:t>
            </a:r>
            <a:r>
              <a:rPr lang="es-CO" sz="1400" baseline="-25000" dirty="0" smtClean="0"/>
              <a:t>1</a:t>
            </a:r>
            <a:endParaRPr lang="es-CO" sz="1400" baseline="-25000" dirty="0"/>
          </a:p>
        </p:txBody>
      </p:sp>
      <p:sp>
        <p:nvSpPr>
          <p:cNvPr id="157" name="Elipse 87"/>
          <p:cNvSpPr/>
          <p:nvPr/>
        </p:nvSpPr>
        <p:spPr>
          <a:xfrm>
            <a:off x="5028564" y="5353387"/>
            <a:ext cx="526330" cy="526330"/>
          </a:xfrm>
          <a:prstGeom prst="ellipse">
            <a:avLst/>
          </a:prstGeom>
          <a:solidFill>
            <a:srgbClr val="00C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t</a:t>
            </a:r>
            <a:r>
              <a:rPr lang="es-CO" sz="1400" baseline="-25000" dirty="0" smtClean="0"/>
              <a:t>3</a:t>
            </a:r>
            <a:endParaRPr lang="es-CO" sz="1400" baseline="-25000" dirty="0"/>
          </a:p>
        </p:txBody>
      </p:sp>
      <p:sp>
        <p:nvSpPr>
          <p:cNvPr id="158" name="Elipse 87"/>
          <p:cNvSpPr/>
          <p:nvPr/>
        </p:nvSpPr>
        <p:spPr>
          <a:xfrm>
            <a:off x="8988385" y="4675813"/>
            <a:ext cx="526330" cy="526330"/>
          </a:xfrm>
          <a:prstGeom prst="ellipse">
            <a:avLst/>
          </a:prstGeom>
          <a:solidFill>
            <a:srgbClr val="00C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t</a:t>
            </a:r>
            <a:r>
              <a:rPr lang="es-CO" sz="1400" baseline="-25000" dirty="0" smtClean="0"/>
              <a:t>2</a:t>
            </a:r>
            <a:endParaRPr lang="es-CO" sz="1400" baseline="-25000" dirty="0"/>
          </a:p>
        </p:txBody>
      </p:sp>
      <p:sp>
        <p:nvSpPr>
          <p:cNvPr id="159" name="Elipse 87"/>
          <p:cNvSpPr/>
          <p:nvPr/>
        </p:nvSpPr>
        <p:spPr>
          <a:xfrm>
            <a:off x="158075" y="660087"/>
            <a:ext cx="700545" cy="700545"/>
          </a:xfrm>
          <a:prstGeom prst="ellipse">
            <a:avLst/>
          </a:prstGeom>
          <a:solidFill>
            <a:srgbClr val="00C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/>
              <a:t>T</a:t>
            </a:r>
            <a:endParaRPr lang="es-CO" sz="1400" b="1" baseline="-25000" dirty="0"/>
          </a:p>
        </p:txBody>
      </p:sp>
      <p:sp>
        <p:nvSpPr>
          <p:cNvPr id="160" name="AutoShape 2" descr="Imagen1.png"/>
          <p:cNvSpPr>
            <a:spLocks noChangeAspect="1" noChangeArrowheads="1"/>
          </p:cNvSpPr>
          <p:nvPr/>
        </p:nvSpPr>
        <p:spPr bwMode="auto">
          <a:xfrm>
            <a:off x="-220941" y="3530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61" name="109 Grupo"/>
          <p:cNvGrpSpPr/>
          <p:nvPr/>
        </p:nvGrpSpPr>
        <p:grpSpPr>
          <a:xfrm>
            <a:off x="1995844" y="2012794"/>
            <a:ext cx="2239271" cy="1030477"/>
            <a:chOff x="1913956" y="2052058"/>
            <a:chExt cx="2239271" cy="1030477"/>
          </a:xfrm>
        </p:grpSpPr>
        <p:pic>
          <p:nvPicPr>
            <p:cNvPr id="162" name="Picture 3" descr="C:\Users\Lenovo\Downloads\Imagen1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60311">
              <a:off x="1913956" y="2052058"/>
              <a:ext cx="1574591" cy="82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" name="124 CuadroTexto"/>
            <p:cNvSpPr txBox="1"/>
            <p:nvPr/>
          </p:nvSpPr>
          <p:spPr>
            <a:xfrm>
              <a:off x="2490592" y="2559315"/>
              <a:ext cx="1662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400" b="1" dirty="0" smtClean="0"/>
                <a:t>ALINEAMIENTO</a:t>
              </a:r>
            </a:p>
            <a:p>
              <a:pPr algn="ctr"/>
              <a:r>
                <a:rPr lang="es-CO" sz="1400" b="1" dirty="0" smtClean="0"/>
                <a:t>TRASCENDENTE</a:t>
              </a:r>
              <a:endParaRPr lang="es-CO" sz="1400" b="1" dirty="0"/>
            </a:p>
          </p:txBody>
        </p:sp>
      </p:grpSp>
      <p:pic>
        <p:nvPicPr>
          <p:cNvPr id="164" name="Imagen 163"/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24" y="798442"/>
            <a:ext cx="1169101" cy="1169101"/>
          </a:xfrm>
          <a:prstGeom prst="rect">
            <a:avLst/>
          </a:prstGeom>
        </p:spPr>
      </p:pic>
      <p:sp>
        <p:nvSpPr>
          <p:cNvPr id="141" name="CuadroTexto 140"/>
          <p:cNvSpPr txBox="1"/>
          <p:nvPr/>
        </p:nvSpPr>
        <p:spPr>
          <a:xfrm>
            <a:off x="1512983" y="35084"/>
            <a:ext cx="2671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TRANSFORMACIÓN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0" name="CuadroTexto 20">
            <a:extLst>
              <a:ext uri="{FF2B5EF4-FFF2-40B4-BE49-F238E27FC236}">
                <a16:creationId xmlns:a16="http://schemas.microsoft.com/office/drawing/2014/main" id="{454795A8-6F98-4B17-A37C-31C60127AB2F}"/>
              </a:ext>
            </a:extLst>
          </p:cNvPr>
          <p:cNvSpPr txBox="1"/>
          <p:nvPr/>
        </p:nvSpPr>
        <p:spPr>
          <a:xfrm>
            <a:off x="5756541" y="396639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EQUIPOS DE LIDERAZGO</a:t>
            </a:r>
            <a:endParaRPr lang="es-CO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6357347" y="2977066"/>
            <a:ext cx="1283918" cy="128391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9900"/>
              </a:gs>
              <a:gs pos="71000">
                <a:srgbClr val="A2D281"/>
              </a:gs>
              <a:gs pos="88000">
                <a:srgbClr val="FFFF00"/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1400" b="1" dirty="0" smtClean="0">
                <a:ln w="0"/>
                <a:solidFill>
                  <a:schemeClr val="tx1"/>
                </a:solidFill>
              </a:rPr>
              <a:t>PRINCIPIO RECTOR</a:t>
            </a:r>
            <a:endParaRPr lang="es-CO" sz="1400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7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21" grpId="0"/>
      <p:bldP spid="122" grpId="0"/>
      <p:bldP spid="123" grpId="0"/>
      <p:bldP spid="125" grpId="0"/>
      <p:bldP spid="126" grpId="0"/>
      <p:bldP spid="127" grpId="0"/>
      <p:bldP spid="135" grpId="0"/>
      <p:bldP spid="155" grpId="0" animBg="1"/>
      <p:bldP spid="156" grpId="0" animBg="1"/>
      <p:bldP spid="157" grpId="0" animBg="1"/>
      <p:bldP spid="158" grpId="0" animBg="1"/>
      <p:bldP spid="120" grpId="0"/>
      <p:bldP spid="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689317"/>
            <a:ext cx="12192000" cy="55426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38216" y="5198036"/>
            <a:ext cx="142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NACIMIENTO</a:t>
            </a:r>
            <a:endParaRPr lang="es-CO" dirty="0"/>
          </a:p>
        </p:txBody>
      </p:sp>
      <p:sp>
        <p:nvSpPr>
          <p:cNvPr id="5" name="4 CuadroTexto"/>
          <p:cNvSpPr txBox="1"/>
          <p:nvPr/>
        </p:nvSpPr>
        <p:spPr>
          <a:xfrm>
            <a:off x="1064729" y="4278879"/>
            <a:ext cx="108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INFANCIA</a:t>
            </a:r>
            <a:endParaRPr lang="es-CO" dirty="0"/>
          </a:p>
        </p:txBody>
      </p:sp>
      <p:sp>
        <p:nvSpPr>
          <p:cNvPr id="6" name="5 CuadroTexto"/>
          <p:cNvSpPr txBox="1"/>
          <p:nvPr/>
        </p:nvSpPr>
        <p:spPr>
          <a:xfrm>
            <a:off x="1060559" y="3513608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ADOLESCENCIA</a:t>
            </a:r>
            <a:endParaRPr lang="es-CO" dirty="0"/>
          </a:p>
        </p:txBody>
      </p:sp>
      <p:sp>
        <p:nvSpPr>
          <p:cNvPr id="7" name="6 CuadroTexto"/>
          <p:cNvSpPr txBox="1"/>
          <p:nvPr/>
        </p:nvSpPr>
        <p:spPr>
          <a:xfrm>
            <a:off x="2044600" y="2937263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JUVENTUD</a:t>
            </a:r>
            <a:endParaRPr lang="es-CO" dirty="0"/>
          </a:p>
        </p:txBody>
      </p:sp>
      <p:sp>
        <p:nvSpPr>
          <p:cNvPr id="8" name="7 CuadroTexto"/>
          <p:cNvSpPr txBox="1"/>
          <p:nvPr/>
        </p:nvSpPr>
        <p:spPr>
          <a:xfrm>
            <a:off x="4746959" y="1617566"/>
            <a:ext cx="104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 smtClean="0"/>
              <a:t>50 AÑOS</a:t>
            </a:r>
          </a:p>
          <a:p>
            <a:pPr algn="ctr"/>
            <a:r>
              <a:rPr lang="es-CO" dirty="0" smtClean="0"/>
              <a:t>Cenit</a:t>
            </a:r>
            <a:endParaRPr lang="es-CO" dirty="0"/>
          </a:p>
        </p:txBody>
      </p:sp>
      <p:sp>
        <p:nvSpPr>
          <p:cNvPr id="9" name="8 CuadroTexto"/>
          <p:cNvSpPr txBox="1"/>
          <p:nvPr/>
        </p:nvSpPr>
        <p:spPr>
          <a:xfrm>
            <a:off x="6601058" y="2482876"/>
            <a:ext cx="172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PRE-JUBILACIÓN</a:t>
            </a:r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8098910" y="3767307"/>
            <a:ext cx="72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VEJEZ</a:t>
            </a:r>
            <a:endParaRPr lang="es-CO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863993" y="4360723"/>
            <a:ext cx="1439598" cy="772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108000" tIns="108000" rIns="108000" bIns="108000" rtlCol="0">
            <a:spAutoFit/>
          </a:bodyPr>
          <a:lstStyle/>
          <a:p>
            <a:pPr algn="ctr"/>
            <a:r>
              <a:rPr lang="es-C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IMPECABILIDAD</a:t>
            </a:r>
          </a:p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 arte de vivir</a:t>
            </a:r>
            <a:br>
              <a:rPr lang="es-CO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junto a la muerte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Flecha abajo"/>
          <p:cNvSpPr/>
          <p:nvPr/>
        </p:nvSpPr>
        <p:spPr>
          <a:xfrm rot="10800000">
            <a:off x="5001100" y="2646399"/>
            <a:ext cx="566079" cy="289239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cxnSp>
        <p:nvCxnSpPr>
          <p:cNvPr id="13" name="12 Conector recto de flecha"/>
          <p:cNvCxnSpPr>
            <a:stCxn id="12" idx="0"/>
            <a:endCxn id="4" idx="3"/>
          </p:cNvCxnSpPr>
          <p:nvPr/>
        </p:nvCxnSpPr>
        <p:spPr>
          <a:xfrm flipH="1" flipV="1">
            <a:off x="2258605" y="5382702"/>
            <a:ext cx="3025534" cy="15609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stCxn id="12" idx="0"/>
          </p:cNvCxnSpPr>
          <p:nvPr/>
        </p:nvCxnSpPr>
        <p:spPr>
          <a:xfrm flipH="1" flipV="1">
            <a:off x="2182365" y="4505971"/>
            <a:ext cx="3101773" cy="103282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12" idx="0"/>
          </p:cNvCxnSpPr>
          <p:nvPr/>
        </p:nvCxnSpPr>
        <p:spPr>
          <a:xfrm flipH="1" flipV="1">
            <a:off x="3891345" y="2831064"/>
            <a:ext cx="1392794" cy="27077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stCxn id="12" idx="0"/>
          </p:cNvCxnSpPr>
          <p:nvPr/>
        </p:nvCxnSpPr>
        <p:spPr>
          <a:xfrm flipV="1">
            <a:off x="5284139" y="2831064"/>
            <a:ext cx="1162311" cy="27077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>
            <a:stCxn id="12" idx="0"/>
          </p:cNvCxnSpPr>
          <p:nvPr/>
        </p:nvCxnSpPr>
        <p:spPr>
          <a:xfrm flipV="1">
            <a:off x="5284138" y="3951973"/>
            <a:ext cx="2850888" cy="158682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12" idx="0"/>
          </p:cNvCxnSpPr>
          <p:nvPr/>
        </p:nvCxnSpPr>
        <p:spPr>
          <a:xfrm flipH="1" flipV="1">
            <a:off x="3112288" y="3306595"/>
            <a:ext cx="2171851" cy="2232199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12" idx="0"/>
          </p:cNvCxnSpPr>
          <p:nvPr/>
        </p:nvCxnSpPr>
        <p:spPr>
          <a:xfrm flipH="1" flipV="1">
            <a:off x="2624608" y="3766588"/>
            <a:ext cx="2659531" cy="1772206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12" idx="0"/>
          </p:cNvCxnSpPr>
          <p:nvPr/>
        </p:nvCxnSpPr>
        <p:spPr>
          <a:xfrm flipH="1" flipV="1">
            <a:off x="3244368" y="3200396"/>
            <a:ext cx="2039771" cy="2338398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stCxn id="12" idx="0"/>
          </p:cNvCxnSpPr>
          <p:nvPr/>
        </p:nvCxnSpPr>
        <p:spPr>
          <a:xfrm flipV="1">
            <a:off x="5284139" y="3441269"/>
            <a:ext cx="2146150" cy="2097525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b="81740"/>
          <a:stretch/>
        </p:blipFill>
        <p:spPr bwMode="auto">
          <a:xfrm>
            <a:off x="3244367" y="2485429"/>
            <a:ext cx="4890661" cy="95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7509853" y="3209109"/>
            <a:ext cx="88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RETIRO</a:t>
            </a:r>
            <a:endParaRPr lang="es-CO" b="1" dirty="0"/>
          </a:p>
        </p:txBody>
      </p:sp>
      <p:sp>
        <p:nvSpPr>
          <p:cNvPr id="46" name="45 Cerrar llave"/>
          <p:cNvSpPr/>
          <p:nvPr/>
        </p:nvSpPr>
        <p:spPr>
          <a:xfrm>
            <a:off x="6221139" y="1322141"/>
            <a:ext cx="225311" cy="1200329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47 CuadroTexto"/>
          <p:cNvSpPr txBox="1"/>
          <p:nvPr/>
        </p:nvSpPr>
        <p:spPr>
          <a:xfrm>
            <a:off x="6759816" y="1641057"/>
            <a:ext cx="2028349" cy="587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108000" tIns="108000" rIns="108000" bIns="108000" rtlCol="0">
            <a:spAutoFit/>
          </a:bodyPr>
          <a:lstStyle/>
          <a:p>
            <a:pPr algn="ctr"/>
            <a:r>
              <a:rPr lang="es-C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DEL </a:t>
            </a:r>
            <a:br>
              <a:rPr lang="es-C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POTENCIAL INDIVIDUAL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0 Título"/>
          <p:cNvSpPr txBox="1">
            <a:spLocks/>
          </p:cNvSpPr>
          <p:nvPr/>
        </p:nvSpPr>
        <p:spPr>
          <a:xfrm>
            <a:off x="1548410" y="117315"/>
            <a:ext cx="5970254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GRAN OPORTUNIDAD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6 CuadroTexto"/>
          <p:cNvSpPr txBox="1"/>
          <p:nvPr/>
        </p:nvSpPr>
        <p:spPr>
          <a:xfrm>
            <a:off x="3296512" y="2276707"/>
            <a:ext cx="101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ADULTEZ</a:t>
            </a:r>
            <a:endParaRPr lang="es-CO" dirty="0"/>
          </a:p>
        </p:txBody>
      </p:sp>
      <p:sp>
        <p:nvSpPr>
          <p:cNvPr id="38" name="45 Cerrar llave"/>
          <p:cNvSpPr/>
          <p:nvPr/>
        </p:nvSpPr>
        <p:spPr>
          <a:xfrm>
            <a:off x="8829545" y="2522470"/>
            <a:ext cx="214280" cy="2569415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47 CuadroTexto"/>
          <p:cNvSpPr txBox="1"/>
          <p:nvPr/>
        </p:nvSpPr>
        <p:spPr>
          <a:xfrm>
            <a:off x="9336170" y="3097494"/>
            <a:ext cx="2496436" cy="7259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s-CO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POTENCIAL PARA LA </a:t>
            </a:r>
            <a:br>
              <a:rPr lang="es-CO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GESTIÓN </a:t>
            </a:r>
            <a:r>
              <a:rPr lang="es-CO" sz="1100" b="1" dirty="0">
                <a:latin typeface="Arial" panose="020B0604020202020204" pitchFamily="34" charset="0"/>
                <a:cs typeface="Arial" panose="020B0604020202020204" pitchFamily="34" charset="0"/>
              </a:rPr>
              <a:t>DEL CONOCIMIENTO Y </a:t>
            </a:r>
            <a:r>
              <a:rPr lang="es-CO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INNOVACIÓN</a:t>
            </a:r>
            <a:endParaRPr lang="es-C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45 Cerrar llave"/>
          <p:cNvSpPr/>
          <p:nvPr/>
        </p:nvSpPr>
        <p:spPr>
          <a:xfrm>
            <a:off x="9270755" y="3951973"/>
            <a:ext cx="259657" cy="1560125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2" name="12 Conector recto de flecha"/>
          <p:cNvCxnSpPr/>
          <p:nvPr/>
        </p:nvCxnSpPr>
        <p:spPr>
          <a:xfrm flipV="1">
            <a:off x="5321157" y="5382702"/>
            <a:ext cx="3051621" cy="18466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9 CuadroTexto"/>
          <p:cNvSpPr txBox="1"/>
          <p:nvPr/>
        </p:nvSpPr>
        <p:spPr>
          <a:xfrm>
            <a:off x="8411741" y="5142766"/>
            <a:ext cx="9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MUERTE</a:t>
            </a:r>
            <a:endParaRPr lang="es-CO" dirty="0"/>
          </a:p>
        </p:txBody>
      </p:sp>
      <p:cxnSp>
        <p:nvCxnSpPr>
          <p:cNvPr id="34" name="27 Conector recto de flecha"/>
          <p:cNvCxnSpPr/>
          <p:nvPr/>
        </p:nvCxnSpPr>
        <p:spPr>
          <a:xfrm flipH="1" flipV="1">
            <a:off x="2909320" y="3371499"/>
            <a:ext cx="2376447" cy="214468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0 Conector recto de flecha"/>
          <p:cNvCxnSpPr/>
          <p:nvPr/>
        </p:nvCxnSpPr>
        <p:spPr>
          <a:xfrm flipV="1">
            <a:off x="5285765" y="3735810"/>
            <a:ext cx="2322502" cy="178037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3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44" grpId="0"/>
      <p:bldP spid="46" grpId="0" animBg="1"/>
      <p:bldP spid="48" grpId="0" animBg="1"/>
      <p:bldP spid="37" grpId="0"/>
      <p:bldP spid="38" grpId="0" animBg="1"/>
      <p:bldP spid="39" grpId="0" animBg="1"/>
      <p:bldP spid="40" grpId="0" animBg="1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>
            <a:spLocks noChangeArrowheads="1"/>
          </p:cNvSpPr>
          <p:nvPr/>
        </p:nvSpPr>
        <p:spPr bwMode="auto">
          <a:xfrm>
            <a:off x="3073274" y="768479"/>
            <a:ext cx="1071559" cy="500063"/>
          </a:xfrm>
          <a:prstGeom prst="rect">
            <a:avLst/>
          </a:prstGeom>
          <a:solidFill>
            <a:srgbClr val="7030A0"/>
          </a:solidFill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CONSCIENCIA DE LA REALIDAD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7 Rectángulo"/>
          <p:cNvSpPr>
            <a:spLocks noChangeArrowheads="1"/>
          </p:cNvSpPr>
          <p:nvPr/>
        </p:nvSpPr>
        <p:spPr bwMode="auto">
          <a:xfrm>
            <a:off x="4231768" y="768479"/>
            <a:ext cx="1071559" cy="500063"/>
          </a:xfrm>
          <a:prstGeom prst="rect">
            <a:avLst/>
          </a:prstGeom>
          <a:solidFill>
            <a:srgbClr val="7030A0"/>
          </a:solidFill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CONVICCIÓN Y </a:t>
            </a: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COMPROMISO</a:t>
            </a:r>
          </a:p>
        </p:txBody>
      </p:sp>
      <p:sp>
        <p:nvSpPr>
          <p:cNvPr id="4" name="10 Rectángulo"/>
          <p:cNvSpPr>
            <a:spLocks noChangeArrowheads="1"/>
          </p:cNvSpPr>
          <p:nvPr/>
        </p:nvSpPr>
        <p:spPr bwMode="auto">
          <a:xfrm>
            <a:off x="7775536" y="768479"/>
            <a:ext cx="1299599" cy="500063"/>
          </a:xfrm>
          <a:prstGeom prst="rect">
            <a:avLst/>
          </a:prstGeom>
          <a:solidFill>
            <a:srgbClr val="7030A0"/>
          </a:solidFill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TRANSFORMACIÓN CULTURAL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11 Rectángulo"/>
          <p:cNvSpPr>
            <a:spLocks noChangeArrowheads="1"/>
          </p:cNvSpPr>
          <p:nvPr/>
        </p:nvSpPr>
        <p:spPr bwMode="auto">
          <a:xfrm>
            <a:off x="9277455" y="768479"/>
            <a:ext cx="1204933" cy="500063"/>
          </a:xfrm>
          <a:prstGeom prst="rect">
            <a:avLst/>
          </a:prstGeom>
          <a:solidFill>
            <a:srgbClr val="00B050"/>
          </a:solidFill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s-ES" sz="1100" b="1" dirty="0" smtClean="0">
                <a:solidFill>
                  <a:schemeClr val="bg1"/>
                </a:solidFill>
                <a:latin typeface="Calibri" pitchFamily="34" charset="0"/>
              </a:rPr>
              <a:t>NUEVA EXPRESIÓN DE LA GESTIÓN</a:t>
            </a:r>
            <a:endParaRPr lang="es-ES" sz="11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11 Rectángulo"/>
          <p:cNvSpPr>
            <a:spLocks noChangeArrowheads="1"/>
          </p:cNvSpPr>
          <p:nvPr/>
        </p:nvSpPr>
        <p:spPr bwMode="auto">
          <a:xfrm>
            <a:off x="9253521" y="2198162"/>
            <a:ext cx="1325426" cy="500063"/>
          </a:xfrm>
          <a:prstGeom prst="rect">
            <a:avLst/>
          </a:prstGeom>
          <a:solidFill>
            <a:srgbClr val="FF9900"/>
          </a:solidFill>
          <a:ln w="25400" algn="ctr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b="1" dirty="0">
                <a:latin typeface="Calibri" pitchFamily="34" charset="0"/>
              </a:rPr>
              <a:t>CONFUSIÓN</a:t>
            </a:r>
          </a:p>
        </p:txBody>
      </p:sp>
      <p:sp>
        <p:nvSpPr>
          <p:cNvPr id="7" name="11 Rectángulo"/>
          <p:cNvSpPr>
            <a:spLocks noChangeArrowheads="1"/>
          </p:cNvSpPr>
          <p:nvPr/>
        </p:nvSpPr>
        <p:spPr bwMode="auto">
          <a:xfrm>
            <a:off x="9258284" y="2780775"/>
            <a:ext cx="1325426" cy="500063"/>
          </a:xfrm>
          <a:prstGeom prst="rect">
            <a:avLst/>
          </a:prstGeom>
          <a:solidFill>
            <a:srgbClr val="FF9900"/>
          </a:solidFill>
          <a:ln w="25400" algn="ctr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b="1" dirty="0" smtClean="0">
                <a:latin typeface="Calibri" pitchFamily="34" charset="0"/>
              </a:rPr>
              <a:t>CAOS</a:t>
            </a:r>
            <a:endParaRPr lang="es-ES" sz="1100" b="1" dirty="0">
              <a:latin typeface="Calibri" pitchFamily="34" charset="0"/>
            </a:endParaRPr>
          </a:p>
        </p:txBody>
      </p:sp>
      <p:sp>
        <p:nvSpPr>
          <p:cNvPr id="8" name="11 Rectángulo"/>
          <p:cNvSpPr>
            <a:spLocks noChangeArrowheads="1"/>
          </p:cNvSpPr>
          <p:nvPr/>
        </p:nvSpPr>
        <p:spPr bwMode="auto">
          <a:xfrm>
            <a:off x="9252505" y="3364334"/>
            <a:ext cx="1325426" cy="500063"/>
          </a:xfrm>
          <a:prstGeom prst="rect">
            <a:avLst/>
          </a:prstGeom>
          <a:solidFill>
            <a:srgbClr val="FF9900"/>
          </a:solidFill>
          <a:ln w="25400" algn="ctr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b="1" dirty="0" smtClean="0">
                <a:latin typeface="Calibri" pitchFamily="34" charset="0"/>
              </a:rPr>
              <a:t>DESCONEXIÓN</a:t>
            </a:r>
            <a:endParaRPr lang="es-ES" sz="1100" b="1" dirty="0">
              <a:latin typeface="Calibri" pitchFamily="34" charset="0"/>
            </a:endParaRPr>
          </a:p>
        </p:txBody>
      </p:sp>
      <p:sp>
        <p:nvSpPr>
          <p:cNvPr id="9" name="11 Rectángulo"/>
          <p:cNvSpPr>
            <a:spLocks noChangeArrowheads="1"/>
          </p:cNvSpPr>
          <p:nvPr/>
        </p:nvSpPr>
        <p:spPr bwMode="auto">
          <a:xfrm>
            <a:off x="9257776" y="4521622"/>
            <a:ext cx="1325426" cy="500063"/>
          </a:xfrm>
          <a:prstGeom prst="rect">
            <a:avLst/>
          </a:prstGeom>
          <a:solidFill>
            <a:srgbClr val="FF9900"/>
          </a:solidFill>
          <a:ln w="25400" algn="ctr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b="1" dirty="0" smtClean="0">
                <a:latin typeface="Calibri" pitchFamily="34" charset="0"/>
              </a:rPr>
              <a:t>DISPERSIÓN</a:t>
            </a:r>
            <a:endParaRPr lang="es-ES" sz="1100" b="1" dirty="0">
              <a:latin typeface="Calibri" pitchFamily="34" charset="0"/>
            </a:endParaRPr>
          </a:p>
        </p:txBody>
      </p:sp>
      <p:sp>
        <p:nvSpPr>
          <p:cNvPr id="10" name="11 Rectángulo"/>
          <p:cNvSpPr>
            <a:spLocks noChangeArrowheads="1"/>
          </p:cNvSpPr>
          <p:nvPr/>
        </p:nvSpPr>
        <p:spPr bwMode="auto">
          <a:xfrm>
            <a:off x="9257776" y="3923151"/>
            <a:ext cx="1325426" cy="500063"/>
          </a:xfrm>
          <a:prstGeom prst="rect">
            <a:avLst/>
          </a:prstGeom>
          <a:solidFill>
            <a:srgbClr val="FF9900"/>
          </a:solidFill>
          <a:ln w="25400" algn="ctr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b="1" dirty="0" smtClean="0">
                <a:latin typeface="Calibri" pitchFamily="34" charset="0"/>
              </a:rPr>
              <a:t>TRABAJO INEFICIENTE</a:t>
            </a:r>
            <a:endParaRPr lang="es-ES" sz="1100" b="1" dirty="0">
              <a:latin typeface="Calibri" pitchFamily="34" charset="0"/>
            </a:endParaRPr>
          </a:p>
        </p:txBody>
      </p:sp>
      <p:sp>
        <p:nvSpPr>
          <p:cNvPr id="11" name="39 Rectángulo"/>
          <p:cNvSpPr>
            <a:spLocks noChangeArrowheads="1"/>
          </p:cNvSpPr>
          <p:nvPr/>
        </p:nvSpPr>
        <p:spPr bwMode="auto">
          <a:xfrm>
            <a:off x="1892757" y="768479"/>
            <a:ext cx="1071559" cy="500063"/>
          </a:xfrm>
          <a:prstGeom prst="rect">
            <a:avLst/>
          </a:prstGeom>
          <a:solidFill>
            <a:srgbClr val="7030A0"/>
          </a:solidFill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PRINCIPIO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RECTOR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28872" y="2850633"/>
            <a:ext cx="360362" cy="360363"/>
          </a:xfrm>
          <a:prstGeom prst="actionButtonHelp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sz="1100" dirty="0"/>
          </a:p>
        </p:txBody>
      </p:sp>
      <p:sp>
        <p:nvSpPr>
          <p:cNvPr id="13" name="47 Rectángulo"/>
          <p:cNvSpPr>
            <a:spLocks noChangeArrowheads="1"/>
          </p:cNvSpPr>
          <p:nvPr/>
        </p:nvSpPr>
        <p:spPr bwMode="auto">
          <a:xfrm>
            <a:off x="3073274" y="2194991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CONSCIENCIA DE LA REALIDAD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48 Rectángulo"/>
          <p:cNvSpPr>
            <a:spLocks noChangeArrowheads="1"/>
          </p:cNvSpPr>
          <p:nvPr/>
        </p:nvSpPr>
        <p:spPr bwMode="auto">
          <a:xfrm>
            <a:off x="4231768" y="2194991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CONVICCIÓN Y </a:t>
            </a: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COMPROMISO</a:t>
            </a:r>
          </a:p>
        </p:txBody>
      </p:sp>
      <p:sp>
        <p:nvSpPr>
          <p:cNvPr id="15" name="51 Rectángulo"/>
          <p:cNvSpPr>
            <a:spLocks noChangeArrowheads="1"/>
          </p:cNvSpPr>
          <p:nvPr/>
        </p:nvSpPr>
        <p:spPr bwMode="auto">
          <a:xfrm>
            <a:off x="7774910" y="2194991"/>
            <a:ext cx="1300850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TRANSFORMACIÓN CULTURAL</a:t>
            </a:r>
          </a:p>
        </p:txBody>
      </p:sp>
      <p:sp>
        <p:nvSpPr>
          <p:cNvPr id="16" name="53 Rectángulo"/>
          <p:cNvSpPr>
            <a:spLocks noChangeArrowheads="1"/>
          </p:cNvSpPr>
          <p:nvPr/>
        </p:nvSpPr>
        <p:spPr bwMode="auto">
          <a:xfrm>
            <a:off x="4231768" y="2779195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CONVICCIÓN Y </a:t>
            </a: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COMPROMISO</a:t>
            </a:r>
          </a:p>
        </p:txBody>
      </p:sp>
      <p:sp>
        <p:nvSpPr>
          <p:cNvPr id="17" name="56 Rectángulo"/>
          <p:cNvSpPr>
            <a:spLocks noChangeArrowheads="1"/>
          </p:cNvSpPr>
          <p:nvPr/>
        </p:nvSpPr>
        <p:spPr bwMode="auto">
          <a:xfrm>
            <a:off x="7775535" y="2779195"/>
            <a:ext cx="1299600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TRANSFORMACIÓN CULTURAL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57 Rectángulo"/>
          <p:cNvSpPr>
            <a:spLocks noChangeArrowheads="1"/>
          </p:cNvSpPr>
          <p:nvPr/>
        </p:nvSpPr>
        <p:spPr bwMode="auto">
          <a:xfrm>
            <a:off x="1892757" y="2779195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PRINCIPIO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RECTOR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48355" y="2266429"/>
            <a:ext cx="360362" cy="360363"/>
          </a:xfrm>
          <a:prstGeom prst="actionButtonHelp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sz="1100" dirty="0"/>
          </a:p>
        </p:txBody>
      </p:sp>
      <p:sp>
        <p:nvSpPr>
          <p:cNvPr id="20" name="59 Rectángulo"/>
          <p:cNvSpPr>
            <a:spLocks noChangeArrowheads="1"/>
          </p:cNvSpPr>
          <p:nvPr/>
        </p:nvSpPr>
        <p:spPr bwMode="auto">
          <a:xfrm>
            <a:off x="3073274" y="3351647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CONSCIENCIA DE LA REALIDAD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63 Rectángulo"/>
          <p:cNvSpPr>
            <a:spLocks noChangeArrowheads="1"/>
          </p:cNvSpPr>
          <p:nvPr/>
        </p:nvSpPr>
        <p:spPr bwMode="auto">
          <a:xfrm>
            <a:off x="7775535" y="3351647"/>
            <a:ext cx="1299600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TRANSFORMACIÓN CULTURAL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64 Rectángulo"/>
          <p:cNvSpPr>
            <a:spLocks noChangeArrowheads="1"/>
          </p:cNvSpPr>
          <p:nvPr/>
        </p:nvSpPr>
        <p:spPr bwMode="auto">
          <a:xfrm>
            <a:off x="1892757" y="3351647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PRINCIPIO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RECTOR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579395" y="3423085"/>
            <a:ext cx="360362" cy="360363"/>
          </a:xfrm>
          <a:prstGeom prst="actionButtonHelp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sz="1100" dirty="0"/>
          </a:p>
        </p:txBody>
      </p:sp>
      <p:sp>
        <p:nvSpPr>
          <p:cNvPr id="24" name="66 Rectángulo"/>
          <p:cNvSpPr>
            <a:spLocks noChangeArrowheads="1"/>
          </p:cNvSpPr>
          <p:nvPr/>
        </p:nvSpPr>
        <p:spPr bwMode="auto">
          <a:xfrm>
            <a:off x="3073274" y="3923151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CONSCIENCIA DE LA REALIDAD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67 Rectángulo"/>
          <p:cNvSpPr>
            <a:spLocks noChangeArrowheads="1"/>
          </p:cNvSpPr>
          <p:nvPr/>
        </p:nvSpPr>
        <p:spPr bwMode="auto">
          <a:xfrm>
            <a:off x="4231768" y="3923151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CONVICCIÓN Y </a:t>
            </a: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COMPROMISO</a:t>
            </a:r>
          </a:p>
        </p:txBody>
      </p:sp>
      <p:sp>
        <p:nvSpPr>
          <p:cNvPr id="26" name="70 Rectángulo"/>
          <p:cNvSpPr>
            <a:spLocks noChangeArrowheads="1"/>
          </p:cNvSpPr>
          <p:nvPr/>
        </p:nvSpPr>
        <p:spPr bwMode="auto">
          <a:xfrm>
            <a:off x="7775535" y="3923151"/>
            <a:ext cx="1299600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TRANSFORMACIÓN CULTURAL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71 Rectángulo"/>
          <p:cNvSpPr>
            <a:spLocks noChangeArrowheads="1"/>
          </p:cNvSpPr>
          <p:nvPr/>
        </p:nvSpPr>
        <p:spPr bwMode="auto">
          <a:xfrm>
            <a:off x="1892757" y="3923151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PRINCIPIO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RECTOR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" name="73 Rectángulo"/>
          <p:cNvSpPr>
            <a:spLocks noChangeArrowheads="1"/>
          </p:cNvSpPr>
          <p:nvPr/>
        </p:nvSpPr>
        <p:spPr bwMode="auto">
          <a:xfrm>
            <a:off x="3073274" y="4507355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CONSCIENCIA DE LA REALIDAD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74 Rectángulo"/>
          <p:cNvSpPr>
            <a:spLocks noChangeArrowheads="1"/>
          </p:cNvSpPr>
          <p:nvPr/>
        </p:nvSpPr>
        <p:spPr bwMode="auto">
          <a:xfrm>
            <a:off x="4231768" y="4507355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CONVICCIÓN Y </a:t>
            </a: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COMPROMISO</a:t>
            </a:r>
          </a:p>
          <a:p>
            <a:pPr algn="ctr">
              <a:defRPr/>
            </a:pP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" name="77 Rectángulo"/>
          <p:cNvSpPr>
            <a:spLocks noChangeArrowheads="1"/>
          </p:cNvSpPr>
          <p:nvPr/>
        </p:nvSpPr>
        <p:spPr bwMode="auto">
          <a:xfrm>
            <a:off x="7775535" y="4507355"/>
            <a:ext cx="1299600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TRANSFORMACIÓN CULTURAL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78 Rectángulo"/>
          <p:cNvSpPr>
            <a:spLocks noChangeArrowheads="1"/>
          </p:cNvSpPr>
          <p:nvPr/>
        </p:nvSpPr>
        <p:spPr bwMode="auto">
          <a:xfrm>
            <a:off x="1892757" y="4507355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PRINCIPIO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RECTOR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87 Rectángulo"/>
          <p:cNvSpPr>
            <a:spLocks noChangeArrowheads="1"/>
          </p:cNvSpPr>
          <p:nvPr/>
        </p:nvSpPr>
        <p:spPr bwMode="auto">
          <a:xfrm>
            <a:off x="3073274" y="5078859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CONSCIENCIA DE LA REALIDAD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88 Rectángulo"/>
          <p:cNvSpPr>
            <a:spLocks noChangeArrowheads="1"/>
          </p:cNvSpPr>
          <p:nvPr/>
        </p:nvSpPr>
        <p:spPr bwMode="auto">
          <a:xfrm>
            <a:off x="4231768" y="5078859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CONVICCIÓN Y </a:t>
            </a: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COMPROMISO</a:t>
            </a:r>
          </a:p>
        </p:txBody>
      </p:sp>
      <p:sp>
        <p:nvSpPr>
          <p:cNvPr id="34" name="92 Rectángulo"/>
          <p:cNvSpPr>
            <a:spLocks noChangeArrowheads="1"/>
          </p:cNvSpPr>
          <p:nvPr/>
        </p:nvSpPr>
        <p:spPr bwMode="auto">
          <a:xfrm>
            <a:off x="9261459" y="5078859"/>
            <a:ext cx="1325426" cy="500063"/>
          </a:xfrm>
          <a:prstGeom prst="rect">
            <a:avLst/>
          </a:prstGeom>
          <a:solidFill>
            <a:srgbClr val="FF9900"/>
          </a:solidFill>
          <a:ln w="25400" algn="ctr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b="1" dirty="0" smtClean="0">
                <a:latin typeface="Calibri" pitchFamily="34" charset="0"/>
              </a:rPr>
              <a:t>ESTANCAMIENTO</a:t>
            </a:r>
            <a:endParaRPr lang="es-ES" sz="1100" b="1" dirty="0">
              <a:latin typeface="Calibri" pitchFamily="34" charset="0"/>
            </a:endParaRPr>
          </a:p>
        </p:txBody>
      </p:sp>
      <p:sp>
        <p:nvSpPr>
          <p:cNvPr id="35" name="93 Rectángulo"/>
          <p:cNvSpPr>
            <a:spLocks noChangeArrowheads="1"/>
          </p:cNvSpPr>
          <p:nvPr/>
        </p:nvSpPr>
        <p:spPr bwMode="auto">
          <a:xfrm>
            <a:off x="1892757" y="5078859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PRINCIPIO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RECTOR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245154" y="5150297"/>
            <a:ext cx="360362" cy="360363"/>
          </a:xfrm>
          <a:prstGeom prst="actionButtonHelp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sz="1100" dirty="0"/>
          </a:p>
        </p:txBody>
      </p:sp>
      <p:sp>
        <p:nvSpPr>
          <p:cNvPr id="37" name="95 Rectángulo"/>
          <p:cNvSpPr>
            <a:spLocks noChangeArrowheads="1"/>
          </p:cNvSpPr>
          <p:nvPr/>
        </p:nvSpPr>
        <p:spPr bwMode="auto">
          <a:xfrm>
            <a:off x="3073274" y="5678607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CONSCIENCIA DE LA REALIDAD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96 Rectángulo"/>
          <p:cNvSpPr>
            <a:spLocks noChangeArrowheads="1"/>
          </p:cNvSpPr>
          <p:nvPr/>
        </p:nvSpPr>
        <p:spPr bwMode="auto">
          <a:xfrm>
            <a:off x="4231768" y="5678607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CONVICCIÓN Y </a:t>
            </a: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COMPROMISO</a:t>
            </a:r>
          </a:p>
        </p:txBody>
      </p:sp>
      <p:sp>
        <p:nvSpPr>
          <p:cNvPr id="39" name="8 Rectángulo"/>
          <p:cNvSpPr>
            <a:spLocks noChangeArrowheads="1"/>
          </p:cNvSpPr>
          <p:nvPr/>
        </p:nvSpPr>
        <p:spPr bwMode="auto">
          <a:xfrm>
            <a:off x="6544923" y="770208"/>
            <a:ext cx="1185056" cy="500063"/>
          </a:xfrm>
          <a:prstGeom prst="rect">
            <a:avLst/>
          </a:prstGeom>
          <a:solidFill>
            <a:srgbClr val="7030A0"/>
          </a:solidFill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TRABAJO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COLABORATIVO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49 Rectángulo"/>
          <p:cNvSpPr>
            <a:spLocks noChangeArrowheads="1"/>
          </p:cNvSpPr>
          <p:nvPr/>
        </p:nvSpPr>
        <p:spPr bwMode="auto">
          <a:xfrm>
            <a:off x="6544923" y="2196720"/>
            <a:ext cx="115353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TRABAJO</a:t>
            </a:r>
          </a:p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COLABORATIVO</a:t>
            </a:r>
          </a:p>
        </p:txBody>
      </p:sp>
      <p:sp>
        <p:nvSpPr>
          <p:cNvPr id="41" name="54 Rectángulo"/>
          <p:cNvSpPr>
            <a:spLocks noChangeArrowheads="1"/>
          </p:cNvSpPr>
          <p:nvPr/>
        </p:nvSpPr>
        <p:spPr bwMode="auto">
          <a:xfrm>
            <a:off x="6544923" y="2780924"/>
            <a:ext cx="115353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TRABAJO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COLABORATIVO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61 Rectángulo"/>
          <p:cNvSpPr>
            <a:spLocks noChangeArrowheads="1"/>
          </p:cNvSpPr>
          <p:nvPr/>
        </p:nvSpPr>
        <p:spPr bwMode="auto">
          <a:xfrm>
            <a:off x="6544923" y="3353376"/>
            <a:ext cx="1112595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TRABAJO</a:t>
            </a:r>
          </a:p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COLABORATIVO</a:t>
            </a:r>
          </a:p>
        </p:txBody>
      </p:sp>
      <p:sp>
        <p:nvSpPr>
          <p:cNvPr id="43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58827" y="4566091"/>
            <a:ext cx="360362" cy="360363"/>
          </a:xfrm>
          <a:prstGeom prst="actionButtonHelp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sz="1100" dirty="0"/>
          </a:p>
        </p:txBody>
      </p:sp>
      <p:sp>
        <p:nvSpPr>
          <p:cNvPr id="44" name="75 Rectángulo"/>
          <p:cNvSpPr>
            <a:spLocks noChangeArrowheads="1"/>
          </p:cNvSpPr>
          <p:nvPr/>
        </p:nvSpPr>
        <p:spPr bwMode="auto">
          <a:xfrm>
            <a:off x="6544923" y="3953597"/>
            <a:ext cx="1139891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TRABAJO</a:t>
            </a:r>
          </a:p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COLABORATIVO</a:t>
            </a:r>
          </a:p>
        </p:txBody>
      </p:sp>
      <p:sp>
        <p:nvSpPr>
          <p:cNvPr id="45" name="89 Rectángulo"/>
          <p:cNvSpPr>
            <a:spLocks noChangeArrowheads="1"/>
          </p:cNvSpPr>
          <p:nvPr/>
        </p:nvSpPr>
        <p:spPr bwMode="auto">
          <a:xfrm>
            <a:off x="6544923" y="5080588"/>
            <a:ext cx="1139891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TRABAJO</a:t>
            </a:r>
          </a:p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COLABORATIVO</a:t>
            </a:r>
          </a:p>
        </p:txBody>
      </p:sp>
      <p:sp>
        <p:nvSpPr>
          <p:cNvPr id="46" name="97 Rectángulo"/>
          <p:cNvSpPr>
            <a:spLocks noChangeArrowheads="1"/>
          </p:cNvSpPr>
          <p:nvPr/>
        </p:nvSpPr>
        <p:spPr bwMode="auto">
          <a:xfrm>
            <a:off x="6544923" y="5680336"/>
            <a:ext cx="115353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TRABAJO</a:t>
            </a:r>
          </a:p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COLABORATIVO</a:t>
            </a:r>
          </a:p>
        </p:txBody>
      </p:sp>
      <p:sp>
        <p:nvSpPr>
          <p:cNvPr id="47" name="9 Rectángulo"/>
          <p:cNvSpPr>
            <a:spLocks noChangeArrowheads="1"/>
          </p:cNvSpPr>
          <p:nvPr/>
        </p:nvSpPr>
        <p:spPr bwMode="auto">
          <a:xfrm>
            <a:off x="5395371" y="768479"/>
            <a:ext cx="1071559" cy="500063"/>
          </a:xfrm>
          <a:prstGeom prst="rect">
            <a:avLst/>
          </a:prstGeom>
          <a:solidFill>
            <a:srgbClr val="7030A0"/>
          </a:solidFill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SER-HACER CON SENTIDO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50 Rectángulo"/>
          <p:cNvSpPr>
            <a:spLocks noChangeArrowheads="1"/>
          </p:cNvSpPr>
          <p:nvPr/>
        </p:nvSpPr>
        <p:spPr bwMode="auto">
          <a:xfrm>
            <a:off x="5395371" y="2194991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SER-HACER CON SENTIDO</a:t>
            </a:r>
          </a:p>
          <a:p>
            <a:pPr algn="ctr">
              <a:defRPr/>
            </a:pP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55 Rectángulo"/>
          <p:cNvSpPr>
            <a:spLocks noChangeArrowheads="1"/>
          </p:cNvSpPr>
          <p:nvPr/>
        </p:nvSpPr>
        <p:spPr bwMode="auto">
          <a:xfrm>
            <a:off x="5395371" y="2779195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SER-HACER CON SENTIDO</a:t>
            </a:r>
          </a:p>
        </p:txBody>
      </p:sp>
      <p:sp>
        <p:nvSpPr>
          <p:cNvPr id="50" name="62 Rectángulo"/>
          <p:cNvSpPr>
            <a:spLocks noChangeArrowheads="1"/>
          </p:cNvSpPr>
          <p:nvPr/>
        </p:nvSpPr>
        <p:spPr bwMode="auto">
          <a:xfrm>
            <a:off x="5395371" y="3351647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SER-HACER CON SENTIDO</a:t>
            </a:r>
          </a:p>
        </p:txBody>
      </p:sp>
      <p:sp>
        <p:nvSpPr>
          <p:cNvPr id="51" name="69 Rectángulo"/>
          <p:cNvSpPr>
            <a:spLocks noChangeArrowheads="1"/>
          </p:cNvSpPr>
          <p:nvPr/>
        </p:nvSpPr>
        <p:spPr bwMode="auto">
          <a:xfrm>
            <a:off x="5395371" y="4496242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SER-HACER CON SENTIDO</a:t>
            </a:r>
          </a:p>
        </p:txBody>
      </p:sp>
      <p:sp>
        <p:nvSpPr>
          <p:cNvPr id="52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750969" y="4010446"/>
            <a:ext cx="360362" cy="360363"/>
          </a:xfrm>
          <a:prstGeom prst="actionButtonHelp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sz="1100" dirty="0"/>
          </a:p>
        </p:txBody>
      </p:sp>
      <p:sp>
        <p:nvSpPr>
          <p:cNvPr id="53" name="90 Rectángulo"/>
          <p:cNvSpPr>
            <a:spLocks noChangeArrowheads="1"/>
          </p:cNvSpPr>
          <p:nvPr/>
        </p:nvSpPr>
        <p:spPr bwMode="auto">
          <a:xfrm>
            <a:off x="5395371" y="5078859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SER-HACER CON SENTIDO</a:t>
            </a:r>
          </a:p>
          <a:p>
            <a:pPr algn="ctr">
              <a:defRPr/>
            </a:pP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98 Rectángulo"/>
          <p:cNvSpPr>
            <a:spLocks noChangeArrowheads="1"/>
          </p:cNvSpPr>
          <p:nvPr/>
        </p:nvSpPr>
        <p:spPr bwMode="auto">
          <a:xfrm>
            <a:off x="5395371" y="5678607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SER-HACER CON SENTIDO</a:t>
            </a:r>
          </a:p>
        </p:txBody>
      </p:sp>
      <p:sp>
        <p:nvSpPr>
          <p:cNvPr id="55" name="99 Rectángulo"/>
          <p:cNvSpPr>
            <a:spLocks noChangeArrowheads="1"/>
          </p:cNvSpPr>
          <p:nvPr/>
        </p:nvSpPr>
        <p:spPr bwMode="auto">
          <a:xfrm>
            <a:off x="7775535" y="5678607"/>
            <a:ext cx="1299600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TRANSFORMACIÓN CULTURAL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100 Rectángulo"/>
          <p:cNvSpPr>
            <a:spLocks noChangeArrowheads="1"/>
          </p:cNvSpPr>
          <p:nvPr/>
        </p:nvSpPr>
        <p:spPr bwMode="auto">
          <a:xfrm>
            <a:off x="9261459" y="5673796"/>
            <a:ext cx="1325426" cy="504874"/>
          </a:xfrm>
          <a:prstGeom prst="rect">
            <a:avLst/>
          </a:prstGeom>
          <a:solidFill>
            <a:srgbClr val="00B050"/>
          </a:solidFill>
          <a:ln w="2540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es-ES" sz="1100" b="1" dirty="0">
                <a:solidFill>
                  <a:schemeClr val="bg1"/>
                </a:solidFill>
                <a:latin typeface="Calibri" pitchFamily="34" charset="0"/>
              </a:rPr>
              <a:t>GESTIÓN</a:t>
            </a:r>
          </a:p>
          <a:p>
            <a:pPr algn="ctr"/>
            <a:r>
              <a:rPr lang="es-ES" sz="1100" b="1" dirty="0">
                <a:solidFill>
                  <a:schemeClr val="bg1"/>
                </a:solidFill>
                <a:latin typeface="Calibri" pitchFamily="34" charset="0"/>
              </a:rPr>
              <a:t>TRASCENDENTE</a:t>
            </a:r>
          </a:p>
        </p:txBody>
      </p:sp>
      <p:sp>
        <p:nvSpPr>
          <p:cNvPr id="57" name="101 Rectángulo"/>
          <p:cNvSpPr>
            <a:spLocks noChangeArrowheads="1"/>
          </p:cNvSpPr>
          <p:nvPr/>
        </p:nvSpPr>
        <p:spPr bwMode="auto">
          <a:xfrm>
            <a:off x="1892757" y="5678607"/>
            <a:ext cx="1071559" cy="5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ES" sz="1100" dirty="0">
                <a:solidFill>
                  <a:srgbClr val="FFFFFF"/>
                </a:solidFill>
                <a:latin typeface="Calibri" pitchFamily="34" charset="0"/>
              </a:rPr>
              <a:t>PRINCIPIO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FFFFFF"/>
                </a:solidFill>
                <a:latin typeface="Calibri" pitchFamily="34" charset="0"/>
              </a:rPr>
              <a:t>RECTOR</a:t>
            </a:r>
            <a:endParaRPr lang="es-ES" sz="11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102 Flecha abajo"/>
          <p:cNvSpPr/>
          <p:nvPr/>
        </p:nvSpPr>
        <p:spPr>
          <a:xfrm>
            <a:off x="4612733" y="1440190"/>
            <a:ext cx="2571768" cy="55242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CuadroTexto 58"/>
          <p:cNvSpPr txBox="1"/>
          <p:nvPr/>
        </p:nvSpPr>
        <p:spPr>
          <a:xfrm>
            <a:off x="2388189" y="50592"/>
            <a:ext cx="6864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REFERENTE PARA UNA INTERVENCIÓN CONSULTORA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3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 Mendoza  Sobre la muerte y el olvidado asombro de estar vivos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1680" y="1248935"/>
            <a:ext cx="5638800" cy="41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1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031" y="3520006"/>
            <a:ext cx="1695719" cy="61045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604035" y="210201"/>
            <a:ext cx="48127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4400" b="1" dirty="0" smtClean="0"/>
              <a:t>AGRADECIMIENTOS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338767" y="3604318"/>
            <a:ext cx="2543710" cy="5341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 dirty="0"/>
              <a:t>Ing. Freddy Trujillo MBA</a:t>
            </a:r>
            <a:r>
              <a:rPr lang="es-CO" b="1" dirty="0" smtClean="0"/>
              <a:t>.</a:t>
            </a:r>
          </a:p>
          <a:p>
            <a:pPr algn="ctr"/>
            <a:r>
              <a:rPr lang="es-CO" b="1" dirty="0" smtClean="0"/>
              <a:t>Director </a:t>
            </a:r>
            <a:endParaRPr lang="es-CO" b="1" dirty="0"/>
          </a:p>
        </p:txBody>
      </p:sp>
      <p:pic>
        <p:nvPicPr>
          <p:cNvPr id="2050" name="Picture 2" descr="Resultado de imagen para gif animado tierr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33" y="1255506"/>
            <a:ext cx="18288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768835" y="1632427"/>
            <a:ext cx="1420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BO" b="1" dirty="0"/>
              <a:t>GAIA</a:t>
            </a:r>
          </a:p>
          <a:p>
            <a:pPr algn="ctr"/>
            <a:r>
              <a:rPr lang="es-BO" b="1" dirty="0"/>
              <a:t>Pacha Mama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544515" y="2645291"/>
            <a:ext cx="2931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dirty="0" smtClean="0"/>
              <a:t>Por sus inmensas enseñanzas</a:t>
            </a:r>
            <a:endParaRPr lang="es-BO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358292" y="4563575"/>
            <a:ext cx="530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dirty="0" smtClean="0"/>
              <a:t>Por su aporte en elementos clave de esta presentación</a:t>
            </a:r>
            <a:endParaRPr lang="es-BO" dirty="0"/>
          </a:p>
        </p:txBody>
      </p:sp>
      <p:sp>
        <p:nvSpPr>
          <p:cNvPr id="16" name="Rectángulo 15"/>
          <p:cNvSpPr/>
          <p:nvPr/>
        </p:nvSpPr>
        <p:spPr>
          <a:xfrm>
            <a:off x="4934402" y="5396868"/>
            <a:ext cx="225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 dirty="0" smtClean="0"/>
              <a:t>Ing. Henry Bohórquez</a:t>
            </a:r>
            <a:endParaRPr lang="es-CO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358292" y="5801449"/>
            <a:ext cx="552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dirty="0" smtClean="0"/>
              <a:t>Por su aporte en la técnica- estética de esta presentación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9494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lecha izquierda 110"/>
          <p:cNvSpPr/>
          <p:nvPr/>
        </p:nvSpPr>
        <p:spPr>
          <a:xfrm>
            <a:off x="8221682" y="1986589"/>
            <a:ext cx="2804127" cy="1479897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ESTE ES EL RESULTADO EN </a:t>
            </a:r>
            <a:r>
              <a:rPr lang="es-CO" dirty="0" smtClean="0"/>
              <a:t>COLOMBIA</a:t>
            </a:r>
            <a:endParaRPr lang="es-CO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962472" y="4854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…</a:t>
            </a:r>
          </a:p>
        </p:txBody>
      </p:sp>
      <p:sp>
        <p:nvSpPr>
          <p:cNvPr id="80" name="66 CuadroTexto"/>
          <p:cNvSpPr txBox="1"/>
          <p:nvPr/>
        </p:nvSpPr>
        <p:spPr>
          <a:xfrm>
            <a:off x="7343081" y="5344922"/>
            <a:ext cx="479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la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 </a:t>
            </a:r>
            <a:r>
              <a:rPr lang="es-CO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nvisible está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potencial para LA TRANSFORMACIÓN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45" y="1134048"/>
            <a:ext cx="3814692" cy="286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66 CuadroTexto"/>
          <p:cNvSpPr txBox="1"/>
          <p:nvPr/>
        </p:nvSpPr>
        <p:spPr>
          <a:xfrm>
            <a:off x="7403323" y="4072002"/>
            <a:ext cx="467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el mundo, la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mayor parte </a:t>
            </a:r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desarrollo gerencial se ha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focalizado en </a:t>
            </a:r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Procesos Lógico - Matemáticos </a:t>
            </a:r>
            <a:br>
              <a:rPr lang="es-C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Hemisferio Cerebral Izquierdo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3" name="Conector recto 82"/>
          <p:cNvCxnSpPr/>
          <p:nvPr/>
        </p:nvCxnSpPr>
        <p:spPr>
          <a:xfrm flipV="1">
            <a:off x="8081583" y="2243607"/>
            <a:ext cx="3814692" cy="744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uadroTexto 84"/>
          <p:cNvSpPr txBox="1"/>
          <p:nvPr/>
        </p:nvSpPr>
        <p:spPr>
          <a:xfrm>
            <a:off x="1667634" y="-19479"/>
            <a:ext cx="267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SITUACIÓN </a:t>
            </a:r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ACTUAL</a:t>
            </a:r>
            <a:endParaRPr lang="es-CO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Conector recto de flecha 7"/>
          <p:cNvCxnSpPr>
            <a:endCxn id="80" idx="1"/>
          </p:cNvCxnSpPr>
          <p:nvPr/>
        </p:nvCxnSpPr>
        <p:spPr>
          <a:xfrm rot="5400000">
            <a:off x="6587133" y="3679090"/>
            <a:ext cx="2806501" cy="1294604"/>
          </a:xfrm>
          <a:prstGeom prst="bentConnector4">
            <a:avLst>
              <a:gd name="adj1" fmla="val 1041"/>
              <a:gd name="adj2" fmla="val 117658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adroTexto 85"/>
          <p:cNvSpPr txBox="1"/>
          <p:nvPr/>
        </p:nvSpPr>
        <p:spPr>
          <a:xfrm>
            <a:off x="4824845" y="4928067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200" dirty="0" smtClean="0">
                <a:latin typeface="Arial Black" panose="020B0A04020102020204" pitchFamily="34" charset="0"/>
              </a:rPr>
              <a:t>¿Y?</a:t>
            </a:r>
            <a:endParaRPr lang="es-CO" sz="7200" dirty="0">
              <a:latin typeface="Arial Black" panose="020B0A04020102020204" pitchFamily="34" charset="0"/>
            </a:endParaRPr>
          </a:p>
        </p:txBody>
      </p:sp>
      <p:grpSp>
        <p:nvGrpSpPr>
          <p:cNvPr id="75" name="Grupo 74"/>
          <p:cNvGrpSpPr/>
          <p:nvPr/>
        </p:nvGrpSpPr>
        <p:grpSpPr>
          <a:xfrm>
            <a:off x="6096" y="48550"/>
            <a:ext cx="10173328" cy="6856441"/>
            <a:chOff x="6096" y="48550"/>
            <a:chExt cx="7696174" cy="6856441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EF5F79B-1309-4CDE-A51E-3967D153473B}"/>
                </a:ext>
              </a:extLst>
            </p:cNvPr>
            <p:cNvSpPr txBox="1"/>
            <p:nvPr/>
          </p:nvSpPr>
          <p:spPr>
            <a:xfrm>
              <a:off x="5802233" y="770512"/>
              <a:ext cx="1900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dirty="0" smtClean="0"/>
                <a:t>2012. Liderazgo</a:t>
              </a:r>
            </a:p>
            <a:p>
              <a:r>
                <a:rPr lang="es-CO" sz="900" i="1" dirty="0" smtClean="0"/>
                <a:t>Coaching </a:t>
              </a:r>
              <a:r>
                <a:rPr lang="es-CO" sz="900" dirty="0"/>
                <a:t>de equipos</a:t>
              </a:r>
            </a:p>
          </p:txBody>
        </p:sp>
        <p:sp>
          <p:nvSpPr>
            <p:cNvPr id="5" name="4 Rectángulo"/>
            <p:cNvSpPr/>
            <p:nvPr/>
          </p:nvSpPr>
          <p:spPr>
            <a:xfrm>
              <a:off x="6096" y="6293444"/>
              <a:ext cx="2533884" cy="611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FEA4AF60-3E34-4646-A0A5-54C20122828D}"/>
                </a:ext>
              </a:extLst>
            </p:cNvPr>
            <p:cNvSpPr/>
            <p:nvPr/>
          </p:nvSpPr>
          <p:spPr>
            <a:xfrm>
              <a:off x="315190" y="618186"/>
              <a:ext cx="5937161" cy="6078828"/>
            </a:xfrm>
            <a:custGeom>
              <a:avLst/>
              <a:gdLst>
                <a:gd name="connsiteX0" fmla="*/ 0 w 5937161"/>
                <a:gd name="connsiteY0" fmla="*/ 6078828 h 6078828"/>
                <a:gd name="connsiteX1" fmla="*/ 180304 w 5937161"/>
                <a:gd name="connsiteY1" fmla="*/ 6040191 h 6078828"/>
                <a:gd name="connsiteX2" fmla="*/ 257577 w 5937161"/>
                <a:gd name="connsiteY2" fmla="*/ 6014434 h 6078828"/>
                <a:gd name="connsiteX3" fmla="*/ 296214 w 5937161"/>
                <a:gd name="connsiteY3" fmla="*/ 6001555 h 6078828"/>
                <a:gd name="connsiteX4" fmla="*/ 373487 w 5937161"/>
                <a:gd name="connsiteY4" fmla="*/ 5962918 h 6078828"/>
                <a:gd name="connsiteX5" fmla="*/ 386366 w 5937161"/>
                <a:gd name="connsiteY5" fmla="*/ 5924282 h 6078828"/>
                <a:gd name="connsiteX6" fmla="*/ 437882 w 5937161"/>
                <a:gd name="connsiteY6" fmla="*/ 5847008 h 6078828"/>
                <a:gd name="connsiteX7" fmla="*/ 476518 w 5937161"/>
                <a:gd name="connsiteY7" fmla="*/ 5731099 h 6078828"/>
                <a:gd name="connsiteX8" fmla="*/ 489397 w 5937161"/>
                <a:gd name="connsiteY8" fmla="*/ 5692462 h 6078828"/>
                <a:gd name="connsiteX9" fmla="*/ 515155 w 5937161"/>
                <a:gd name="connsiteY9" fmla="*/ 5589431 h 6078828"/>
                <a:gd name="connsiteX10" fmla="*/ 528034 w 5937161"/>
                <a:gd name="connsiteY10" fmla="*/ 5550794 h 6078828"/>
                <a:gd name="connsiteX11" fmla="*/ 553792 w 5937161"/>
                <a:gd name="connsiteY11" fmla="*/ 5512158 h 6078828"/>
                <a:gd name="connsiteX12" fmla="*/ 579549 w 5937161"/>
                <a:gd name="connsiteY12" fmla="*/ 5434884 h 6078828"/>
                <a:gd name="connsiteX13" fmla="*/ 631065 w 5937161"/>
                <a:gd name="connsiteY13" fmla="*/ 5370490 h 6078828"/>
                <a:gd name="connsiteX14" fmla="*/ 669701 w 5937161"/>
                <a:gd name="connsiteY14" fmla="*/ 5357611 h 6078828"/>
                <a:gd name="connsiteX15" fmla="*/ 734096 w 5937161"/>
                <a:gd name="connsiteY15" fmla="*/ 5241701 h 6078828"/>
                <a:gd name="connsiteX16" fmla="*/ 772732 w 5937161"/>
                <a:gd name="connsiteY16" fmla="*/ 5228822 h 6078828"/>
                <a:gd name="connsiteX17" fmla="*/ 798490 w 5937161"/>
                <a:gd name="connsiteY17" fmla="*/ 5190186 h 6078828"/>
                <a:gd name="connsiteX18" fmla="*/ 837127 w 5937161"/>
                <a:gd name="connsiteY18" fmla="*/ 5151549 h 6078828"/>
                <a:gd name="connsiteX19" fmla="*/ 901521 w 5937161"/>
                <a:gd name="connsiteY19" fmla="*/ 5074276 h 6078828"/>
                <a:gd name="connsiteX20" fmla="*/ 927279 w 5937161"/>
                <a:gd name="connsiteY20" fmla="*/ 5035639 h 6078828"/>
                <a:gd name="connsiteX21" fmla="*/ 965915 w 5937161"/>
                <a:gd name="connsiteY21" fmla="*/ 5009882 h 6078828"/>
                <a:gd name="connsiteX22" fmla="*/ 978794 w 5937161"/>
                <a:gd name="connsiteY22" fmla="*/ 4971245 h 6078828"/>
                <a:gd name="connsiteX23" fmla="*/ 1004552 w 5937161"/>
                <a:gd name="connsiteY23" fmla="*/ 4932608 h 6078828"/>
                <a:gd name="connsiteX24" fmla="*/ 1017431 w 5937161"/>
                <a:gd name="connsiteY24" fmla="*/ 4893972 h 6078828"/>
                <a:gd name="connsiteX25" fmla="*/ 1056068 w 5937161"/>
                <a:gd name="connsiteY25" fmla="*/ 4881093 h 6078828"/>
                <a:gd name="connsiteX26" fmla="*/ 1094704 w 5937161"/>
                <a:gd name="connsiteY26" fmla="*/ 4842456 h 6078828"/>
                <a:gd name="connsiteX27" fmla="*/ 1159099 w 5937161"/>
                <a:gd name="connsiteY27" fmla="*/ 4739425 h 6078828"/>
                <a:gd name="connsiteX28" fmla="*/ 1184856 w 5937161"/>
                <a:gd name="connsiteY28" fmla="*/ 4700789 h 6078828"/>
                <a:gd name="connsiteX29" fmla="*/ 1223493 w 5937161"/>
                <a:gd name="connsiteY29" fmla="*/ 4675031 h 6078828"/>
                <a:gd name="connsiteX30" fmla="*/ 1249251 w 5937161"/>
                <a:gd name="connsiteY30" fmla="*/ 4584879 h 6078828"/>
                <a:gd name="connsiteX31" fmla="*/ 1262130 w 5937161"/>
                <a:gd name="connsiteY31" fmla="*/ 4546242 h 6078828"/>
                <a:gd name="connsiteX32" fmla="*/ 1339403 w 5937161"/>
                <a:gd name="connsiteY32" fmla="*/ 4494727 h 6078828"/>
                <a:gd name="connsiteX33" fmla="*/ 1365161 w 5937161"/>
                <a:gd name="connsiteY33" fmla="*/ 4456090 h 6078828"/>
                <a:gd name="connsiteX34" fmla="*/ 1442434 w 5937161"/>
                <a:gd name="connsiteY34" fmla="*/ 4391696 h 6078828"/>
                <a:gd name="connsiteX35" fmla="*/ 1493949 w 5937161"/>
                <a:gd name="connsiteY35" fmla="*/ 4314422 h 6078828"/>
                <a:gd name="connsiteX36" fmla="*/ 1519707 w 5937161"/>
                <a:gd name="connsiteY36" fmla="*/ 4275786 h 6078828"/>
                <a:gd name="connsiteX37" fmla="*/ 1545465 w 5937161"/>
                <a:gd name="connsiteY37" fmla="*/ 4237149 h 6078828"/>
                <a:gd name="connsiteX38" fmla="*/ 1584101 w 5937161"/>
                <a:gd name="connsiteY38" fmla="*/ 4198513 h 6078828"/>
                <a:gd name="connsiteX39" fmla="*/ 1661375 w 5937161"/>
                <a:gd name="connsiteY39" fmla="*/ 4146997 h 6078828"/>
                <a:gd name="connsiteX40" fmla="*/ 1687132 w 5937161"/>
                <a:gd name="connsiteY40" fmla="*/ 4108360 h 6078828"/>
                <a:gd name="connsiteX41" fmla="*/ 1738648 w 5937161"/>
                <a:gd name="connsiteY41" fmla="*/ 4031087 h 6078828"/>
                <a:gd name="connsiteX42" fmla="*/ 1777284 w 5937161"/>
                <a:gd name="connsiteY42" fmla="*/ 4018208 h 6078828"/>
                <a:gd name="connsiteX43" fmla="*/ 1854558 w 5937161"/>
                <a:gd name="connsiteY43" fmla="*/ 3940935 h 6078828"/>
                <a:gd name="connsiteX44" fmla="*/ 1893194 w 5937161"/>
                <a:gd name="connsiteY44" fmla="*/ 3863662 h 6078828"/>
                <a:gd name="connsiteX45" fmla="*/ 1931831 w 5937161"/>
                <a:gd name="connsiteY45" fmla="*/ 3850783 h 6078828"/>
                <a:gd name="connsiteX46" fmla="*/ 1957589 w 5937161"/>
                <a:gd name="connsiteY46" fmla="*/ 3812146 h 6078828"/>
                <a:gd name="connsiteX47" fmla="*/ 1996225 w 5937161"/>
                <a:gd name="connsiteY47" fmla="*/ 3799268 h 6078828"/>
                <a:gd name="connsiteX48" fmla="*/ 2021983 w 5937161"/>
                <a:gd name="connsiteY48" fmla="*/ 3721994 h 6078828"/>
                <a:gd name="connsiteX49" fmla="*/ 2034862 w 5937161"/>
                <a:gd name="connsiteY49" fmla="*/ 3683358 h 6078828"/>
                <a:gd name="connsiteX50" fmla="*/ 2073499 w 5937161"/>
                <a:gd name="connsiteY50" fmla="*/ 3670479 h 6078828"/>
                <a:gd name="connsiteX51" fmla="*/ 2112135 w 5937161"/>
                <a:gd name="connsiteY51" fmla="*/ 3644721 h 6078828"/>
                <a:gd name="connsiteX52" fmla="*/ 2163651 w 5937161"/>
                <a:gd name="connsiteY52" fmla="*/ 3554569 h 6078828"/>
                <a:gd name="connsiteX53" fmla="*/ 2202287 w 5937161"/>
                <a:gd name="connsiteY53" fmla="*/ 3541690 h 6078828"/>
                <a:gd name="connsiteX54" fmla="*/ 2253803 w 5937161"/>
                <a:gd name="connsiteY54" fmla="*/ 3464417 h 6078828"/>
                <a:gd name="connsiteX55" fmla="*/ 2279561 w 5937161"/>
                <a:gd name="connsiteY55" fmla="*/ 3425780 h 6078828"/>
                <a:gd name="connsiteX56" fmla="*/ 2318197 w 5937161"/>
                <a:gd name="connsiteY56" fmla="*/ 3400022 h 6078828"/>
                <a:gd name="connsiteX57" fmla="*/ 2343955 w 5937161"/>
                <a:gd name="connsiteY57" fmla="*/ 3348507 h 6078828"/>
                <a:gd name="connsiteX58" fmla="*/ 2369713 w 5937161"/>
                <a:gd name="connsiteY58" fmla="*/ 3309870 h 6078828"/>
                <a:gd name="connsiteX59" fmla="*/ 2395470 w 5937161"/>
                <a:gd name="connsiteY59" fmla="*/ 3232597 h 6078828"/>
                <a:gd name="connsiteX60" fmla="*/ 2434107 w 5937161"/>
                <a:gd name="connsiteY60" fmla="*/ 3155324 h 6078828"/>
                <a:gd name="connsiteX61" fmla="*/ 2459865 w 5937161"/>
                <a:gd name="connsiteY61" fmla="*/ 3039414 h 6078828"/>
                <a:gd name="connsiteX62" fmla="*/ 2498501 w 5937161"/>
                <a:gd name="connsiteY62" fmla="*/ 3013656 h 6078828"/>
                <a:gd name="connsiteX63" fmla="*/ 2537138 w 5937161"/>
                <a:gd name="connsiteY63" fmla="*/ 2936383 h 6078828"/>
                <a:gd name="connsiteX64" fmla="*/ 2575775 w 5937161"/>
                <a:gd name="connsiteY64" fmla="*/ 2923504 h 6078828"/>
                <a:gd name="connsiteX65" fmla="*/ 2614411 w 5937161"/>
                <a:gd name="connsiteY65" fmla="*/ 2897746 h 6078828"/>
                <a:gd name="connsiteX66" fmla="*/ 2704563 w 5937161"/>
                <a:gd name="connsiteY66" fmla="*/ 2859110 h 6078828"/>
                <a:gd name="connsiteX67" fmla="*/ 2768958 w 5937161"/>
                <a:gd name="connsiteY67" fmla="*/ 2794715 h 6078828"/>
                <a:gd name="connsiteX68" fmla="*/ 2794715 w 5937161"/>
                <a:gd name="connsiteY68" fmla="*/ 2756079 h 6078828"/>
                <a:gd name="connsiteX69" fmla="*/ 2833352 w 5937161"/>
                <a:gd name="connsiteY69" fmla="*/ 2743200 h 6078828"/>
                <a:gd name="connsiteX70" fmla="*/ 2910625 w 5937161"/>
                <a:gd name="connsiteY70" fmla="*/ 2704563 h 6078828"/>
                <a:gd name="connsiteX71" fmla="*/ 2949262 w 5937161"/>
                <a:gd name="connsiteY71" fmla="*/ 2665927 h 6078828"/>
                <a:gd name="connsiteX72" fmla="*/ 2987899 w 5937161"/>
                <a:gd name="connsiteY72" fmla="*/ 2640169 h 6078828"/>
                <a:gd name="connsiteX73" fmla="*/ 3000777 w 5937161"/>
                <a:gd name="connsiteY73" fmla="*/ 2601532 h 6078828"/>
                <a:gd name="connsiteX74" fmla="*/ 3039414 w 5937161"/>
                <a:gd name="connsiteY74" fmla="*/ 2588653 h 6078828"/>
                <a:gd name="connsiteX75" fmla="*/ 3078051 w 5937161"/>
                <a:gd name="connsiteY75" fmla="*/ 2562896 h 6078828"/>
                <a:gd name="connsiteX76" fmla="*/ 3155324 w 5937161"/>
                <a:gd name="connsiteY76" fmla="*/ 2524259 h 6078828"/>
                <a:gd name="connsiteX77" fmla="*/ 3181082 w 5937161"/>
                <a:gd name="connsiteY77" fmla="*/ 2485622 h 6078828"/>
                <a:gd name="connsiteX78" fmla="*/ 3219718 w 5937161"/>
                <a:gd name="connsiteY78" fmla="*/ 2459865 h 6078828"/>
                <a:gd name="connsiteX79" fmla="*/ 3271234 w 5937161"/>
                <a:gd name="connsiteY79" fmla="*/ 2382591 h 6078828"/>
                <a:gd name="connsiteX80" fmla="*/ 3296992 w 5937161"/>
                <a:gd name="connsiteY80" fmla="*/ 2343955 h 6078828"/>
                <a:gd name="connsiteX81" fmla="*/ 3335628 w 5937161"/>
                <a:gd name="connsiteY81" fmla="*/ 2318197 h 6078828"/>
                <a:gd name="connsiteX82" fmla="*/ 3412901 w 5937161"/>
                <a:gd name="connsiteY82" fmla="*/ 2202287 h 6078828"/>
                <a:gd name="connsiteX83" fmla="*/ 3438659 w 5937161"/>
                <a:gd name="connsiteY83" fmla="*/ 2163651 h 6078828"/>
                <a:gd name="connsiteX84" fmla="*/ 3451538 w 5937161"/>
                <a:gd name="connsiteY84" fmla="*/ 2125014 h 6078828"/>
                <a:gd name="connsiteX85" fmla="*/ 3464417 w 5937161"/>
                <a:gd name="connsiteY85" fmla="*/ 2060620 h 6078828"/>
                <a:gd name="connsiteX86" fmla="*/ 3503053 w 5937161"/>
                <a:gd name="connsiteY86" fmla="*/ 1983346 h 6078828"/>
                <a:gd name="connsiteX87" fmla="*/ 3541690 w 5937161"/>
                <a:gd name="connsiteY87" fmla="*/ 1957589 h 6078828"/>
                <a:gd name="connsiteX88" fmla="*/ 3554569 w 5937161"/>
                <a:gd name="connsiteY88" fmla="*/ 1918952 h 6078828"/>
                <a:gd name="connsiteX89" fmla="*/ 3644721 w 5937161"/>
                <a:gd name="connsiteY89" fmla="*/ 1815921 h 6078828"/>
                <a:gd name="connsiteX90" fmla="*/ 3670479 w 5937161"/>
                <a:gd name="connsiteY90" fmla="*/ 1738648 h 6078828"/>
                <a:gd name="connsiteX91" fmla="*/ 3786389 w 5937161"/>
                <a:gd name="connsiteY91" fmla="*/ 1687132 h 6078828"/>
                <a:gd name="connsiteX92" fmla="*/ 3825025 w 5937161"/>
                <a:gd name="connsiteY92" fmla="*/ 1674253 h 6078828"/>
                <a:gd name="connsiteX93" fmla="*/ 3850783 w 5937161"/>
                <a:gd name="connsiteY93" fmla="*/ 1635617 h 6078828"/>
                <a:gd name="connsiteX94" fmla="*/ 3928056 w 5937161"/>
                <a:gd name="connsiteY94" fmla="*/ 1584101 h 6078828"/>
                <a:gd name="connsiteX95" fmla="*/ 3966693 w 5937161"/>
                <a:gd name="connsiteY95" fmla="*/ 1545465 h 6078828"/>
                <a:gd name="connsiteX96" fmla="*/ 3979572 w 5937161"/>
                <a:gd name="connsiteY96" fmla="*/ 1506828 h 6078828"/>
                <a:gd name="connsiteX97" fmla="*/ 4082603 w 5937161"/>
                <a:gd name="connsiteY97" fmla="*/ 1416676 h 6078828"/>
                <a:gd name="connsiteX98" fmla="*/ 4121239 w 5937161"/>
                <a:gd name="connsiteY98" fmla="*/ 1390918 h 6078828"/>
                <a:gd name="connsiteX99" fmla="*/ 4146997 w 5937161"/>
                <a:gd name="connsiteY99" fmla="*/ 1352282 h 6078828"/>
                <a:gd name="connsiteX100" fmla="*/ 4159876 w 5937161"/>
                <a:gd name="connsiteY100" fmla="*/ 1313645 h 6078828"/>
                <a:gd name="connsiteX101" fmla="*/ 4250028 w 5937161"/>
                <a:gd name="connsiteY101" fmla="*/ 1262129 h 6078828"/>
                <a:gd name="connsiteX102" fmla="*/ 4288665 w 5937161"/>
                <a:gd name="connsiteY102" fmla="*/ 1223493 h 6078828"/>
                <a:gd name="connsiteX103" fmla="*/ 4327301 w 5937161"/>
                <a:gd name="connsiteY103" fmla="*/ 1197735 h 6078828"/>
                <a:gd name="connsiteX104" fmla="*/ 4404575 w 5937161"/>
                <a:gd name="connsiteY104" fmla="*/ 1171977 h 6078828"/>
                <a:gd name="connsiteX105" fmla="*/ 4468969 w 5937161"/>
                <a:gd name="connsiteY105" fmla="*/ 1094704 h 6078828"/>
                <a:gd name="connsiteX106" fmla="*/ 4507606 w 5937161"/>
                <a:gd name="connsiteY106" fmla="*/ 1017431 h 6078828"/>
                <a:gd name="connsiteX107" fmla="*/ 4559121 w 5937161"/>
                <a:gd name="connsiteY107" fmla="*/ 953037 h 6078828"/>
                <a:gd name="connsiteX108" fmla="*/ 4572000 w 5937161"/>
                <a:gd name="connsiteY108" fmla="*/ 914400 h 6078828"/>
                <a:gd name="connsiteX109" fmla="*/ 4649273 w 5937161"/>
                <a:gd name="connsiteY109" fmla="*/ 862884 h 6078828"/>
                <a:gd name="connsiteX110" fmla="*/ 4687910 w 5937161"/>
                <a:gd name="connsiteY110" fmla="*/ 837127 h 6078828"/>
                <a:gd name="connsiteX111" fmla="*/ 4765183 w 5937161"/>
                <a:gd name="connsiteY111" fmla="*/ 811369 h 6078828"/>
                <a:gd name="connsiteX112" fmla="*/ 4778062 w 5937161"/>
                <a:gd name="connsiteY112" fmla="*/ 772732 h 6078828"/>
                <a:gd name="connsiteX113" fmla="*/ 4855335 w 5937161"/>
                <a:gd name="connsiteY113" fmla="*/ 708338 h 6078828"/>
                <a:gd name="connsiteX114" fmla="*/ 4881093 w 5937161"/>
                <a:gd name="connsiteY114" fmla="*/ 669701 h 6078828"/>
                <a:gd name="connsiteX115" fmla="*/ 4919730 w 5937161"/>
                <a:gd name="connsiteY115" fmla="*/ 656822 h 6078828"/>
                <a:gd name="connsiteX116" fmla="*/ 4958366 w 5937161"/>
                <a:gd name="connsiteY116" fmla="*/ 631065 h 6078828"/>
                <a:gd name="connsiteX117" fmla="*/ 5087155 w 5937161"/>
                <a:gd name="connsiteY117" fmla="*/ 502276 h 6078828"/>
                <a:gd name="connsiteX118" fmla="*/ 5164428 w 5937161"/>
                <a:gd name="connsiteY118" fmla="*/ 476518 h 6078828"/>
                <a:gd name="connsiteX119" fmla="*/ 5203065 w 5937161"/>
                <a:gd name="connsiteY119" fmla="*/ 463639 h 6078828"/>
                <a:gd name="connsiteX120" fmla="*/ 5241701 w 5937161"/>
                <a:gd name="connsiteY120" fmla="*/ 425003 h 6078828"/>
                <a:gd name="connsiteX121" fmla="*/ 5267459 w 5937161"/>
                <a:gd name="connsiteY121" fmla="*/ 386366 h 6078828"/>
                <a:gd name="connsiteX122" fmla="*/ 5344732 w 5937161"/>
                <a:gd name="connsiteY122" fmla="*/ 360608 h 6078828"/>
                <a:gd name="connsiteX123" fmla="*/ 5409127 w 5937161"/>
                <a:gd name="connsiteY123" fmla="*/ 296214 h 6078828"/>
                <a:gd name="connsiteX124" fmla="*/ 5486400 w 5937161"/>
                <a:gd name="connsiteY124" fmla="*/ 218941 h 6078828"/>
                <a:gd name="connsiteX125" fmla="*/ 5563673 w 5937161"/>
                <a:gd name="connsiteY125" fmla="*/ 193183 h 6078828"/>
                <a:gd name="connsiteX126" fmla="*/ 5602310 w 5937161"/>
                <a:gd name="connsiteY126" fmla="*/ 167425 h 6078828"/>
                <a:gd name="connsiteX127" fmla="*/ 5653825 w 5937161"/>
                <a:gd name="connsiteY127" fmla="*/ 154546 h 6078828"/>
                <a:gd name="connsiteX128" fmla="*/ 5692462 w 5937161"/>
                <a:gd name="connsiteY128" fmla="*/ 141668 h 6078828"/>
                <a:gd name="connsiteX129" fmla="*/ 5731099 w 5937161"/>
                <a:gd name="connsiteY129" fmla="*/ 90152 h 6078828"/>
                <a:gd name="connsiteX130" fmla="*/ 5859887 w 5937161"/>
                <a:gd name="connsiteY130" fmla="*/ 25758 h 6078828"/>
                <a:gd name="connsiteX131" fmla="*/ 5937161 w 5937161"/>
                <a:gd name="connsiteY131" fmla="*/ 0 h 607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5937161" h="6078828">
                  <a:moveTo>
                    <a:pt x="0" y="6078828"/>
                  </a:moveTo>
                  <a:cubicBezTo>
                    <a:pt x="137193" y="6023950"/>
                    <a:pt x="-20305" y="6080312"/>
                    <a:pt x="180304" y="6040191"/>
                  </a:cubicBezTo>
                  <a:cubicBezTo>
                    <a:pt x="206928" y="6034866"/>
                    <a:pt x="231819" y="6023020"/>
                    <a:pt x="257577" y="6014434"/>
                  </a:cubicBezTo>
                  <a:cubicBezTo>
                    <a:pt x="270456" y="6010141"/>
                    <a:pt x="284918" y="6009085"/>
                    <a:pt x="296214" y="6001555"/>
                  </a:cubicBezTo>
                  <a:cubicBezTo>
                    <a:pt x="346146" y="5968267"/>
                    <a:pt x="320167" y="5980692"/>
                    <a:pt x="373487" y="5962918"/>
                  </a:cubicBezTo>
                  <a:cubicBezTo>
                    <a:pt x="377780" y="5950039"/>
                    <a:pt x="379773" y="5936149"/>
                    <a:pt x="386366" y="5924282"/>
                  </a:cubicBezTo>
                  <a:cubicBezTo>
                    <a:pt x="401400" y="5897221"/>
                    <a:pt x="428093" y="5876377"/>
                    <a:pt x="437882" y="5847008"/>
                  </a:cubicBezTo>
                  <a:lnTo>
                    <a:pt x="476518" y="5731099"/>
                  </a:lnTo>
                  <a:cubicBezTo>
                    <a:pt x="480811" y="5718220"/>
                    <a:pt x="486104" y="5705632"/>
                    <a:pt x="489397" y="5692462"/>
                  </a:cubicBezTo>
                  <a:cubicBezTo>
                    <a:pt x="497983" y="5658118"/>
                    <a:pt x="503960" y="5623015"/>
                    <a:pt x="515155" y="5589431"/>
                  </a:cubicBezTo>
                  <a:cubicBezTo>
                    <a:pt x="519448" y="5576552"/>
                    <a:pt x="521963" y="5562936"/>
                    <a:pt x="528034" y="5550794"/>
                  </a:cubicBezTo>
                  <a:cubicBezTo>
                    <a:pt x="534956" y="5536950"/>
                    <a:pt x="545206" y="5525037"/>
                    <a:pt x="553792" y="5512158"/>
                  </a:cubicBezTo>
                  <a:lnTo>
                    <a:pt x="579549" y="5434884"/>
                  </a:lnTo>
                  <a:cubicBezTo>
                    <a:pt x="594403" y="5390322"/>
                    <a:pt x="584462" y="5393792"/>
                    <a:pt x="631065" y="5370490"/>
                  </a:cubicBezTo>
                  <a:cubicBezTo>
                    <a:pt x="643207" y="5364419"/>
                    <a:pt x="656822" y="5361904"/>
                    <a:pt x="669701" y="5357611"/>
                  </a:cubicBezTo>
                  <a:cubicBezTo>
                    <a:pt x="681041" y="5323591"/>
                    <a:pt x="700883" y="5252772"/>
                    <a:pt x="734096" y="5241701"/>
                  </a:cubicBezTo>
                  <a:lnTo>
                    <a:pt x="772732" y="5228822"/>
                  </a:lnTo>
                  <a:cubicBezTo>
                    <a:pt x="781318" y="5215943"/>
                    <a:pt x="788581" y="5202077"/>
                    <a:pt x="798490" y="5190186"/>
                  </a:cubicBezTo>
                  <a:cubicBezTo>
                    <a:pt x="810150" y="5176194"/>
                    <a:pt x="826541" y="5166370"/>
                    <a:pt x="837127" y="5151549"/>
                  </a:cubicBezTo>
                  <a:cubicBezTo>
                    <a:pt x="896545" y="5068364"/>
                    <a:pt x="825352" y="5125055"/>
                    <a:pt x="901521" y="5074276"/>
                  </a:cubicBezTo>
                  <a:cubicBezTo>
                    <a:pt x="910107" y="5061397"/>
                    <a:pt x="916334" y="5046584"/>
                    <a:pt x="927279" y="5035639"/>
                  </a:cubicBezTo>
                  <a:cubicBezTo>
                    <a:pt x="938224" y="5024694"/>
                    <a:pt x="956246" y="5021968"/>
                    <a:pt x="965915" y="5009882"/>
                  </a:cubicBezTo>
                  <a:cubicBezTo>
                    <a:pt x="974396" y="4999281"/>
                    <a:pt x="972723" y="4983387"/>
                    <a:pt x="978794" y="4971245"/>
                  </a:cubicBezTo>
                  <a:cubicBezTo>
                    <a:pt x="985716" y="4957400"/>
                    <a:pt x="997630" y="4946452"/>
                    <a:pt x="1004552" y="4932608"/>
                  </a:cubicBezTo>
                  <a:cubicBezTo>
                    <a:pt x="1010623" y="4920466"/>
                    <a:pt x="1007832" y="4903571"/>
                    <a:pt x="1017431" y="4893972"/>
                  </a:cubicBezTo>
                  <a:cubicBezTo>
                    <a:pt x="1027031" y="4884373"/>
                    <a:pt x="1043189" y="4885386"/>
                    <a:pt x="1056068" y="4881093"/>
                  </a:cubicBezTo>
                  <a:cubicBezTo>
                    <a:pt x="1068947" y="4868214"/>
                    <a:pt x="1085859" y="4858377"/>
                    <a:pt x="1094704" y="4842456"/>
                  </a:cubicBezTo>
                  <a:cubicBezTo>
                    <a:pt x="1157811" y="4728863"/>
                    <a:pt x="1079369" y="4792578"/>
                    <a:pt x="1159099" y="4739425"/>
                  </a:cubicBezTo>
                  <a:cubicBezTo>
                    <a:pt x="1167685" y="4726546"/>
                    <a:pt x="1173911" y="4711734"/>
                    <a:pt x="1184856" y="4700789"/>
                  </a:cubicBezTo>
                  <a:cubicBezTo>
                    <a:pt x="1195801" y="4689844"/>
                    <a:pt x="1213824" y="4687118"/>
                    <a:pt x="1223493" y="4675031"/>
                  </a:cubicBezTo>
                  <a:cubicBezTo>
                    <a:pt x="1230355" y="4666454"/>
                    <a:pt x="1248223" y="4588478"/>
                    <a:pt x="1249251" y="4584879"/>
                  </a:cubicBezTo>
                  <a:cubicBezTo>
                    <a:pt x="1252981" y="4571826"/>
                    <a:pt x="1252531" y="4555841"/>
                    <a:pt x="1262130" y="4546242"/>
                  </a:cubicBezTo>
                  <a:cubicBezTo>
                    <a:pt x="1284020" y="4524352"/>
                    <a:pt x="1339403" y="4494727"/>
                    <a:pt x="1339403" y="4494727"/>
                  </a:cubicBezTo>
                  <a:cubicBezTo>
                    <a:pt x="1347989" y="4481848"/>
                    <a:pt x="1354216" y="4467035"/>
                    <a:pt x="1365161" y="4456090"/>
                  </a:cubicBezTo>
                  <a:cubicBezTo>
                    <a:pt x="1439567" y="4381683"/>
                    <a:pt x="1368594" y="4486634"/>
                    <a:pt x="1442434" y="4391696"/>
                  </a:cubicBezTo>
                  <a:cubicBezTo>
                    <a:pt x="1461440" y="4367260"/>
                    <a:pt x="1476777" y="4340180"/>
                    <a:pt x="1493949" y="4314422"/>
                  </a:cubicBezTo>
                  <a:lnTo>
                    <a:pt x="1519707" y="4275786"/>
                  </a:lnTo>
                  <a:cubicBezTo>
                    <a:pt x="1528293" y="4262907"/>
                    <a:pt x="1534520" y="4248094"/>
                    <a:pt x="1545465" y="4237149"/>
                  </a:cubicBezTo>
                  <a:cubicBezTo>
                    <a:pt x="1558344" y="4224270"/>
                    <a:pt x="1569724" y="4209695"/>
                    <a:pt x="1584101" y="4198513"/>
                  </a:cubicBezTo>
                  <a:cubicBezTo>
                    <a:pt x="1608537" y="4179507"/>
                    <a:pt x="1661375" y="4146997"/>
                    <a:pt x="1661375" y="4146997"/>
                  </a:cubicBezTo>
                  <a:cubicBezTo>
                    <a:pt x="1669961" y="4134118"/>
                    <a:pt x="1680210" y="4122204"/>
                    <a:pt x="1687132" y="4108360"/>
                  </a:cubicBezTo>
                  <a:cubicBezTo>
                    <a:pt x="1710761" y="4061102"/>
                    <a:pt x="1683717" y="4067708"/>
                    <a:pt x="1738648" y="4031087"/>
                  </a:cubicBezTo>
                  <a:cubicBezTo>
                    <a:pt x="1749943" y="4023557"/>
                    <a:pt x="1764405" y="4022501"/>
                    <a:pt x="1777284" y="4018208"/>
                  </a:cubicBezTo>
                  <a:cubicBezTo>
                    <a:pt x="1803042" y="3992450"/>
                    <a:pt x="1843038" y="3975493"/>
                    <a:pt x="1854558" y="3940935"/>
                  </a:cubicBezTo>
                  <a:cubicBezTo>
                    <a:pt x="1863042" y="3915484"/>
                    <a:pt x="1870499" y="3881818"/>
                    <a:pt x="1893194" y="3863662"/>
                  </a:cubicBezTo>
                  <a:cubicBezTo>
                    <a:pt x="1903795" y="3855181"/>
                    <a:pt x="1918952" y="3855076"/>
                    <a:pt x="1931831" y="3850783"/>
                  </a:cubicBezTo>
                  <a:cubicBezTo>
                    <a:pt x="1940417" y="3837904"/>
                    <a:pt x="1945502" y="3821815"/>
                    <a:pt x="1957589" y="3812146"/>
                  </a:cubicBezTo>
                  <a:cubicBezTo>
                    <a:pt x="1968189" y="3803666"/>
                    <a:pt x="1988335" y="3810315"/>
                    <a:pt x="1996225" y="3799268"/>
                  </a:cubicBezTo>
                  <a:cubicBezTo>
                    <a:pt x="2012006" y="3777174"/>
                    <a:pt x="2013397" y="3747752"/>
                    <a:pt x="2021983" y="3721994"/>
                  </a:cubicBezTo>
                  <a:cubicBezTo>
                    <a:pt x="2026276" y="3709115"/>
                    <a:pt x="2021983" y="3687651"/>
                    <a:pt x="2034862" y="3683358"/>
                  </a:cubicBezTo>
                  <a:lnTo>
                    <a:pt x="2073499" y="3670479"/>
                  </a:lnTo>
                  <a:cubicBezTo>
                    <a:pt x="2086378" y="3661893"/>
                    <a:pt x="2102226" y="3656612"/>
                    <a:pt x="2112135" y="3644721"/>
                  </a:cubicBezTo>
                  <a:cubicBezTo>
                    <a:pt x="2131149" y="3621905"/>
                    <a:pt x="2138262" y="3574880"/>
                    <a:pt x="2163651" y="3554569"/>
                  </a:cubicBezTo>
                  <a:cubicBezTo>
                    <a:pt x="2174251" y="3546088"/>
                    <a:pt x="2189408" y="3545983"/>
                    <a:pt x="2202287" y="3541690"/>
                  </a:cubicBezTo>
                  <a:lnTo>
                    <a:pt x="2253803" y="3464417"/>
                  </a:lnTo>
                  <a:cubicBezTo>
                    <a:pt x="2262389" y="3451538"/>
                    <a:pt x="2266682" y="3434366"/>
                    <a:pt x="2279561" y="3425780"/>
                  </a:cubicBezTo>
                  <a:lnTo>
                    <a:pt x="2318197" y="3400022"/>
                  </a:lnTo>
                  <a:cubicBezTo>
                    <a:pt x="2326783" y="3382850"/>
                    <a:pt x="2334430" y="3365176"/>
                    <a:pt x="2343955" y="3348507"/>
                  </a:cubicBezTo>
                  <a:cubicBezTo>
                    <a:pt x="2351635" y="3335068"/>
                    <a:pt x="2363427" y="3324015"/>
                    <a:pt x="2369713" y="3309870"/>
                  </a:cubicBezTo>
                  <a:cubicBezTo>
                    <a:pt x="2380740" y="3285059"/>
                    <a:pt x="2380409" y="3255188"/>
                    <a:pt x="2395470" y="3232597"/>
                  </a:cubicBezTo>
                  <a:cubicBezTo>
                    <a:pt x="2428758" y="3182665"/>
                    <a:pt x="2416333" y="3208644"/>
                    <a:pt x="2434107" y="3155324"/>
                  </a:cubicBezTo>
                  <a:cubicBezTo>
                    <a:pt x="2434239" y="3154532"/>
                    <a:pt x="2446516" y="3056101"/>
                    <a:pt x="2459865" y="3039414"/>
                  </a:cubicBezTo>
                  <a:cubicBezTo>
                    <a:pt x="2469534" y="3027327"/>
                    <a:pt x="2485622" y="3022242"/>
                    <a:pt x="2498501" y="3013656"/>
                  </a:cubicBezTo>
                  <a:cubicBezTo>
                    <a:pt x="2506985" y="2988204"/>
                    <a:pt x="2514442" y="2954540"/>
                    <a:pt x="2537138" y="2936383"/>
                  </a:cubicBezTo>
                  <a:cubicBezTo>
                    <a:pt x="2547739" y="2927902"/>
                    <a:pt x="2562896" y="2927797"/>
                    <a:pt x="2575775" y="2923504"/>
                  </a:cubicBezTo>
                  <a:cubicBezTo>
                    <a:pt x="2588654" y="2914918"/>
                    <a:pt x="2600184" y="2903843"/>
                    <a:pt x="2614411" y="2897746"/>
                  </a:cubicBezTo>
                  <a:cubicBezTo>
                    <a:pt x="2730841" y="2847848"/>
                    <a:pt x="2607566" y="2923777"/>
                    <a:pt x="2704563" y="2859110"/>
                  </a:cubicBezTo>
                  <a:cubicBezTo>
                    <a:pt x="2773251" y="2756078"/>
                    <a:pt x="2683098" y="2880575"/>
                    <a:pt x="2768958" y="2794715"/>
                  </a:cubicBezTo>
                  <a:cubicBezTo>
                    <a:pt x="2779903" y="2783770"/>
                    <a:pt x="2782629" y="2765748"/>
                    <a:pt x="2794715" y="2756079"/>
                  </a:cubicBezTo>
                  <a:cubicBezTo>
                    <a:pt x="2805316" y="2747598"/>
                    <a:pt x="2821210" y="2749271"/>
                    <a:pt x="2833352" y="2743200"/>
                  </a:cubicBezTo>
                  <a:cubicBezTo>
                    <a:pt x="2933219" y="2693266"/>
                    <a:pt x="2813510" y="2736936"/>
                    <a:pt x="2910625" y="2704563"/>
                  </a:cubicBezTo>
                  <a:cubicBezTo>
                    <a:pt x="2923504" y="2691684"/>
                    <a:pt x="2935270" y="2677587"/>
                    <a:pt x="2949262" y="2665927"/>
                  </a:cubicBezTo>
                  <a:cubicBezTo>
                    <a:pt x="2961153" y="2656018"/>
                    <a:pt x="2978230" y="2652256"/>
                    <a:pt x="2987899" y="2640169"/>
                  </a:cubicBezTo>
                  <a:cubicBezTo>
                    <a:pt x="2996379" y="2629568"/>
                    <a:pt x="2991178" y="2611131"/>
                    <a:pt x="3000777" y="2601532"/>
                  </a:cubicBezTo>
                  <a:cubicBezTo>
                    <a:pt x="3010376" y="2591932"/>
                    <a:pt x="3027271" y="2594724"/>
                    <a:pt x="3039414" y="2588653"/>
                  </a:cubicBezTo>
                  <a:cubicBezTo>
                    <a:pt x="3053258" y="2581731"/>
                    <a:pt x="3064207" y="2569818"/>
                    <a:pt x="3078051" y="2562896"/>
                  </a:cubicBezTo>
                  <a:cubicBezTo>
                    <a:pt x="3184685" y="2509580"/>
                    <a:pt x="3044604" y="2598073"/>
                    <a:pt x="3155324" y="2524259"/>
                  </a:cubicBezTo>
                  <a:cubicBezTo>
                    <a:pt x="3163910" y="2511380"/>
                    <a:pt x="3170137" y="2496567"/>
                    <a:pt x="3181082" y="2485622"/>
                  </a:cubicBezTo>
                  <a:cubicBezTo>
                    <a:pt x="3192027" y="2474677"/>
                    <a:pt x="3209526" y="2471514"/>
                    <a:pt x="3219718" y="2459865"/>
                  </a:cubicBezTo>
                  <a:cubicBezTo>
                    <a:pt x="3240103" y="2436567"/>
                    <a:pt x="3254062" y="2408349"/>
                    <a:pt x="3271234" y="2382591"/>
                  </a:cubicBezTo>
                  <a:cubicBezTo>
                    <a:pt x="3279820" y="2369712"/>
                    <a:pt x="3284113" y="2352541"/>
                    <a:pt x="3296992" y="2343955"/>
                  </a:cubicBezTo>
                  <a:lnTo>
                    <a:pt x="3335628" y="2318197"/>
                  </a:lnTo>
                  <a:lnTo>
                    <a:pt x="3412901" y="2202287"/>
                  </a:lnTo>
                  <a:lnTo>
                    <a:pt x="3438659" y="2163651"/>
                  </a:lnTo>
                  <a:cubicBezTo>
                    <a:pt x="3442952" y="2150772"/>
                    <a:pt x="3448245" y="2138184"/>
                    <a:pt x="3451538" y="2125014"/>
                  </a:cubicBezTo>
                  <a:cubicBezTo>
                    <a:pt x="3456847" y="2103778"/>
                    <a:pt x="3459108" y="2081856"/>
                    <a:pt x="3464417" y="2060620"/>
                  </a:cubicBezTo>
                  <a:cubicBezTo>
                    <a:pt x="3471400" y="2032689"/>
                    <a:pt x="3482069" y="2004330"/>
                    <a:pt x="3503053" y="1983346"/>
                  </a:cubicBezTo>
                  <a:cubicBezTo>
                    <a:pt x="3513998" y="1972401"/>
                    <a:pt x="3528811" y="1966175"/>
                    <a:pt x="3541690" y="1957589"/>
                  </a:cubicBezTo>
                  <a:cubicBezTo>
                    <a:pt x="3545983" y="1944710"/>
                    <a:pt x="3546088" y="1929553"/>
                    <a:pt x="3554569" y="1918952"/>
                  </a:cubicBezTo>
                  <a:cubicBezTo>
                    <a:pt x="3614671" y="1843824"/>
                    <a:pt x="3593205" y="1970468"/>
                    <a:pt x="3644721" y="1815921"/>
                  </a:cubicBezTo>
                  <a:cubicBezTo>
                    <a:pt x="3653307" y="1790163"/>
                    <a:pt x="3647888" y="1753709"/>
                    <a:pt x="3670479" y="1738648"/>
                  </a:cubicBezTo>
                  <a:cubicBezTo>
                    <a:pt x="3731707" y="1697829"/>
                    <a:pt x="3694430" y="1717785"/>
                    <a:pt x="3786389" y="1687132"/>
                  </a:cubicBezTo>
                  <a:lnTo>
                    <a:pt x="3825025" y="1674253"/>
                  </a:lnTo>
                  <a:cubicBezTo>
                    <a:pt x="3833611" y="1661374"/>
                    <a:pt x="3839134" y="1645810"/>
                    <a:pt x="3850783" y="1635617"/>
                  </a:cubicBezTo>
                  <a:cubicBezTo>
                    <a:pt x="3874081" y="1615232"/>
                    <a:pt x="3906166" y="1605991"/>
                    <a:pt x="3928056" y="1584101"/>
                  </a:cubicBezTo>
                  <a:lnTo>
                    <a:pt x="3966693" y="1545465"/>
                  </a:lnTo>
                  <a:cubicBezTo>
                    <a:pt x="3970986" y="1532586"/>
                    <a:pt x="3973501" y="1518970"/>
                    <a:pt x="3979572" y="1506828"/>
                  </a:cubicBezTo>
                  <a:cubicBezTo>
                    <a:pt x="4006403" y="1453165"/>
                    <a:pt x="4024647" y="1455313"/>
                    <a:pt x="4082603" y="1416676"/>
                  </a:cubicBezTo>
                  <a:lnTo>
                    <a:pt x="4121239" y="1390918"/>
                  </a:lnTo>
                  <a:cubicBezTo>
                    <a:pt x="4129825" y="1378039"/>
                    <a:pt x="4140075" y="1366126"/>
                    <a:pt x="4146997" y="1352282"/>
                  </a:cubicBezTo>
                  <a:cubicBezTo>
                    <a:pt x="4153068" y="1340140"/>
                    <a:pt x="4151395" y="1324246"/>
                    <a:pt x="4159876" y="1313645"/>
                  </a:cubicBezTo>
                  <a:cubicBezTo>
                    <a:pt x="4176099" y="1293367"/>
                    <a:pt x="4232283" y="1274804"/>
                    <a:pt x="4250028" y="1262129"/>
                  </a:cubicBezTo>
                  <a:cubicBezTo>
                    <a:pt x="4264849" y="1251543"/>
                    <a:pt x="4274673" y="1235153"/>
                    <a:pt x="4288665" y="1223493"/>
                  </a:cubicBezTo>
                  <a:cubicBezTo>
                    <a:pt x="4300556" y="1213584"/>
                    <a:pt x="4313157" y="1204021"/>
                    <a:pt x="4327301" y="1197735"/>
                  </a:cubicBezTo>
                  <a:cubicBezTo>
                    <a:pt x="4352112" y="1186708"/>
                    <a:pt x="4404575" y="1171977"/>
                    <a:pt x="4404575" y="1171977"/>
                  </a:cubicBezTo>
                  <a:cubicBezTo>
                    <a:pt x="4433058" y="1143494"/>
                    <a:pt x="4451038" y="1130565"/>
                    <a:pt x="4468969" y="1094704"/>
                  </a:cubicBezTo>
                  <a:cubicBezTo>
                    <a:pt x="4522291" y="988062"/>
                    <a:pt x="4433786" y="1128161"/>
                    <a:pt x="4507606" y="1017431"/>
                  </a:cubicBezTo>
                  <a:cubicBezTo>
                    <a:pt x="4539974" y="920318"/>
                    <a:pt x="4492546" y="1036254"/>
                    <a:pt x="4559121" y="953037"/>
                  </a:cubicBezTo>
                  <a:cubicBezTo>
                    <a:pt x="4567602" y="942436"/>
                    <a:pt x="4562401" y="923999"/>
                    <a:pt x="4572000" y="914400"/>
                  </a:cubicBezTo>
                  <a:cubicBezTo>
                    <a:pt x="4593890" y="892510"/>
                    <a:pt x="4623515" y="880056"/>
                    <a:pt x="4649273" y="862884"/>
                  </a:cubicBezTo>
                  <a:cubicBezTo>
                    <a:pt x="4662152" y="854298"/>
                    <a:pt x="4673226" y="842022"/>
                    <a:pt x="4687910" y="837127"/>
                  </a:cubicBezTo>
                  <a:lnTo>
                    <a:pt x="4765183" y="811369"/>
                  </a:lnTo>
                  <a:cubicBezTo>
                    <a:pt x="4769476" y="798490"/>
                    <a:pt x="4770532" y="784028"/>
                    <a:pt x="4778062" y="772732"/>
                  </a:cubicBezTo>
                  <a:cubicBezTo>
                    <a:pt x="4797893" y="742986"/>
                    <a:pt x="4826828" y="727343"/>
                    <a:pt x="4855335" y="708338"/>
                  </a:cubicBezTo>
                  <a:cubicBezTo>
                    <a:pt x="4863921" y="695459"/>
                    <a:pt x="4869006" y="679370"/>
                    <a:pt x="4881093" y="669701"/>
                  </a:cubicBezTo>
                  <a:cubicBezTo>
                    <a:pt x="4891694" y="661220"/>
                    <a:pt x="4907588" y="662893"/>
                    <a:pt x="4919730" y="656822"/>
                  </a:cubicBezTo>
                  <a:cubicBezTo>
                    <a:pt x="4933574" y="649900"/>
                    <a:pt x="4945487" y="639651"/>
                    <a:pt x="4958366" y="631065"/>
                  </a:cubicBezTo>
                  <a:cubicBezTo>
                    <a:pt x="4997617" y="572189"/>
                    <a:pt x="5013561" y="526808"/>
                    <a:pt x="5087155" y="502276"/>
                  </a:cubicBezTo>
                  <a:lnTo>
                    <a:pt x="5164428" y="476518"/>
                  </a:lnTo>
                  <a:lnTo>
                    <a:pt x="5203065" y="463639"/>
                  </a:lnTo>
                  <a:cubicBezTo>
                    <a:pt x="5215944" y="450760"/>
                    <a:pt x="5230041" y="438995"/>
                    <a:pt x="5241701" y="425003"/>
                  </a:cubicBezTo>
                  <a:cubicBezTo>
                    <a:pt x="5251610" y="413112"/>
                    <a:pt x="5254333" y="394570"/>
                    <a:pt x="5267459" y="386366"/>
                  </a:cubicBezTo>
                  <a:cubicBezTo>
                    <a:pt x="5290483" y="371976"/>
                    <a:pt x="5344732" y="360608"/>
                    <a:pt x="5344732" y="360608"/>
                  </a:cubicBezTo>
                  <a:cubicBezTo>
                    <a:pt x="5397810" y="280993"/>
                    <a:pt x="5338877" y="358658"/>
                    <a:pt x="5409127" y="296214"/>
                  </a:cubicBezTo>
                  <a:cubicBezTo>
                    <a:pt x="5436353" y="272013"/>
                    <a:pt x="5451843" y="230460"/>
                    <a:pt x="5486400" y="218941"/>
                  </a:cubicBezTo>
                  <a:cubicBezTo>
                    <a:pt x="5512158" y="210355"/>
                    <a:pt x="5541082" y="208244"/>
                    <a:pt x="5563673" y="193183"/>
                  </a:cubicBezTo>
                  <a:cubicBezTo>
                    <a:pt x="5576552" y="184597"/>
                    <a:pt x="5588083" y="173522"/>
                    <a:pt x="5602310" y="167425"/>
                  </a:cubicBezTo>
                  <a:cubicBezTo>
                    <a:pt x="5618579" y="160452"/>
                    <a:pt x="5636806" y="159408"/>
                    <a:pt x="5653825" y="154546"/>
                  </a:cubicBezTo>
                  <a:cubicBezTo>
                    <a:pt x="5666878" y="150817"/>
                    <a:pt x="5679583" y="145961"/>
                    <a:pt x="5692462" y="141668"/>
                  </a:cubicBezTo>
                  <a:cubicBezTo>
                    <a:pt x="5705341" y="124496"/>
                    <a:pt x="5715056" y="104413"/>
                    <a:pt x="5731099" y="90152"/>
                  </a:cubicBezTo>
                  <a:cubicBezTo>
                    <a:pt x="5800491" y="28471"/>
                    <a:pt x="5791267" y="46344"/>
                    <a:pt x="5859887" y="25758"/>
                  </a:cubicBezTo>
                  <a:cubicBezTo>
                    <a:pt x="5885893" y="17956"/>
                    <a:pt x="5937161" y="0"/>
                    <a:pt x="593716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" name="Triángulo isósceles 2">
              <a:extLst>
                <a:ext uri="{FF2B5EF4-FFF2-40B4-BE49-F238E27FC236}">
                  <a16:creationId xmlns:a16="http://schemas.microsoft.com/office/drawing/2014/main" id="{20B72C19-2048-44DF-AC49-94AC2D898707}"/>
                </a:ext>
              </a:extLst>
            </p:cNvPr>
            <p:cNvSpPr/>
            <p:nvPr/>
          </p:nvSpPr>
          <p:spPr>
            <a:xfrm>
              <a:off x="113601" y="6440667"/>
              <a:ext cx="412681" cy="374825"/>
            </a:xfrm>
            <a:prstGeom prst="triangle">
              <a:avLst/>
            </a:prstGeom>
            <a:noFill/>
            <a:ln w="28575">
              <a:solidFill>
                <a:srgbClr val="A5002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3E1E8BC8-CD7E-4C67-AB2B-5F36A485562D}"/>
                </a:ext>
              </a:extLst>
            </p:cNvPr>
            <p:cNvSpPr/>
            <p:nvPr/>
          </p:nvSpPr>
          <p:spPr>
            <a:xfrm>
              <a:off x="241326" y="6639879"/>
              <a:ext cx="144016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1</a:t>
              </a:r>
            </a:p>
          </p:txBody>
        </p:sp>
        <p:pic>
          <p:nvPicPr>
            <p:cNvPr id="7" name="Picture 2" descr="http://www.canalgif.net/Gifs-animados/Banderas/Banderas-varias/Bandera-animada-01.gif">
              <a:extLst>
                <a:ext uri="{FF2B5EF4-FFF2-40B4-BE49-F238E27FC236}">
                  <a16:creationId xmlns:a16="http://schemas.microsoft.com/office/drawing/2014/main" id="{81EB5C39-55E0-4DE8-8031-DCF387F1D9D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76" y="6186896"/>
              <a:ext cx="333261" cy="22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F73DAF7-2DE6-4EB3-BC26-8047B1B6DB2E}"/>
                </a:ext>
              </a:extLst>
            </p:cNvPr>
            <p:cNvSpPr/>
            <p:nvPr/>
          </p:nvSpPr>
          <p:spPr>
            <a:xfrm>
              <a:off x="6175372" y="279324"/>
              <a:ext cx="567355" cy="3283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A5002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O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9B678C6B-1A5B-4674-9AD1-FE5D82AE66F3}"/>
                </a:ext>
              </a:extLst>
            </p:cNvPr>
            <p:cNvGrpSpPr/>
            <p:nvPr/>
          </p:nvGrpSpPr>
          <p:grpSpPr>
            <a:xfrm>
              <a:off x="6332580" y="332585"/>
              <a:ext cx="287258" cy="215444"/>
              <a:chOff x="8702832" y="6342363"/>
              <a:chExt cx="287258" cy="215444"/>
            </a:xfrm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3E60BDD4-D22E-4244-B37A-D814045ADE3E}"/>
                  </a:ext>
                </a:extLst>
              </p:cNvPr>
              <p:cNvSpPr/>
              <p:nvPr/>
            </p:nvSpPr>
            <p:spPr>
              <a:xfrm>
                <a:off x="8765882" y="6378989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1D4D9CFD-E390-40E5-A93E-A5566708ED7F}"/>
                  </a:ext>
                </a:extLst>
              </p:cNvPr>
              <p:cNvSpPr txBox="1"/>
              <p:nvPr/>
            </p:nvSpPr>
            <p:spPr>
              <a:xfrm>
                <a:off x="8702832" y="6342363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20</a:t>
                </a:r>
              </a:p>
            </p:txBody>
          </p:sp>
        </p:grpSp>
        <p:pic>
          <p:nvPicPr>
            <p:cNvPr id="13" name="Picture 2" descr="http://www.canalgif.net/Gifs-animados/Banderas/Banderas-varias/Bandera-animada-01.gif">
              <a:extLst>
                <a:ext uri="{FF2B5EF4-FFF2-40B4-BE49-F238E27FC236}">
                  <a16:creationId xmlns:a16="http://schemas.microsoft.com/office/drawing/2014/main" id="{A4906555-9868-4B7A-91B0-805C4AC3B2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016" y="48550"/>
              <a:ext cx="333261" cy="22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8A5CCC5-A178-4AE7-B25E-D32FADC0F1F9}"/>
                </a:ext>
              </a:extLst>
            </p:cNvPr>
            <p:cNvSpPr txBox="1"/>
            <p:nvPr/>
          </p:nvSpPr>
          <p:spPr>
            <a:xfrm>
              <a:off x="794719" y="6338384"/>
              <a:ext cx="17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1920. Mariano Ospina Pérez </a:t>
              </a:r>
              <a:r>
                <a:rPr lang="es-CO" sz="900" dirty="0" smtClean="0"/>
                <a:t/>
              </a:r>
              <a:br>
                <a:rPr lang="es-CO" sz="900" dirty="0" smtClean="0"/>
              </a:br>
              <a:r>
                <a:rPr lang="es-CO" sz="900" dirty="0" smtClean="0"/>
                <a:t>Gerente </a:t>
              </a:r>
              <a:r>
                <a:rPr lang="es-CO" sz="900" dirty="0"/>
                <a:t>Federación de Cafeteros de Colombia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825E050-B64E-4FDB-83C6-D5AF07EDE275}"/>
                </a:ext>
              </a:extLst>
            </p:cNvPr>
            <p:cNvSpPr/>
            <p:nvPr/>
          </p:nvSpPr>
          <p:spPr>
            <a:xfrm>
              <a:off x="689664" y="6380039"/>
              <a:ext cx="144016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2</a:t>
              </a:r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F5F77A8B-AC22-4558-BCD0-29337733EA55}"/>
                </a:ext>
              </a:extLst>
            </p:cNvPr>
            <p:cNvGrpSpPr/>
            <p:nvPr/>
          </p:nvGrpSpPr>
          <p:grpSpPr>
            <a:xfrm>
              <a:off x="5528894" y="788035"/>
              <a:ext cx="287258" cy="215444"/>
              <a:chOff x="8612728" y="5654198"/>
              <a:chExt cx="287258" cy="215444"/>
            </a:xfrm>
          </p:grpSpPr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EBF9DF6C-EA07-4ED3-9D30-00C8B9734760}"/>
                  </a:ext>
                </a:extLst>
              </p:cNvPr>
              <p:cNvSpPr/>
              <p:nvPr/>
            </p:nvSpPr>
            <p:spPr>
              <a:xfrm>
                <a:off x="8685285" y="5685348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E27115A-55DD-46A7-B7A3-8C02154CC288}"/>
                  </a:ext>
                </a:extLst>
              </p:cNvPr>
              <p:cNvSpPr txBox="1"/>
              <p:nvPr/>
            </p:nvSpPr>
            <p:spPr>
              <a:xfrm>
                <a:off x="8612728" y="5654198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19</a:t>
                </a:r>
              </a:p>
            </p:txBody>
          </p:sp>
        </p:grp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27EA668-F3C2-48AA-B6C8-3956539CD02E}"/>
                </a:ext>
              </a:extLst>
            </p:cNvPr>
            <p:cNvSpPr txBox="1"/>
            <p:nvPr/>
          </p:nvSpPr>
          <p:spPr>
            <a:xfrm>
              <a:off x="526282" y="6621872"/>
              <a:ext cx="16498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1901. Profesor Alejandro López</a:t>
              </a: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B981C06F-CB85-49A7-8AE9-39ECF5724FBE}"/>
                </a:ext>
              </a:extLst>
            </p:cNvPr>
            <p:cNvSpPr/>
            <p:nvPr/>
          </p:nvSpPr>
          <p:spPr>
            <a:xfrm>
              <a:off x="761672" y="6121655"/>
              <a:ext cx="144016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3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F06306B-76C2-4DAE-AAFD-A5E327B6D153}"/>
                </a:ext>
              </a:extLst>
            </p:cNvPr>
            <p:cNvSpPr txBox="1"/>
            <p:nvPr/>
          </p:nvSpPr>
          <p:spPr>
            <a:xfrm>
              <a:off x="849687" y="6078488"/>
              <a:ext cx="1758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1928. Administración de personal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AC60D1C-8D98-4C63-AB1E-F96CC15701C9}"/>
                </a:ext>
              </a:extLst>
            </p:cNvPr>
            <p:cNvSpPr txBox="1"/>
            <p:nvPr/>
          </p:nvSpPr>
          <p:spPr>
            <a:xfrm>
              <a:off x="5318997" y="1152630"/>
              <a:ext cx="702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2010. </a:t>
              </a:r>
              <a:r>
                <a:rPr lang="es-CO" sz="900" i="1" dirty="0"/>
                <a:t>Coaching </a:t>
              </a:r>
              <a:r>
                <a:rPr lang="es-CO" sz="900" i="1" dirty="0" smtClean="0"/>
                <a:t/>
              </a:r>
              <a:br>
                <a:rPr lang="es-CO" sz="900" i="1" dirty="0" smtClean="0"/>
              </a:br>
              <a:r>
                <a:rPr lang="es-CO" sz="900" i="1" dirty="0" smtClean="0"/>
                <a:t>ontológico</a:t>
              </a:r>
              <a:endParaRPr lang="es-CO" sz="900" dirty="0"/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68DAAF9C-7DB2-4314-99DA-B50A48D12119}"/>
                </a:ext>
              </a:extLst>
            </p:cNvPr>
            <p:cNvGrpSpPr/>
            <p:nvPr/>
          </p:nvGrpSpPr>
          <p:grpSpPr>
            <a:xfrm>
              <a:off x="5105313" y="1147178"/>
              <a:ext cx="287258" cy="215444"/>
              <a:chOff x="8112860" y="5248033"/>
              <a:chExt cx="287258" cy="215444"/>
            </a:xfrm>
          </p:grpSpPr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98196F00-03CB-4C8D-A211-4E7C9D7D8D72}"/>
                  </a:ext>
                </a:extLst>
              </p:cNvPr>
              <p:cNvSpPr/>
              <p:nvPr/>
            </p:nvSpPr>
            <p:spPr>
              <a:xfrm>
                <a:off x="8182528" y="5293001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3E7DC91F-04CA-4A5C-A373-F2F055CB8D75}"/>
                  </a:ext>
                </a:extLst>
              </p:cNvPr>
              <p:cNvSpPr txBox="1"/>
              <p:nvPr/>
            </p:nvSpPr>
            <p:spPr>
              <a:xfrm>
                <a:off x="8112860" y="5248033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18</a:t>
                </a:r>
              </a:p>
            </p:txBody>
          </p:sp>
        </p:grp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7B22A734-D923-4406-9309-AB72A1CC90F9}"/>
                </a:ext>
              </a:extLst>
            </p:cNvPr>
            <p:cNvSpPr txBox="1"/>
            <p:nvPr/>
          </p:nvSpPr>
          <p:spPr>
            <a:xfrm>
              <a:off x="1083076" y="5716351"/>
              <a:ext cx="2339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dirty="0"/>
                <a:t>1934. Gobierno de Alfonso López</a:t>
              </a:r>
            </a:p>
            <a:p>
              <a:r>
                <a:rPr lang="es-CO" sz="900" dirty="0"/>
                <a:t>Surgimiento de las Centrales Obreras</a:t>
              </a: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1C9DF4C6-CE0E-46BB-B164-E1F8A0C054CC}"/>
                </a:ext>
              </a:extLst>
            </p:cNvPr>
            <p:cNvSpPr/>
            <p:nvPr/>
          </p:nvSpPr>
          <p:spPr>
            <a:xfrm>
              <a:off x="939059" y="5816528"/>
              <a:ext cx="144016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4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74061C96-B2B2-4E70-9793-18D34BE85657}"/>
                </a:ext>
              </a:extLst>
            </p:cNvPr>
            <p:cNvSpPr txBox="1"/>
            <p:nvPr/>
          </p:nvSpPr>
          <p:spPr>
            <a:xfrm>
              <a:off x="1416443" y="5284303"/>
              <a:ext cx="1252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dirty="0"/>
                <a:t>1951. Código Sustantivo del Trabajo</a:t>
              </a: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6ED605AD-6FF0-40F9-AF41-336488C0CC98}"/>
                </a:ext>
              </a:extLst>
            </p:cNvPr>
            <p:cNvSpPr/>
            <p:nvPr/>
          </p:nvSpPr>
          <p:spPr>
            <a:xfrm>
              <a:off x="1273637" y="5432760"/>
              <a:ext cx="144016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5</a:t>
              </a:r>
            </a:p>
          </p:txBody>
        </p:sp>
        <p:pic>
          <p:nvPicPr>
            <p:cNvPr id="3074" name="Picture 2" descr="libros">
              <a:extLst>
                <a:ext uri="{FF2B5EF4-FFF2-40B4-BE49-F238E27FC236}">
                  <a16:creationId xmlns:a16="http://schemas.microsoft.com/office/drawing/2014/main" id="{129478ED-CD5D-41F4-AF5B-6936E386F56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705" y="5073118"/>
              <a:ext cx="439957" cy="32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A091FF7-A227-47E9-91F5-4884A1F96624}"/>
                </a:ext>
              </a:extLst>
            </p:cNvPr>
            <p:cNvSpPr txBox="1"/>
            <p:nvPr/>
          </p:nvSpPr>
          <p:spPr>
            <a:xfrm>
              <a:off x="1746374" y="4859868"/>
              <a:ext cx="2414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dirty="0"/>
                <a:t>1956. Gabriel Betancur</a:t>
              </a:r>
            </a:p>
            <a:p>
              <a:r>
                <a:rPr lang="es-CO" sz="900" dirty="0"/>
                <a:t>Primera promoción de Jefes de personal</a:t>
              </a: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4A362361-71F5-498B-A4BB-D68262B2E42B}"/>
                </a:ext>
              </a:extLst>
            </p:cNvPr>
            <p:cNvSpPr/>
            <p:nvPr/>
          </p:nvSpPr>
          <p:spPr>
            <a:xfrm>
              <a:off x="1602357" y="4962660"/>
              <a:ext cx="144016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6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BFC60BF5-7731-47AA-83DE-AD440DE7059D}"/>
                </a:ext>
              </a:extLst>
            </p:cNvPr>
            <p:cNvSpPr txBox="1"/>
            <p:nvPr/>
          </p:nvSpPr>
          <p:spPr>
            <a:xfrm>
              <a:off x="4948245" y="1459038"/>
              <a:ext cx="894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2002, Gestión del </a:t>
              </a:r>
              <a:r>
                <a:rPr lang="es-CO" sz="900" dirty="0" smtClean="0"/>
                <a:t/>
              </a:r>
              <a:br>
                <a:rPr lang="es-CO" sz="900" dirty="0" smtClean="0"/>
              </a:br>
              <a:r>
                <a:rPr lang="es-CO" sz="900" dirty="0" smtClean="0"/>
                <a:t>Talento </a:t>
              </a:r>
              <a:r>
                <a:rPr lang="es-CO" sz="900" dirty="0"/>
                <a:t>Humano</a:t>
              </a:r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69E2106E-E7D1-454C-AF09-FFDE09DA9986}"/>
                </a:ext>
              </a:extLst>
            </p:cNvPr>
            <p:cNvGrpSpPr/>
            <p:nvPr/>
          </p:nvGrpSpPr>
          <p:grpSpPr>
            <a:xfrm>
              <a:off x="4667314" y="1466732"/>
              <a:ext cx="287258" cy="215444"/>
              <a:chOff x="7939345" y="4781339"/>
              <a:chExt cx="287258" cy="215444"/>
            </a:xfrm>
          </p:grpSpPr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0674D983-9CE3-479D-A7AE-047B0ED04EB4}"/>
                  </a:ext>
                </a:extLst>
              </p:cNvPr>
              <p:cNvSpPr/>
              <p:nvPr/>
            </p:nvSpPr>
            <p:spPr>
              <a:xfrm>
                <a:off x="8010966" y="4823574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1538575E-C90D-4B2C-BC1A-0572075040D7}"/>
                  </a:ext>
                </a:extLst>
              </p:cNvPr>
              <p:cNvSpPr txBox="1"/>
              <p:nvPr/>
            </p:nvSpPr>
            <p:spPr>
              <a:xfrm>
                <a:off x="7939345" y="4781339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17</a:t>
                </a:r>
              </a:p>
            </p:txBody>
          </p: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2B039E85-9544-4055-A413-FC996F8E9AAE}"/>
                </a:ext>
              </a:extLst>
            </p:cNvPr>
            <p:cNvGrpSpPr/>
            <p:nvPr/>
          </p:nvGrpSpPr>
          <p:grpSpPr>
            <a:xfrm>
              <a:off x="4384958" y="1772816"/>
              <a:ext cx="287258" cy="215444"/>
              <a:chOff x="7677440" y="4372414"/>
              <a:chExt cx="287258" cy="215444"/>
            </a:xfrm>
          </p:grpSpPr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630B1966-1802-4F4B-9084-7594B0E006A4}"/>
                  </a:ext>
                </a:extLst>
              </p:cNvPr>
              <p:cNvSpPr/>
              <p:nvPr/>
            </p:nvSpPr>
            <p:spPr>
              <a:xfrm>
                <a:off x="7749061" y="4411382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66A4F310-3F25-4634-AEF6-FC71D8A1F71E}"/>
                  </a:ext>
                </a:extLst>
              </p:cNvPr>
              <p:cNvSpPr txBox="1"/>
              <p:nvPr/>
            </p:nvSpPr>
            <p:spPr>
              <a:xfrm>
                <a:off x="7677440" y="4372414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16</a:t>
                </a:r>
              </a:p>
            </p:txBody>
          </p:sp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B6ACD95A-4956-4975-B62E-0DE9C203D0A0}"/>
                </a:ext>
              </a:extLst>
            </p:cNvPr>
            <p:cNvSpPr txBox="1"/>
            <p:nvPr/>
          </p:nvSpPr>
          <p:spPr>
            <a:xfrm>
              <a:off x="4600595" y="1773704"/>
              <a:ext cx="1481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2001 -2004 Irrumpe el Coaching </a:t>
              </a:r>
              <a:r>
                <a:rPr lang="es-CO" sz="900" dirty="0" smtClean="0"/>
                <a:t/>
              </a:r>
              <a:br>
                <a:rPr lang="es-CO" sz="900" dirty="0" smtClean="0"/>
              </a:br>
              <a:r>
                <a:rPr lang="es-CO" sz="900" dirty="0" smtClean="0"/>
                <a:t>en </a:t>
              </a:r>
              <a:r>
                <a:rPr lang="es-CO" sz="900" dirty="0"/>
                <a:t>Colombia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A7B08D9A-34A2-486B-87DF-AE89B44D9308}"/>
                </a:ext>
              </a:extLst>
            </p:cNvPr>
            <p:cNvSpPr txBox="1"/>
            <p:nvPr/>
          </p:nvSpPr>
          <p:spPr>
            <a:xfrm>
              <a:off x="4146049" y="2132856"/>
              <a:ext cx="1974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dirty="0"/>
                <a:t>1999. Gestión del </a:t>
              </a:r>
              <a:r>
                <a:rPr lang="es-CO" sz="900" dirty="0" smtClean="0"/>
                <a:t>Conocimiento Organizacional</a:t>
              </a:r>
              <a:br>
                <a:rPr lang="es-CO" sz="900" dirty="0" smtClean="0"/>
              </a:br>
              <a:r>
                <a:rPr lang="es-CO" sz="900" dirty="0" smtClean="0"/>
                <a:t>Modelo </a:t>
              </a:r>
              <a:r>
                <a:rPr lang="es-CO" sz="900" dirty="0"/>
                <a:t>de Gestión humana</a:t>
              </a:r>
            </a:p>
          </p:txBody>
        </p: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F82B8FFB-7BED-436D-A39D-6C768814F62A}"/>
                </a:ext>
              </a:extLst>
            </p:cNvPr>
            <p:cNvGrpSpPr/>
            <p:nvPr/>
          </p:nvGrpSpPr>
          <p:grpSpPr>
            <a:xfrm>
              <a:off x="3969364" y="2152748"/>
              <a:ext cx="287258" cy="215444"/>
              <a:chOff x="7101601" y="4164161"/>
              <a:chExt cx="287258" cy="215444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7FBB6626-F632-49CB-A3D4-1DCAFA114457}"/>
                  </a:ext>
                </a:extLst>
              </p:cNvPr>
              <p:cNvSpPr/>
              <p:nvPr/>
            </p:nvSpPr>
            <p:spPr>
              <a:xfrm>
                <a:off x="7164288" y="4199901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AF279AC6-8F06-4709-BF1B-3F2455CB41C7}"/>
                  </a:ext>
                </a:extLst>
              </p:cNvPr>
              <p:cNvSpPr txBox="1"/>
              <p:nvPr/>
            </p:nvSpPr>
            <p:spPr>
              <a:xfrm>
                <a:off x="7101601" y="4164161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15</a:t>
                </a:r>
              </a:p>
            </p:txBody>
          </p:sp>
        </p:grp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800AE839-C221-4C3D-9927-5C2E56160D58}"/>
                </a:ext>
              </a:extLst>
            </p:cNvPr>
            <p:cNvSpPr txBox="1"/>
            <p:nvPr/>
          </p:nvSpPr>
          <p:spPr>
            <a:xfrm>
              <a:off x="3884870" y="2444296"/>
              <a:ext cx="9028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1994. </a:t>
              </a:r>
              <a:r>
                <a:rPr lang="es-CO" sz="900" i="1" dirty="0"/>
                <a:t>Coaching</a:t>
              </a:r>
            </a:p>
          </p:txBody>
        </p:sp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19D7233B-4E8D-4B30-B3A2-0D49B0C131D6}"/>
                </a:ext>
              </a:extLst>
            </p:cNvPr>
            <p:cNvGrpSpPr/>
            <p:nvPr/>
          </p:nvGrpSpPr>
          <p:grpSpPr>
            <a:xfrm>
              <a:off x="3682106" y="2444296"/>
              <a:ext cx="287258" cy="215444"/>
              <a:chOff x="6450581" y="4001875"/>
              <a:chExt cx="287258" cy="215444"/>
            </a:xfrm>
          </p:grpSpPr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8EA18A7F-C831-417E-B4C9-426296908BCF}"/>
                  </a:ext>
                </a:extLst>
              </p:cNvPr>
              <p:cNvSpPr/>
              <p:nvPr/>
            </p:nvSpPr>
            <p:spPr>
              <a:xfrm>
                <a:off x="6516216" y="4048586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C4CAA4D5-DC9C-42BA-B3D6-BE25C8EF312C}"/>
                  </a:ext>
                </a:extLst>
              </p:cNvPr>
              <p:cNvSpPr txBox="1"/>
              <p:nvPr/>
            </p:nvSpPr>
            <p:spPr>
              <a:xfrm>
                <a:off x="6450581" y="4001875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14</a:t>
                </a:r>
              </a:p>
            </p:txBody>
          </p:sp>
        </p:grp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98908638-9C5B-44BD-BCDB-1393A7A9BF81}"/>
                </a:ext>
              </a:extLst>
            </p:cNvPr>
            <p:cNvSpPr txBox="1"/>
            <p:nvPr/>
          </p:nvSpPr>
          <p:spPr>
            <a:xfrm>
              <a:off x="3827686" y="2737407"/>
              <a:ext cx="19745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dirty="0"/>
                <a:t>1990. Las modas ING (</a:t>
              </a:r>
              <a:r>
                <a:rPr lang="es-CO" sz="900" dirty="0" err="1"/>
                <a:t>Ej</a:t>
              </a:r>
              <a:r>
                <a:rPr lang="es-CO" sz="900" dirty="0"/>
                <a:t>: </a:t>
              </a:r>
              <a:r>
                <a:rPr lang="es-CO" sz="900" dirty="0" err="1"/>
                <a:t>Outsourcing</a:t>
              </a:r>
              <a:r>
                <a:rPr lang="es-CO" sz="900" dirty="0"/>
                <a:t>)</a:t>
              </a:r>
            </a:p>
          </p:txBody>
        </p:sp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C1B8EBE2-8E10-4880-9F2B-6CCB3F453A38}"/>
                </a:ext>
              </a:extLst>
            </p:cNvPr>
            <p:cNvGrpSpPr/>
            <p:nvPr/>
          </p:nvGrpSpPr>
          <p:grpSpPr>
            <a:xfrm>
              <a:off x="3580747" y="2732911"/>
              <a:ext cx="287258" cy="215444"/>
              <a:chOff x="5949248" y="3554980"/>
              <a:chExt cx="287258" cy="215444"/>
            </a:xfrm>
          </p:grpSpPr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17762B7D-C03D-43B1-B868-940C0842036D}"/>
                  </a:ext>
                </a:extLst>
              </p:cNvPr>
              <p:cNvSpPr/>
              <p:nvPr/>
            </p:nvSpPr>
            <p:spPr>
              <a:xfrm>
                <a:off x="6020869" y="3594502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CB2A53DD-B2E4-49F9-9862-2093271EBB7A}"/>
                  </a:ext>
                </a:extLst>
              </p:cNvPr>
              <p:cNvSpPr txBox="1"/>
              <p:nvPr/>
            </p:nvSpPr>
            <p:spPr>
              <a:xfrm>
                <a:off x="5949248" y="3554980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13</a:t>
                </a:r>
              </a:p>
            </p:txBody>
          </p:sp>
        </p:grp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B3FC06CC-3E32-4C38-90C1-CC74694A537A}"/>
                </a:ext>
              </a:extLst>
            </p:cNvPr>
            <p:cNvSpPr txBox="1"/>
            <p:nvPr/>
          </p:nvSpPr>
          <p:spPr>
            <a:xfrm>
              <a:off x="2045237" y="4492215"/>
              <a:ext cx="2632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dirty="0"/>
                <a:t>1956 </a:t>
              </a:r>
              <a:r>
                <a:rPr lang="es-CO" sz="900" dirty="0" err="1"/>
                <a:t>Joe</a:t>
              </a:r>
              <a:r>
                <a:rPr lang="es-CO" sz="900" dirty="0"/>
                <a:t> </a:t>
              </a:r>
              <a:r>
                <a:rPr lang="es-CO" sz="900" dirty="0" err="1"/>
                <a:t>Berumen</a:t>
              </a:r>
              <a:endParaRPr lang="es-CO" sz="900" dirty="0"/>
            </a:p>
            <a:p>
              <a:r>
                <a:rPr lang="es-CO" sz="900" dirty="0"/>
                <a:t>Emil </a:t>
              </a:r>
              <a:r>
                <a:rPr lang="es-CO" sz="900" dirty="0" err="1"/>
                <a:t>Mesics</a:t>
              </a:r>
              <a:r>
                <a:rPr lang="es-CO" sz="900" dirty="0"/>
                <a:t> Manpower RRII</a:t>
              </a:r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C6AADC49-47E8-4957-A3B2-0D1C600BDC6B}"/>
                </a:ext>
              </a:extLst>
            </p:cNvPr>
            <p:cNvSpPr/>
            <p:nvPr/>
          </p:nvSpPr>
          <p:spPr>
            <a:xfrm>
              <a:off x="1942848" y="4588314"/>
              <a:ext cx="144016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7</a:t>
              </a: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853ABD46-8772-4FD7-A91A-05418ADB790A}"/>
                </a:ext>
              </a:extLst>
            </p:cNvPr>
            <p:cNvSpPr txBox="1"/>
            <p:nvPr/>
          </p:nvSpPr>
          <p:spPr>
            <a:xfrm>
              <a:off x="2362680" y="4139788"/>
              <a:ext cx="2071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1959. Guillermo Camacho Caro</a:t>
              </a:r>
            </a:p>
            <a:p>
              <a:r>
                <a:rPr lang="es-CO" sz="900" dirty="0"/>
                <a:t>Primera facultad de Ingeniería Industrial</a:t>
              </a:r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F2A23FBE-BDB1-4CE0-B09B-2B7495BAFD36}"/>
                </a:ext>
              </a:extLst>
            </p:cNvPr>
            <p:cNvSpPr/>
            <p:nvPr/>
          </p:nvSpPr>
          <p:spPr>
            <a:xfrm>
              <a:off x="2249118" y="4261435"/>
              <a:ext cx="144016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8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078C9DBD-6A39-4557-BA62-DC23662659F7}"/>
                </a:ext>
              </a:extLst>
            </p:cNvPr>
            <p:cNvSpPr txBox="1"/>
            <p:nvPr/>
          </p:nvSpPr>
          <p:spPr>
            <a:xfrm>
              <a:off x="2635716" y="3883908"/>
              <a:ext cx="28322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dirty="0"/>
                <a:t>Facultad de Administración de empresas UNAL</a:t>
              </a:r>
            </a:p>
          </p:txBody>
        </p:sp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A8AE361F-79B9-4DB8-8DA6-31C0E04B3F71}"/>
                </a:ext>
              </a:extLst>
            </p:cNvPr>
            <p:cNvSpPr/>
            <p:nvPr/>
          </p:nvSpPr>
          <p:spPr>
            <a:xfrm>
              <a:off x="2539980" y="3927821"/>
              <a:ext cx="156697" cy="144016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9</a:t>
              </a: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64948E69-A417-4117-BE82-1074FE722438}"/>
                </a:ext>
              </a:extLst>
            </p:cNvPr>
            <p:cNvSpPr txBox="1"/>
            <p:nvPr/>
          </p:nvSpPr>
          <p:spPr>
            <a:xfrm>
              <a:off x="2868803" y="3461264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1970. Simón González – Francisco Socarrás</a:t>
              </a:r>
            </a:p>
            <a:p>
              <a:r>
                <a:rPr lang="es-CO" sz="900" dirty="0"/>
                <a:t>Desarrollo Organizacional</a:t>
              </a:r>
            </a:p>
          </p:txBody>
        </p: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13F85435-496B-483F-AC17-9F051F879EEE}"/>
                </a:ext>
              </a:extLst>
            </p:cNvPr>
            <p:cNvGrpSpPr/>
            <p:nvPr/>
          </p:nvGrpSpPr>
          <p:grpSpPr>
            <a:xfrm>
              <a:off x="2623571" y="3539086"/>
              <a:ext cx="287258" cy="215444"/>
              <a:chOff x="4208883" y="2687810"/>
              <a:chExt cx="287258" cy="215444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EA11D755-B13F-4D12-8A6A-C411CF080A08}"/>
                  </a:ext>
                </a:extLst>
              </p:cNvPr>
              <p:cNvSpPr/>
              <p:nvPr/>
            </p:nvSpPr>
            <p:spPr>
              <a:xfrm>
                <a:off x="4283968" y="2722646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2E71C616-B3BF-4F0F-ABD9-93C8EF22356E}"/>
                  </a:ext>
                </a:extLst>
              </p:cNvPr>
              <p:cNvSpPr txBox="1"/>
              <p:nvPr/>
            </p:nvSpPr>
            <p:spPr>
              <a:xfrm>
                <a:off x="4208883" y="2687810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10</a:t>
                </a:r>
              </a:p>
            </p:txBody>
          </p:sp>
        </p:grp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8C3DE4A3-2796-4DA5-8E21-AAB9909B0C1A}"/>
                </a:ext>
              </a:extLst>
            </p:cNvPr>
            <p:cNvSpPr txBox="1"/>
            <p:nvPr/>
          </p:nvSpPr>
          <p:spPr>
            <a:xfrm>
              <a:off x="3284459" y="3216313"/>
              <a:ext cx="10615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1971. Calidad total</a:t>
              </a:r>
            </a:p>
          </p:txBody>
        </p:sp>
        <p:grpSp>
          <p:nvGrpSpPr>
            <p:cNvPr id="67" name="Grupo 66">
              <a:extLst>
                <a:ext uri="{FF2B5EF4-FFF2-40B4-BE49-F238E27FC236}">
                  <a16:creationId xmlns:a16="http://schemas.microsoft.com/office/drawing/2014/main" id="{AC4E3C58-4248-48CF-926F-958AACC25415}"/>
                </a:ext>
              </a:extLst>
            </p:cNvPr>
            <p:cNvGrpSpPr/>
            <p:nvPr/>
          </p:nvGrpSpPr>
          <p:grpSpPr>
            <a:xfrm>
              <a:off x="3065928" y="3228185"/>
              <a:ext cx="287258" cy="215444"/>
              <a:chOff x="4927306" y="2835126"/>
              <a:chExt cx="287258" cy="215444"/>
            </a:xfrm>
          </p:grpSpPr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6B9FE701-055D-485F-8346-91B21B4181CB}"/>
                  </a:ext>
                </a:extLst>
              </p:cNvPr>
              <p:cNvSpPr/>
              <p:nvPr/>
            </p:nvSpPr>
            <p:spPr>
              <a:xfrm>
                <a:off x="5001820" y="2866662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6ADB9454-81C1-412C-895E-8D131778CF35}"/>
                  </a:ext>
                </a:extLst>
              </p:cNvPr>
              <p:cNvSpPr txBox="1"/>
              <p:nvPr/>
            </p:nvSpPr>
            <p:spPr>
              <a:xfrm>
                <a:off x="4927306" y="2835126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11</a:t>
                </a:r>
              </a:p>
            </p:txBody>
          </p:sp>
        </p:grp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7A431C18-28F8-4669-AE42-C3AF0D45B8E4}"/>
                </a:ext>
              </a:extLst>
            </p:cNvPr>
            <p:cNvSpPr txBox="1"/>
            <p:nvPr/>
          </p:nvSpPr>
          <p:spPr>
            <a:xfrm>
              <a:off x="3586808" y="2941951"/>
              <a:ext cx="1039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/>
                <a:t>1982. David Mc </a:t>
              </a:r>
              <a:r>
                <a:rPr lang="es-CO" sz="900" dirty="0" err="1"/>
                <a:t>Clelland</a:t>
              </a:r>
              <a:r>
                <a:rPr lang="es-CO" sz="900" dirty="0"/>
                <a:t>. </a:t>
              </a:r>
              <a:endParaRPr lang="es-CO" sz="900" dirty="0" smtClean="0"/>
            </a:p>
            <a:p>
              <a:r>
                <a:rPr lang="es-CO" sz="900" dirty="0" smtClean="0"/>
                <a:t>Modelo </a:t>
              </a:r>
              <a:r>
                <a:rPr lang="es-CO" sz="900" dirty="0"/>
                <a:t>de competencias</a:t>
              </a:r>
            </a:p>
          </p:txBody>
        </p: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0E736848-CDEC-41E2-A42E-2E2C59BD2992}"/>
                </a:ext>
              </a:extLst>
            </p:cNvPr>
            <p:cNvGrpSpPr/>
            <p:nvPr/>
          </p:nvGrpSpPr>
          <p:grpSpPr>
            <a:xfrm>
              <a:off x="3353960" y="2973500"/>
              <a:ext cx="287258" cy="215444"/>
              <a:chOff x="5580499" y="3127901"/>
              <a:chExt cx="287258" cy="215444"/>
            </a:xfrm>
          </p:grpSpPr>
          <p:sp>
            <p:nvSpPr>
              <p:cNvPr id="72" name="Elipse 71">
                <a:extLst>
                  <a:ext uri="{FF2B5EF4-FFF2-40B4-BE49-F238E27FC236}">
                    <a16:creationId xmlns:a16="http://schemas.microsoft.com/office/drawing/2014/main" id="{4334D518-1D70-4ACB-878B-5462E4A56C12}"/>
                  </a:ext>
                </a:extLst>
              </p:cNvPr>
              <p:cNvSpPr/>
              <p:nvPr/>
            </p:nvSpPr>
            <p:spPr>
              <a:xfrm>
                <a:off x="5652120" y="3163615"/>
                <a:ext cx="144016" cy="144016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800" b="1" dirty="0"/>
              </a:p>
            </p:txBody>
          </p:sp>
          <p:sp>
            <p:nvSpPr>
              <p:cNvPr id="73" name="CuadroTexto 72">
                <a:extLst>
                  <a:ext uri="{FF2B5EF4-FFF2-40B4-BE49-F238E27FC236}">
                    <a16:creationId xmlns:a16="http://schemas.microsoft.com/office/drawing/2014/main" id="{3D0BEB8B-0CBB-43A1-AAA1-07D4C0526C24}"/>
                  </a:ext>
                </a:extLst>
              </p:cNvPr>
              <p:cNvSpPr txBox="1"/>
              <p:nvPr/>
            </p:nvSpPr>
            <p:spPr>
              <a:xfrm>
                <a:off x="5580499" y="3127901"/>
                <a:ext cx="2872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bg1">
                        <a:lumMod val="95000"/>
                      </a:schemeClr>
                    </a:solidFill>
                  </a:rPr>
                  <a:t>12</a:t>
                </a:r>
              </a:p>
            </p:txBody>
          </p:sp>
        </p:grpSp>
      </p:grpSp>
      <p:grpSp>
        <p:nvGrpSpPr>
          <p:cNvPr id="6" name="Grupo 5"/>
          <p:cNvGrpSpPr/>
          <p:nvPr/>
        </p:nvGrpSpPr>
        <p:grpSpPr>
          <a:xfrm>
            <a:off x="39431" y="644206"/>
            <a:ext cx="6484470" cy="4227874"/>
            <a:chOff x="39431" y="644206"/>
            <a:chExt cx="6484470" cy="4227874"/>
          </a:xfrm>
        </p:grpSpPr>
        <p:grpSp>
          <p:nvGrpSpPr>
            <p:cNvPr id="78" name="Grupo 77"/>
            <p:cNvGrpSpPr/>
            <p:nvPr/>
          </p:nvGrpSpPr>
          <p:grpSpPr>
            <a:xfrm>
              <a:off x="39431" y="644206"/>
              <a:ext cx="6484470" cy="4227874"/>
              <a:chOff x="39431" y="644206"/>
              <a:chExt cx="6484470" cy="4227874"/>
            </a:xfrm>
          </p:grpSpPr>
          <p:pic>
            <p:nvPicPr>
              <p:cNvPr id="77" name="Imagen 76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431" y="644206"/>
                <a:ext cx="6484470" cy="4227874"/>
              </a:xfrm>
              <a:prstGeom prst="rect">
                <a:avLst/>
              </a:prstGeom>
            </p:spPr>
          </p:pic>
          <p:sp>
            <p:nvSpPr>
              <p:cNvPr id="87" name="CuadroTexto 4"/>
              <p:cNvSpPr txBox="1"/>
              <p:nvPr/>
            </p:nvSpPr>
            <p:spPr>
              <a:xfrm>
                <a:off x="436528" y="4380448"/>
                <a:ext cx="1590206" cy="37978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Último</a:t>
                </a:r>
              </a:p>
            </p:txBody>
          </p:sp>
          <p:sp>
            <p:nvSpPr>
              <p:cNvPr id="88" name="CuadroTexto 5"/>
              <p:cNvSpPr txBox="1"/>
              <p:nvPr/>
            </p:nvSpPr>
            <p:spPr>
              <a:xfrm>
                <a:off x="724057" y="1537559"/>
                <a:ext cx="1015147" cy="28484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sz="1200" dirty="0">
                    <a:solidFill>
                      <a:srgbClr val="60A2D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Líder</a:t>
                </a:r>
              </a:p>
            </p:txBody>
          </p:sp>
          <p:sp>
            <p:nvSpPr>
              <p:cNvPr id="89" name="CuadroTexto 6"/>
              <p:cNvSpPr txBox="1"/>
              <p:nvPr/>
            </p:nvSpPr>
            <p:spPr>
              <a:xfrm>
                <a:off x="436528" y="2988297"/>
                <a:ext cx="1590206" cy="37978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sz="1200" dirty="0">
                    <a:solidFill>
                      <a:srgbClr val="FE8686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Colombia</a:t>
                </a:r>
                <a:endParaRPr lang="es-ES" sz="1200" dirty="0">
                  <a:solidFill>
                    <a:srgbClr val="FE868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CuadroTexto 1"/>
            <p:cNvSpPr txBox="1"/>
            <p:nvPr/>
          </p:nvSpPr>
          <p:spPr>
            <a:xfrm>
              <a:off x="1470882" y="1969928"/>
              <a:ext cx="38718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</a:rPr>
                <a:t>Fuente: The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Global Competitiveness </a:t>
              </a:r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</a:rPr>
                <a:t>Report. World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Economic Forum</a:t>
              </a:r>
              <a:endParaRPr lang="es-CO" sz="9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11760170" y="4403460"/>
            <a:ext cx="400110" cy="989283"/>
          </a:xfrm>
          <a:prstGeom prst="rect">
            <a:avLst/>
          </a:prstGeom>
          <a:solidFill>
            <a:srgbClr val="9AE0F1"/>
          </a:solidFill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es-CO" sz="1400" b="1" dirty="0" smtClean="0"/>
              <a:t>LO VISIBLE</a:t>
            </a:r>
            <a:endParaRPr lang="es-CO" sz="1400" b="1" dirty="0"/>
          </a:p>
        </p:txBody>
      </p:sp>
      <p:cxnSp>
        <p:nvCxnSpPr>
          <p:cNvPr id="118" name="Conector angular 117"/>
          <p:cNvCxnSpPr>
            <a:stCxn id="28" idx="0"/>
          </p:cNvCxnSpPr>
          <p:nvPr/>
        </p:nvCxnSpPr>
        <p:spPr>
          <a:xfrm rot="16200000" flipV="1">
            <a:off x="9379666" y="1822900"/>
            <a:ext cx="3245232" cy="1915887"/>
          </a:xfrm>
          <a:prstGeom prst="bentConnector3">
            <a:avLst>
              <a:gd name="adj1" fmla="val 106353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81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4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grpId="0" nodeType="after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23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24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infónica de platillo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1" grpId="0" animBg="1"/>
          <p:bldP spid="80" grpId="0"/>
          <p:bldP spid="82" grpId="0"/>
          <p:bldP spid="86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infónica de platillo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1" grpId="0" animBg="1"/>
          <p:bldP spid="80" grpId="0"/>
          <p:bldP spid="82" grpId="0"/>
          <p:bldP spid="86" grpId="0"/>
          <p:bldP spid="2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echa abajo 8"/>
          <p:cNvSpPr/>
          <p:nvPr/>
        </p:nvSpPr>
        <p:spPr>
          <a:xfrm rot="6479614">
            <a:off x="9104077" y="226893"/>
            <a:ext cx="1033763" cy="704286"/>
          </a:xfrm>
          <a:prstGeom prst="downArrow">
            <a:avLst/>
          </a:prstGeom>
          <a:solidFill>
            <a:srgbClr val="BE5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90415" y="2013450"/>
            <a:ext cx="2638425" cy="21145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15815" y="1988050"/>
            <a:ext cx="3524250" cy="30575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3491" y="883150"/>
            <a:ext cx="4295775" cy="41243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3491" y="845050"/>
            <a:ext cx="4733925" cy="5010150"/>
          </a:xfrm>
          <a:prstGeom prst="rect">
            <a:avLst/>
          </a:prstGeom>
        </p:spPr>
      </p:pic>
      <p:pic>
        <p:nvPicPr>
          <p:cNvPr id="1026" name="Picture 2" descr="Resultado de imagen para espiral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91" y="413250"/>
            <a:ext cx="5143500" cy="543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831765" y="2969125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600111" y="375357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$</a:t>
            </a:r>
            <a:endParaRPr lang="es-CO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nillo 6"/>
          <p:cNvSpPr/>
          <p:nvPr/>
        </p:nvSpPr>
        <p:spPr>
          <a:xfrm>
            <a:off x="1953910" y="2330047"/>
            <a:ext cx="2178942" cy="2197905"/>
          </a:xfrm>
          <a:prstGeom prst="donut">
            <a:avLst>
              <a:gd name="adj" fmla="val 14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0" name="Anillo 9"/>
          <p:cNvSpPr/>
          <p:nvPr/>
        </p:nvSpPr>
        <p:spPr>
          <a:xfrm>
            <a:off x="1446004" y="1820023"/>
            <a:ext cx="3190189" cy="3217953"/>
          </a:xfrm>
          <a:prstGeom prst="donut">
            <a:avLst>
              <a:gd name="adj" fmla="val 100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1" name="Anillo 10"/>
          <p:cNvSpPr/>
          <p:nvPr/>
        </p:nvSpPr>
        <p:spPr>
          <a:xfrm>
            <a:off x="2482027" y="2865064"/>
            <a:ext cx="1118141" cy="1127872"/>
          </a:xfrm>
          <a:prstGeom prst="donut">
            <a:avLst>
              <a:gd name="adj" fmla="val 20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2" name="Anillo 11"/>
          <p:cNvSpPr/>
          <p:nvPr/>
        </p:nvSpPr>
        <p:spPr>
          <a:xfrm>
            <a:off x="918027" y="1287452"/>
            <a:ext cx="4246142" cy="4283095"/>
          </a:xfrm>
          <a:prstGeom prst="donut">
            <a:avLst>
              <a:gd name="adj" fmla="val 88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696981" y="3143429"/>
            <a:ext cx="702699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$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nillo 14"/>
          <p:cNvSpPr/>
          <p:nvPr/>
        </p:nvSpPr>
        <p:spPr>
          <a:xfrm>
            <a:off x="472182" y="850426"/>
            <a:ext cx="5137832" cy="5182546"/>
          </a:xfrm>
          <a:prstGeom prst="donut">
            <a:avLst>
              <a:gd name="adj" fmla="val 6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512516" y="6003909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800" b="1" spc="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I R</a:t>
            </a:r>
            <a:endParaRPr lang="es-BO" sz="28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755984" y="585076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8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S A</a:t>
            </a:r>
            <a:endParaRPr lang="es-BO" sz="2800" b="1" spc="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2897">
            <a:off x="8837287" y="345532"/>
            <a:ext cx="396274" cy="9754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565132" y="69519"/>
            <a:ext cx="3651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PARADIGMA…… A REVISAR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8" grpId="0"/>
      <p:bldP spid="7" grpId="0" animBg="1"/>
      <p:bldP spid="10" grpId="0" animBg="1"/>
      <p:bldP spid="11" grpId="0" animBg="1"/>
      <p:bldP spid="12" grpId="0" animBg="1"/>
      <p:bldP spid="13" grpId="0"/>
      <p:bldP spid="15" grpId="0" animBg="1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upo 142"/>
          <p:cNvGrpSpPr/>
          <p:nvPr/>
        </p:nvGrpSpPr>
        <p:grpSpPr>
          <a:xfrm>
            <a:off x="1554251" y="4941324"/>
            <a:ext cx="2208552" cy="1754196"/>
            <a:chOff x="1554251" y="4931995"/>
            <a:chExt cx="2208552" cy="1929616"/>
          </a:xfrm>
        </p:grpSpPr>
        <p:grpSp>
          <p:nvGrpSpPr>
            <p:cNvPr id="125" name="Group 15"/>
            <p:cNvGrpSpPr/>
            <p:nvPr/>
          </p:nvGrpSpPr>
          <p:grpSpPr>
            <a:xfrm>
              <a:off x="1554251" y="4931995"/>
              <a:ext cx="2208552" cy="1929616"/>
              <a:chOff x="2345760" y="2489200"/>
              <a:chExt cx="2966016" cy="2403475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126" name="Freeform 7"/>
              <p:cNvSpPr>
                <a:spLocks/>
              </p:cNvSpPr>
              <p:nvPr/>
            </p:nvSpPr>
            <p:spPr bwMode="auto">
              <a:xfrm>
                <a:off x="2345760" y="2489200"/>
                <a:ext cx="1408113" cy="1738312"/>
              </a:xfrm>
              <a:custGeom>
                <a:avLst/>
                <a:gdLst>
                  <a:gd name="T0" fmla="*/ 284 w 807"/>
                  <a:gd name="T1" fmla="*/ 0 h 998"/>
                  <a:gd name="T2" fmla="*/ 24 w 807"/>
                  <a:gd name="T3" fmla="*/ 454 h 998"/>
                  <a:gd name="T4" fmla="*/ 0 w 807"/>
                  <a:gd name="T5" fmla="*/ 545 h 998"/>
                  <a:gd name="T6" fmla="*/ 24 w 807"/>
                  <a:gd name="T7" fmla="*/ 636 h 998"/>
                  <a:gd name="T8" fmla="*/ 233 w 807"/>
                  <a:gd name="T9" fmla="*/ 998 h 998"/>
                  <a:gd name="T10" fmla="*/ 807 w 807"/>
                  <a:gd name="T11" fmla="*/ 0 h 998"/>
                  <a:gd name="T12" fmla="*/ 284 w 807"/>
                  <a:gd name="T13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998">
                    <a:moveTo>
                      <a:pt x="284" y="0"/>
                    </a:moveTo>
                    <a:cubicBezTo>
                      <a:pt x="246" y="66"/>
                      <a:pt x="24" y="454"/>
                      <a:pt x="24" y="454"/>
                    </a:cubicBezTo>
                    <a:cubicBezTo>
                      <a:pt x="9" y="481"/>
                      <a:pt x="0" y="512"/>
                      <a:pt x="0" y="545"/>
                    </a:cubicBezTo>
                    <a:cubicBezTo>
                      <a:pt x="0" y="578"/>
                      <a:pt x="9" y="609"/>
                      <a:pt x="24" y="636"/>
                    </a:cubicBezTo>
                    <a:cubicBezTo>
                      <a:pt x="233" y="998"/>
                      <a:pt x="233" y="998"/>
                      <a:pt x="233" y="998"/>
                    </a:cubicBezTo>
                    <a:cubicBezTo>
                      <a:pt x="233" y="998"/>
                      <a:pt x="667" y="242"/>
                      <a:pt x="807" y="0"/>
                    </a:cubicBezTo>
                    <a:lnTo>
                      <a:pt x="2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31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8"/>
              <p:cNvSpPr>
                <a:spLocks/>
              </p:cNvSpPr>
              <p:nvPr/>
            </p:nvSpPr>
            <p:spPr bwMode="auto">
              <a:xfrm>
                <a:off x="2374901" y="3152775"/>
                <a:ext cx="2936875" cy="1739900"/>
              </a:xfrm>
              <a:custGeom>
                <a:avLst/>
                <a:gdLst>
                  <a:gd name="T0" fmla="*/ 785 w 1684"/>
                  <a:gd name="T1" fmla="*/ 999 h 999"/>
                  <a:gd name="T2" fmla="*/ 884 w 1684"/>
                  <a:gd name="T3" fmla="*/ 726 h 999"/>
                  <a:gd name="T4" fmla="*/ 865 w 1684"/>
                  <a:gd name="T5" fmla="*/ 726 h 999"/>
                  <a:gd name="T6" fmla="*/ 381 w 1684"/>
                  <a:gd name="T7" fmla="*/ 726 h 999"/>
                  <a:gd name="T8" fmla="*/ 290 w 1684"/>
                  <a:gd name="T9" fmla="*/ 702 h 999"/>
                  <a:gd name="T10" fmla="*/ 224 w 1684"/>
                  <a:gd name="T11" fmla="*/ 636 h 999"/>
                  <a:gd name="T12" fmla="*/ 0 w 1684"/>
                  <a:gd name="T13" fmla="*/ 246 h 999"/>
                  <a:gd name="T14" fmla="*/ 102 w 1684"/>
                  <a:gd name="T15" fmla="*/ 273 h 999"/>
                  <a:gd name="T16" fmla="*/ 865 w 1684"/>
                  <a:gd name="T17" fmla="*/ 273 h 999"/>
                  <a:gd name="T18" fmla="*/ 884 w 1684"/>
                  <a:gd name="T19" fmla="*/ 273 h 999"/>
                  <a:gd name="T20" fmla="*/ 785 w 1684"/>
                  <a:gd name="T21" fmla="*/ 0 h 999"/>
                  <a:gd name="T22" fmla="*/ 1683 w 1684"/>
                  <a:gd name="T23" fmla="*/ 500 h 999"/>
                  <a:gd name="T24" fmla="*/ 1684 w 1684"/>
                  <a:gd name="T25" fmla="*/ 500 h 999"/>
                  <a:gd name="T26" fmla="*/ 785 w 1684"/>
                  <a:gd name="T27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999">
                    <a:moveTo>
                      <a:pt x="785" y="999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0"/>
                      <a:pt x="1015" y="799"/>
                      <a:pt x="785" y="999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" name="CuadroTexto 132"/>
            <p:cNvSpPr txBox="1"/>
            <p:nvPr/>
          </p:nvSpPr>
          <p:spPr>
            <a:xfrm>
              <a:off x="2824272" y="5686186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endParaRPr lang="es-C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5" name="Grupo 144"/>
          <p:cNvGrpSpPr/>
          <p:nvPr/>
        </p:nvGrpSpPr>
        <p:grpSpPr>
          <a:xfrm>
            <a:off x="317500" y="391520"/>
            <a:ext cx="838200" cy="6210300"/>
            <a:chOff x="317500" y="469901"/>
            <a:chExt cx="838200" cy="6210300"/>
          </a:xfrm>
        </p:grpSpPr>
        <p:sp>
          <p:nvSpPr>
            <p:cNvPr id="144" name="Rectángulo redondeado 143"/>
            <p:cNvSpPr/>
            <p:nvPr/>
          </p:nvSpPr>
          <p:spPr>
            <a:xfrm>
              <a:off x="317500" y="469901"/>
              <a:ext cx="838200" cy="62103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4" name="CuadroTexto 133"/>
            <p:cNvSpPr txBox="1"/>
            <p:nvPr/>
          </p:nvSpPr>
          <p:spPr>
            <a:xfrm>
              <a:off x="481889" y="629921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lang="es-C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CuadroTexto 134"/>
            <p:cNvSpPr txBox="1"/>
            <p:nvPr/>
          </p:nvSpPr>
          <p:spPr>
            <a:xfrm>
              <a:off x="481889" y="1902665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136" name="CuadroTexto 135"/>
            <p:cNvSpPr txBox="1"/>
            <p:nvPr/>
          </p:nvSpPr>
          <p:spPr>
            <a:xfrm>
              <a:off x="481889" y="3181299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endParaRPr lang="es-C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CuadroTexto 136"/>
            <p:cNvSpPr txBox="1"/>
            <p:nvPr/>
          </p:nvSpPr>
          <p:spPr>
            <a:xfrm>
              <a:off x="481889" y="4474212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138" name="CuadroTexto 137"/>
            <p:cNvSpPr txBox="1"/>
            <p:nvPr/>
          </p:nvSpPr>
          <p:spPr>
            <a:xfrm>
              <a:off x="481889" y="5702255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endParaRPr lang="es-C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2" name="Grupo 141"/>
          <p:cNvGrpSpPr/>
          <p:nvPr/>
        </p:nvGrpSpPr>
        <p:grpSpPr>
          <a:xfrm>
            <a:off x="1554251" y="3658911"/>
            <a:ext cx="2208552" cy="1754196"/>
            <a:chOff x="1554251" y="3623455"/>
            <a:chExt cx="2208552" cy="1929616"/>
          </a:xfrm>
        </p:grpSpPr>
        <p:grpSp>
          <p:nvGrpSpPr>
            <p:cNvPr id="72" name="Group 15"/>
            <p:cNvGrpSpPr/>
            <p:nvPr/>
          </p:nvGrpSpPr>
          <p:grpSpPr>
            <a:xfrm>
              <a:off x="1554251" y="3623455"/>
              <a:ext cx="2208552" cy="1929616"/>
              <a:chOff x="2345760" y="2489200"/>
              <a:chExt cx="2966016" cy="2403475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76" name="Freeform 7"/>
              <p:cNvSpPr>
                <a:spLocks/>
              </p:cNvSpPr>
              <p:nvPr/>
            </p:nvSpPr>
            <p:spPr bwMode="auto">
              <a:xfrm>
                <a:off x="2345760" y="2489200"/>
                <a:ext cx="1408113" cy="1738312"/>
              </a:xfrm>
              <a:custGeom>
                <a:avLst/>
                <a:gdLst>
                  <a:gd name="T0" fmla="*/ 284 w 807"/>
                  <a:gd name="T1" fmla="*/ 0 h 998"/>
                  <a:gd name="T2" fmla="*/ 24 w 807"/>
                  <a:gd name="T3" fmla="*/ 454 h 998"/>
                  <a:gd name="T4" fmla="*/ 0 w 807"/>
                  <a:gd name="T5" fmla="*/ 545 h 998"/>
                  <a:gd name="T6" fmla="*/ 24 w 807"/>
                  <a:gd name="T7" fmla="*/ 636 h 998"/>
                  <a:gd name="T8" fmla="*/ 233 w 807"/>
                  <a:gd name="T9" fmla="*/ 998 h 998"/>
                  <a:gd name="T10" fmla="*/ 807 w 807"/>
                  <a:gd name="T11" fmla="*/ 0 h 998"/>
                  <a:gd name="T12" fmla="*/ 284 w 807"/>
                  <a:gd name="T13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998">
                    <a:moveTo>
                      <a:pt x="284" y="0"/>
                    </a:moveTo>
                    <a:cubicBezTo>
                      <a:pt x="246" y="66"/>
                      <a:pt x="24" y="454"/>
                      <a:pt x="24" y="454"/>
                    </a:cubicBezTo>
                    <a:cubicBezTo>
                      <a:pt x="9" y="481"/>
                      <a:pt x="0" y="512"/>
                      <a:pt x="0" y="545"/>
                    </a:cubicBezTo>
                    <a:cubicBezTo>
                      <a:pt x="0" y="578"/>
                      <a:pt x="9" y="609"/>
                      <a:pt x="24" y="636"/>
                    </a:cubicBezTo>
                    <a:cubicBezTo>
                      <a:pt x="233" y="998"/>
                      <a:pt x="233" y="998"/>
                      <a:pt x="233" y="998"/>
                    </a:cubicBezTo>
                    <a:cubicBezTo>
                      <a:pt x="233" y="998"/>
                      <a:pt x="667" y="242"/>
                      <a:pt x="807" y="0"/>
                    </a:cubicBezTo>
                    <a:lnTo>
                      <a:pt x="2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31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8"/>
              <p:cNvSpPr>
                <a:spLocks/>
              </p:cNvSpPr>
              <p:nvPr/>
            </p:nvSpPr>
            <p:spPr bwMode="auto">
              <a:xfrm>
                <a:off x="2374901" y="3152775"/>
                <a:ext cx="2936875" cy="1739900"/>
              </a:xfrm>
              <a:custGeom>
                <a:avLst/>
                <a:gdLst>
                  <a:gd name="T0" fmla="*/ 785 w 1684"/>
                  <a:gd name="T1" fmla="*/ 999 h 999"/>
                  <a:gd name="T2" fmla="*/ 884 w 1684"/>
                  <a:gd name="T3" fmla="*/ 726 h 999"/>
                  <a:gd name="T4" fmla="*/ 865 w 1684"/>
                  <a:gd name="T5" fmla="*/ 726 h 999"/>
                  <a:gd name="T6" fmla="*/ 381 w 1684"/>
                  <a:gd name="T7" fmla="*/ 726 h 999"/>
                  <a:gd name="T8" fmla="*/ 290 w 1684"/>
                  <a:gd name="T9" fmla="*/ 702 h 999"/>
                  <a:gd name="T10" fmla="*/ 224 w 1684"/>
                  <a:gd name="T11" fmla="*/ 636 h 999"/>
                  <a:gd name="T12" fmla="*/ 0 w 1684"/>
                  <a:gd name="T13" fmla="*/ 246 h 999"/>
                  <a:gd name="T14" fmla="*/ 102 w 1684"/>
                  <a:gd name="T15" fmla="*/ 273 h 999"/>
                  <a:gd name="T16" fmla="*/ 865 w 1684"/>
                  <a:gd name="T17" fmla="*/ 273 h 999"/>
                  <a:gd name="T18" fmla="*/ 884 w 1684"/>
                  <a:gd name="T19" fmla="*/ 273 h 999"/>
                  <a:gd name="T20" fmla="*/ 785 w 1684"/>
                  <a:gd name="T21" fmla="*/ 0 h 999"/>
                  <a:gd name="T22" fmla="*/ 1683 w 1684"/>
                  <a:gd name="T23" fmla="*/ 500 h 999"/>
                  <a:gd name="T24" fmla="*/ 1684 w 1684"/>
                  <a:gd name="T25" fmla="*/ 500 h 999"/>
                  <a:gd name="T26" fmla="*/ 785 w 1684"/>
                  <a:gd name="T27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999">
                    <a:moveTo>
                      <a:pt x="785" y="999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0"/>
                      <a:pt x="1015" y="799"/>
                      <a:pt x="785" y="999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2" name="CuadroTexto 131"/>
            <p:cNvSpPr txBox="1"/>
            <p:nvPr/>
          </p:nvSpPr>
          <p:spPr>
            <a:xfrm>
              <a:off x="2824272" y="4420172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141" name="Grupo 140"/>
          <p:cNvGrpSpPr/>
          <p:nvPr/>
        </p:nvGrpSpPr>
        <p:grpSpPr>
          <a:xfrm>
            <a:off x="1554251" y="2386144"/>
            <a:ext cx="2201138" cy="1755355"/>
            <a:chOff x="1554251" y="2333212"/>
            <a:chExt cx="2201138" cy="1930890"/>
          </a:xfrm>
        </p:grpSpPr>
        <p:grpSp>
          <p:nvGrpSpPr>
            <p:cNvPr id="32" name="Group 16"/>
            <p:cNvGrpSpPr/>
            <p:nvPr/>
          </p:nvGrpSpPr>
          <p:grpSpPr>
            <a:xfrm>
              <a:off x="1554251" y="2333212"/>
              <a:ext cx="2201138" cy="1930890"/>
              <a:chOff x="2340172" y="4279900"/>
              <a:chExt cx="2956059" cy="2405062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39" name="Freeform 5"/>
              <p:cNvSpPr>
                <a:spLocks/>
              </p:cNvSpPr>
              <p:nvPr/>
            </p:nvSpPr>
            <p:spPr bwMode="auto">
              <a:xfrm>
                <a:off x="2340172" y="4279900"/>
                <a:ext cx="1408113" cy="1739900"/>
              </a:xfrm>
              <a:custGeom>
                <a:avLst/>
                <a:gdLst>
                  <a:gd name="T0" fmla="*/ 284 w 807"/>
                  <a:gd name="T1" fmla="*/ 0 h 998"/>
                  <a:gd name="T2" fmla="*/ 24 w 807"/>
                  <a:gd name="T3" fmla="*/ 454 h 998"/>
                  <a:gd name="T4" fmla="*/ 0 w 807"/>
                  <a:gd name="T5" fmla="*/ 545 h 998"/>
                  <a:gd name="T6" fmla="*/ 24 w 807"/>
                  <a:gd name="T7" fmla="*/ 636 h 998"/>
                  <a:gd name="T8" fmla="*/ 233 w 807"/>
                  <a:gd name="T9" fmla="*/ 998 h 998"/>
                  <a:gd name="T10" fmla="*/ 807 w 807"/>
                  <a:gd name="T11" fmla="*/ 0 h 998"/>
                  <a:gd name="T12" fmla="*/ 284 w 807"/>
                  <a:gd name="T13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998">
                    <a:moveTo>
                      <a:pt x="284" y="0"/>
                    </a:moveTo>
                    <a:cubicBezTo>
                      <a:pt x="246" y="66"/>
                      <a:pt x="24" y="454"/>
                      <a:pt x="24" y="454"/>
                    </a:cubicBezTo>
                    <a:cubicBezTo>
                      <a:pt x="9" y="481"/>
                      <a:pt x="0" y="512"/>
                      <a:pt x="0" y="545"/>
                    </a:cubicBezTo>
                    <a:cubicBezTo>
                      <a:pt x="0" y="578"/>
                      <a:pt x="9" y="609"/>
                      <a:pt x="24" y="636"/>
                    </a:cubicBezTo>
                    <a:cubicBezTo>
                      <a:pt x="233" y="998"/>
                      <a:pt x="233" y="998"/>
                      <a:pt x="233" y="998"/>
                    </a:cubicBezTo>
                    <a:cubicBezTo>
                      <a:pt x="233" y="998"/>
                      <a:pt x="667" y="242"/>
                      <a:pt x="807" y="0"/>
                    </a:cubicBezTo>
                    <a:lnTo>
                      <a:pt x="2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31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2359356" y="4943475"/>
                <a:ext cx="2936875" cy="1741487"/>
              </a:xfrm>
              <a:custGeom>
                <a:avLst/>
                <a:gdLst>
                  <a:gd name="T0" fmla="*/ 785 w 1684"/>
                  <a:gd name="T1" fmla="*/ 999 h 999"/>
                  <a:gd name="T2" fmla="*/ 884 w 1684"/>
                  <a:gd name="T3" fmla="*/ 726 h 999"/>
                  <a:gd name="T4" fmla="*/ 865 w 1684"/>
                  <a:gd name="T5" fmla="*/ 726 h 999"/>
                  <a:gd name="T6" fmla="*/ 381 w 1684"/>
                  <a:gd name="T7" fmla="*/ 726 h 999"/>
                  <a:gd name="T8" fmla="*/ 290 w 1684"/>
                  <a:gd name="T9" fmla="*/ 702 h 999"/>
                  <a:gd name="T10" fmla="*/ 224 w 1684"/>
                  <a:gd name="T11" fmla="*/ 636 h 999"/>
                  <a:gd name="T12" fmla="*/ 0 w 1684"/>
                  <a:gd name="T13" fmla="*/ 246 h 999"/>
                  <a:gd name="T14" fmla="*/ 102 w 1684"/>
                  <a:gd name="T15" fmla="*/ 273 h 999"/>
                  <a:gd name="T16" fmla="*/ 865 w 1684"/>
                  <a:gd name="T17" fmla="*/ 273 h 999"/>
                  <a:gd name="T18" fmla="*/ 884 w 1684"/>
                  <a:gd name="T19" fmla="*/ 273 h 999"/>
                  <a:gd name="T20" fmla="*/ 785 w 1684"/>
                  <a:gd name="T21" fmla="*/ 0 h 999"/>
                  <a:gd name="T22" fmla="*/ 1683 w 1684"/>
                  <a:gd name="T23" fmla="*/ 500 h 999"/>
                  <a:gd name="T24" fmla="*/ 1684 w 1684"/>
                  <a:gd name="T25" fmla="*/ 500 h 999"/>
                  <a:gd name="T26" fmla="*/ 785 w 1684"/>
                  <a:gd name="T27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999">
                    <a:moveTo>
                      <a:pt x="785" y="999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0"/>
                      <a:pt x="1015" y="799"/>
                      <a:pt x="785" y="999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1" name="CuadroTexto 130"/>
            <p:cNvSpPr txBox="1"/>
            <p:nvPr/>
          </p:nvSpPr>
          <p:spPr>
            <a:xfrm>
              <a:off x="2824272" y="3129028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endParaRPr lang="es-C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0" name="Grupo 139"/>
          <p:cNvGrpSpPr/>
          <p:nvPr/>
        </p:nvGrpSpPr>
        <p:grpSpPr>
          <a:xfrm>
            <a:off x="1558412" y="1102502"/>
            <a:ext cx="2196977" cy="1742653"/>
            <a:chOff x="1558412" y="1076332"/>
            <a:chExt cx="2196977" cy="1916918"/>
          </a:xfrm>
        </p:grpSpPr>
        <p:grpSp>
          <p:nvGrpSpPr>
            <p:cNvPr id="33" name="Group 15"/>
            <p:cNvGrpSpPr/>
            <p:nvPr/>
          </p:nvGrpSpPr>
          <p:grpSpPr>
            <a:xfrm>
              <a:off x="1558412" y="1076332"/>
              <a:ext cx="2196977" cy="1916918"/>
              <a:chOff x="2345760" y="2489200"/>
              <a:chExt cx="2950471" cy="2387658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2345760" y="2489200"/>
                <a:ext cx="1408113" cy="1738312"/>
              </a:xfrm>
              <a:custGeom>
                <a:avLst/>
                <a:gdLst>
                  <a:gd name="T0" fmla="*/ 284 w 807"/>
                  <a:gd name="T1" fmla="*/ 0 h 998"/>
                  <a:gd name="T2" fmla="*/ 24 w 807"/>
                  <a:gd name="T3" fmla="*/ 454 h 998"/>
                  <a:gd name="T4" fmla="*/ 0 w 807"/>
                  <a:gd name="T5" fmla="*/ 545 h 998"/>
                  <a:gd name="T6" fmla="*/ 24 w 807"/>
                  <a:gd name="T7" fmla="*/ 636 h 998"/>
                  <a:gd name="T8" fmla="*/ 233 w 807"/>
                  <a:gd name="T9" fmla="*/ 998 h 998"/>
                  <a:gd name="T10" fmla="*/ 807 w 807"/>
                  <a:gd name="T11" fmla="*/ 0 h 998"/>
                  <a:gd name="T12" fmla="*/ 284 w 807"/>
                  <a:gd name="T13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998">
                    <a:moveTo>
                      <a:pt x="284" y="0"/>
                    </a:moveTo>
                    <a:cubicBezTo>
                      <a:pt x="246" y="66"/>
                      <a:pt x="24" y="454"/>
                      <a:pt x="24" y="454"/>
                    </a:cubicBezTo>
                    <a:cubicBezTo>
                      <a:pt x="9" y="481"/>
                      <a:pt x="0" y="512"/>
                      <a:pt x="0" y="545"/>
                    </a:cubicBezTo>
                    <a:cubicBezTo>
                      <a:pt x="0" y="578"/>
                      <a:pt x="9" y="609"/>
                      <a:pt x="24" y="636"/>
                    </a:cubicBezTo>
                    <a:cubicBezTo>
                      <a:pt x="233" y="998"/>
                      <a:pt x="233" y="998"/>
                      <a:pt x="233" y="998"/>
                    </a:cubicBezTo>
                    <a:cubicBezTo>
                      <a:pt x="233" y="998"/>
                      <a:pt x="667" y="242"/>
                      <a:pt x="807" y="0"/>
                    </a:cubicBezTo>
                    <a:lnTo>
                      <a:pt x="2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31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2359356" y="3136956"/>
                <a:ext cx="2936875" cy="1739902"/>
              </a:xfrm>
              <a:custGeom>
                <a:avLst/>
                <a:gdLst>
                  <a:gd name="T0" fmla="*/ 785 w 1684"/>
                  <a:gd name="T1" fmla="*/ 999 h 999"/>
                  <a:gd name="T2" fmla="*/ 884 w 1684"/>
                  <a:gd name="T3" fmla="*/ 726 h 999"/>
                  <a:gd name="T4" fmla="*/ 865 w 1684"/>
                  <a:gd name="T5" fmla="*/ 726 h 999"/>
                  <a:gd name="T6" fmla="*/ 381 w 1684"/>
                  <a:gd name="T7" fmla="*/ 726 h 999"/>
                  <a:gd name="T8" fmla="*/ 290 w 1684"/>
                  <a:gd name="T9" fmla="*/ 702 h 999"/>
                  <a:gd name="T10" fmla="*/ 224 w 1684"/>
                  <a:gd name="T11" fmla="*/ 636 h 999"/>
                  <a:gd name="T12" fmla="*/ 0 w 1684"/>
                  <a:gd name="T13" fmla="*/ 246 h 999"/>
                  <a:gd name="T14" fmla="*/ 102 w 1684"/>
                  <a:gd name="T15" fmla="*/ 273 h 999"/>
                  <a:gd name="T16" fmla="*/ 865 w 1684"/>
                  <a:gd name="T17" fmla="*/ 273 h 999"/>
                  <a:gd name="T18" fmla="*/ 884 w 1684"/>
                  <a:gd name="T19" fmla="*/ 273 h 999"/>
                  <a:gd name="T20" fmla="*/ 785 w 1684"/>
                  <a:gd name="T21" fmla="*/ 0 h 999"/>
                  <a:gd name="T22" fmla="*/ 1683 w 1684"/>
                  <a:gd name="T23" fmla="*/ 500 h 999"/>
                  <a:gd name="T24" fmla="*/ 1684 w 1684"/>
                  <a:gd name="T25" fmla="*/ 500 h 999"/>
                  <a:gd name="T26" fmla="*/ 785 w 1684"/>
                  <a:gd name="T27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999">
                    <a:moveTo>
                      <a:pt x="785" y="999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0"/>
                      <a:pt x="1015" y="799"/>
                      <a:pt x="785" y="99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0" name="CuadroTexto 129"/>
            <p:cNvSpPr txBox="1"/>
            <p:nvPr/>
          </p:nvSpPr>
          <p:spPr>
            <a:xfrm>
              <a:off x="2824272" y="1859447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</p:grpSp>
      <p:grpSp>
        <p:nvGrpSpPr>
          <p:cNvPr id="139" name="Grupo 138"/>
          <p:cNvGrpSpPr/>
          <p:nvPr/>
        </p:nvGrpSpPr>
        <p:grpSpPr>
          <a:xfrm>
            <a:off x="1558357" y="-1274"/>
            <a:ext cx="2208607" cy="1542163"/>
            <a:chOff x="1558357" y="-1"/>
            <a:chExt cx="2208607" cy="1696379"/>
          </a:xfrm>
        </p:grpSpPr>
        <p:grpSp>
          <p:nvGrpSpPr>
            <p:cNvPr id="34" name="Group 14"/>
            <p:cNvGrpSpPr/>
            <p:nvPr/>
          </p:nvGrpSpPr>
          <p:grpSpPr>
            <a:xfrm>
              <a:off x="1558357" y="-1"/>
              <a:ext cx="2208607" cy="1696379"/>
              <a:chOff x="2345686" y="1014413"/>
              <a:chExt cx="2966090" cy="2112962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35" name="Freeform 9"/>
              <p:cNvSpPr>
                <a:spLocks/>
              </p:cNvSpPr>
              <p:nvPr/>
            </p:nvSpPr>
            <p:spPr bwMode="auto">
              <a:xfrm>
                <a:off x="2345686" y="1014413"/>
                <a:ext cx="1236663" cy="1446212"/>
              </a:xfrm>
              <a:custGeom>
                <a:avLst/>
                <a:gdLst>
                  <a:gd name="T0" fmla="*/ 186 w 709"/>
                  <a:gd name="T1" fmla="*/ 0 h 830"/>
                  <a:gd name="T2" fmla="*/ 24 w 709"/>
                  <a:gd name="T3" fmla="*/ 286 h 830"/>
                  <a:gd name="T4" fmla="*/ 0 w 709"/>
                  <a:gd name="T5" fmla="*/ 377 h 830"/>
                  <a:gd name="T6" fmla="*/ 24 w 709"/>
                  <a:gd name="T7" fmla="*/ 468 h 830"/>
                  <a:gd name="T8" fmla="*/ 233 w 709"/>
                  <a:gd name="T9" fmla="*/ 830 h 830"/>
                  <a:gd name="T10" fmla="*/ 709 w 709"/>
                  <a:gd name="T11" fmla="*/ 0 h 830"/>
                  <a:gd name="T12" fmla="*/ 186 w 709"/>
                  <a:gd name="T13" fmla="*/ 0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9" h="830">
                    <a:moveTo>
                      <a:pt x="186" y="0"/>
                    </a:moveTo>
                    <a:cubicBezTo>
                      <a:pt x="148" y="66"/>
                      <a:pt x="24" y="286"/>
                      <a:pt x="24" y="286"/>
                    </a:cubicBezTo>
                    <a:cubicBezTo>
                      <a:pt x="9" y="313"/>
                      <a:pt x="0" y="344"/>
                      <a:pt x="0" y="377"/>
                    </a:cubicBezTo>
                    <a:cubicBezTo>
                      <a:pt x="0" y="410"/>
                      <a:pt x="9" y="441"/>
                      <a:pt x="24" y="468"/>
                    </a:cubicBezTo>
                    <a:cubicBezTo>
                      <a:pt x="233" y="830"/>
                      <a:pt x="233" y="830"/>
                      <a:pt x="233" y="830"/>
                    </a:cubicBezTo>
                    <a:cubicBezTo>
                      <a:pt x="233" y="830"/>
                      <a:pt x="569" y="242"/>
                      <a:pt x="709" y="0"/>
                    </a:cubicBezTo>
                    <a:lnTo>
                      <a:pt x="18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31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0"/>
              <p:cNvSpPr>
                <a:spLocks/>
              </p:cNvSpPr>
              <p:nvPr/>
            </p:nvSpPr>
            <p:spPr bwMode="auto">
              <a:xfrm>
                <a:off x="2374901" y="1385888"/>
                <a:ext cx="2936875" cy="1741487"/>
              </a:xfrm>
              <a:custGeom>
                <a:avLst/>
                <a:gdLst>
                  <a:gd name="T0" fmla="*/ 785 w 1684"/>
                  <a:gd name="T1" fmla="*/ 1000 h 1000"/>
                  <a:gd name="T2" fmla="*/ 884 w 1684"/>
                  <a:gd name="T3" fmla="*/ 726 h 1000"/>
                  <a:gd name="T4" fmla="*/ 865 w 1684"/>
                  <a:gd name="T5" fmla="*/ 726 h 1000"/>
                  <a:gd name="T6" fmla="*/ 381 w 1684"/>
                  <a:gd name="T7" fmla="*/ 726 h 1000"/>
                  <a:gd name="T8" fmla="*/ 290 w 1684"/>
                  <a:gd name="T9" fmla="*/ 702 h 1000"/>
                  <a:gd name="T10" fmla="*/ 224 w 1684"/>
                  <a:gd name="T11" fmla="*/ 636 h 1000"/>
                  <a:gd name="T12" fmla="*/ 0 w 1684"/>
                  <a:gd name="T13" fmla="*/ 246 h 1000"/>
                  <a:gd name="T14" fmla="*/ 102 w 1684"/>
                  <a:gd name="T15" fmla="*/ 273 h 1000"/>
                  <a:gd name="T16" fmla="*/ 865 w 1684"/>
                  <a:gd name="T17" fmla="*/ 273 h 1000"/>
                  <a:gd name="T18" fmla="*/ 884 w 1684"/>
                  <a:gd name="T19" fmla="*/ 273 h 1000"/>
                  <a:gd name="T20" fmla="*/ 785 w 1684"/>
                  <a:gd name="T21" fmla="*/ 0 h 1000"/>
                  <a:gd name="T22" fmla="*/ 1683 w 1684"/>
                  <a:gd name="T23" fmla="*/ 500 h 1000"/>
                  <a:gd name="T24" fmla="*/ 1684 w 1684"/>
                  <a:gd name="T25" fmla="*/ 500 h 1000"/>
                  <a:gd name="T26" fmla="*/ 785 w 1684"/>
                  <a:gd name="T27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1000">
                    <a:moveTo>
                      <a:pt x="785" y="1000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1"/>
                      <a:pt x="1015" y="799"/>
                      <a:pt x="785" y="10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9" name="CuadroTexto 128"/>
            <p:cNvSpPr txBox="1"/>
            <p:nvPr/>
          </p:nvSpPr>
          <p:spPr>
            <a:xfrm>
              <a:off x="2824272" y="582141"/>
              <a:ext cx="469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lang="es-C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6" name="CuadroTexto 145"/>
          <p:cNvSpPr txBox="1"/>
          <p:nvPr/>
        </p:nvSpPr>
        <p:spPr>
          <a:xfrm>
            <a:off x="3984316" y="488320"/>
            <a:ext cx="2299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Principio 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Pensamiento holístico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Planeación</a:t>
            </a:r>
            <a:endParaRPr lang="es-CO" sz="1600" dirty="0" smtClean="0"/>
          </a:p>
        </p:txBody>
      </p:sp>
      <p:sp>
        <p:nvSpPr>
          <p:cNvPr id="147" name="CuadroTexto 146"/>
          <p:cNvSpPr txBox="1"/>
          <p:nvPr/>
        </p:nvSpPr>
        <p:spPr>
          <a:xfrm>
            <a:off x="4013200" y="1951348"/>
            <a:ext cx="2882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Optimización (</a:t>
            </a:r>
            <a:r>
              <a:rPr lang="es-CO" sz="1600" i="1" dirty="0" smtClean="0"/>
              <a:t>INNOVACIÓN</a:t>
            </a:r>
            <a:r>
              <a:rPr lang="es-CO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Otear, Otear…… Otear</a:t>
            </a:r>
          </a:p>
        </p:txBody>
      </p:sp>
      <p:sp>
        <p:nvSpPr>
          <p:cNvPr id="148" name="CuadroTexto 147"/>
          <p:cNvSpPr txBox="1"/>
          <p:nvPr/>
        </p:nvSpPr>
        <p:spPr>
          <a:xfrm>
            <a:off x="4013200" y="3160532"/>
            <a:ext cx="2911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Direccionamiento estratégico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Dirección (</a:t>
            </a:r>
            <a:r>
              <a:rPr lang="es-CO" sz="1600" i="1" dirty="0" smtClean="0"/>
              <a:t>GERO – GERARE</a:t>
            </a:r>
            <a:r>
              <a:rPr lang="es-CO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Dirección </a:t>
            </a:r>
            <a:r>
              <a:rPr lang="es-CO" sz="1600" dirty="0" smtClean="0"/>
              <a:t>(</a:t>
            </a:r>
            <a:r>
              <a:rPr lang="es-CO" sz="1600" i="1" dirty="0" smtClean="0"/>
              <a:t>LIDERAZGO</a:t>
            </a:r>
            <a:r>
              <a:rPr lang="es-CO" sz="1600" dirty="0" smtClean="0"/>
              <a:t>)</a:t>
            </a:r>
            <a:endParaRPr lang="es-CO" sz="1600" i="1" dirty="0"/>
          </a:p>
        </p:txBody>
      </p:sp>
      <p:sp>
        <p:nvSpPr>
          <p:cNvPr id="149" name="CuadroTexto 148"/>
          <p:cNvSpPr txBox="1"/>
          <p:nvPr/>
        </p:nvSpPr>
        <p:spPr>
          <a:xfrm>
            <a:off x="4013200" y="4398240"/>
            <a:ext cx="4091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Efectividad (</a:t>
            </a:r>
            <a:r>
              <a:rPr lang="es-CO" sz="1600" i="1" dirty="0" smtClean="0"/>
              <a:t>EFICIENCIA + EFICACIA</a:t>
            </a:r>
            <a:r>
              <a:rPr lang="es-CO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Empoderamiento (</a:t>
            </a:r>
            <a:r>
              <a:rPr lang="es-CO" sz="1600" i="1" dirty="0" smtClean="0"/>
              <a:t>DELEGACIÓN</a:t>
            </a:r>
            <a:r>
              <a:rPr lang="es-CO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Entorno (</a:t>
            </a:r>
            <a:r>
              <a:rPr lang="es-CO" sz="1600" i="1" dirty="0" smtClean="0"/>
              <a:t>CONOCIMIENTO DEL TERRITORIO</a:t>
            </a:r>
            <a:r>
              <a:rPr lang="es-CO" sz="1600" dirty="0" smtClean="0"/>
              <a:t>)</a:t>
            </a:r>
          </a:p>
        </p:txBody>
      </p:sp>
      <p:sp>
        <p:nvSpPr>
          <p:cNvPr id="150" name="CuadroTexto 149"/>
          <p:cNvSpPr txBox="1"/>
          <p:nvPr/>
        </p:nvSpPr>
        <p:spPr>
          <a:xfrm>
            <a:off x="3964322" y="5657256"/>
            <a:ext cx="4658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Retroalimentación  (</a:t>
            </a:r>
            <a:r>
              <a:rPr lang="es-CO" sz="1600" i="1" dirty="0" smtClean="0"/>
              <a:t>DESARROLLO DEL POTENCIAL</a:t>
            </a:r>
            <a:r>
              <a:rPr lang="es-CO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>
                <a:solidFill>
                  <a:srgbClr val="C00000"/>
                </a:solidFill>
              </a:rPr>
              <a:t>RESULTADOS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Referente (EL LÍDER COMO REFERENTE DE OTROS)</a:t>
            </a:r>
            <a:endParaRPr lang="es-CO" sz="1600" dirty="0"/>
          </a:p>
        </p:txBody>
      </p:sp>
      <p:sp>
        <p:nvSpPr>
          <p:cNvPr id="2" name="Cerrar llave 1"/>
          <p:cNvSpPr/>
          <p:nvPr/>
        </p:nvSpPr>
        <p:spPr>
          <a:xfrm>
            <a:off x="8795657" y="488320"/>
            <a:ext cx="452846" cy="5904995"/>
          </a:xfrm>
          <a:prstGeom prst="rightBrace">
            <a:avLst/>
          </a:prstGeom>
          <a:ln w="28575">
            <a:solidFill>
              <a:srgbClr val="BE51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9588136" y="2611143"/>
            <a:ext cx="18303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</a:p>
          <a:p>
            <a:r>
              <a:rPr lang="es-BO" dirty="0" smtClean="0"/>
              <a:t>PRODUCTIVIDAD</a:t>
            </a:r>
          </a:p>
          <a:p>
            <a:r>
              <a:rPr lang="es-BO" dirty="0" smtClean="0"/>
              <a:t>COMPETITIVIDAD</a:t>
            </a:r>
          </a:p>
          <a:p>
            <a:r>
              <a:rPr lang="es-BO" dirty="0" smtClean="0"/>
              <a:t>ARMONÍA</a:t>
            </a:r>
          </a:p>
          <a:p>
            <a:r>
              <a:rPr lang="es-BO" sz="2800" spc="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</a:t>
            </a:r>
          </a:p>
        </p:txBody>
      </p:sp>
    </p:spTree>
    <p:extLst>
      <p:ext uri="{BB962C8B-B14F-4D97-AF65-F5344CB8AC3E}">
        <p14:creationId xmlns:p14="http://schemas.microsoft.com/office/powerpoint/2010/main" val="412718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/>
      <p:bldP spid="148" grpId="0"/>
      <p:bldP spid="149" grpId="0"/>
      <p:bldP spid="150" grpId="0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2572871" y="-97160"/>
            <a:ext cx="7046259" cy="704625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9900"/>
              </a:gs>
              <a:gs pos="71000">
                <a:srgbClr val="A2D281"/>
              </a:gs>
              <a:gs pos="88000">
                <a:srgbClr val="FFFF00"/>
              </a:gs>
            </a:gsLst>
            <a:lin ang="18900000" scaled="1"/>
            <a:tileRect/>
          </a:gradFill>
          <a:scene3d>
            <a:camera prst="orthographicFront"/>
            <a:lightRig rig="harsh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6400" b="1" dirty="0">
                <a:ln/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PRINCIPIO RECTOR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534071" y="75473"/>
            <a:ext cx="258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PRINCIPIO RECTOR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4980543" y="3904343"/>
            <a:ext cx="2230914" cy="2400249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</a:t>
            </a:r>
            <a:br>
              <a:rPr lang="es-CO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600" b="1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CONTEXTUAL</a:t>
            </a:r>
            <a:endParaRPr lang="es-CO" sz="16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1047 Grupo"/>
          <p:cNvGrpSpPr/>
          <p:nvPr/>
        </p:nvGrpSpPr>
        <p:grpSpPr>
          <a:xfrm>
            <a:off x="4980543" y="2540000"/>
            <a:ext cx="2230913" cy="2423886"/>
            <a:chOff x="5673213" y="491612"/>
            <a:chExt cx="1639907" cy="5476569"/>
          </a:xfrm>
        </p:grpSpPr>
        <p:sp>
          <p:nvSpPr>
            <p:cNvPr id="8" name="1045 Forma libre"/>
            <p:cNvSpPr/>
            <p:nvPr/>
          </p:nvSpPr>
          <p:spPr>
            <a:xfrm>
              <a:off x="5673213" y="648929"/>
              <a:ext cx="894735" cy="5319252"/>
            </a:xfrm>
            <a:custGeom>
              <a:avLst/>
              <a:gdLst>
                <a:gd name="connsiteX0" fmla="*/ 0 w 894735"/>
                <a:gd name="connsiteY0" fmla="*/ 5319252 h 5319252"/>
                <a:gd name="connsiteX1" fmla="*/ 521110 w 894735"/>
                <a:gd name="connsiteY1" fmla="*/ 4857136 h 5319252"/>
                <a:gd name="connsiteX2" fmla="*/ 776748 w 894735"/>
                <a:gd name="connsiteY2" fmla="*/ 3844413 h 5319252"/>
                <a:gd name="connsiteX3" fmla="*/ 855406 w 894735"/>
                <a:gd name="connsiteY3" fmla="*/ 2782529 h 5319252"/>
                <a:gd name="connsiteX4" fmla="*/ 894735 w 894735"/>
                <a:gd name="connsiteY4" fmla="*/ 0 h 531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735" h="5319252">
                  <a:moveTo>
                    <a:pt x="0" y="5319252"/>
                  </a:moveTo>
                  <a:cubicBezTo>
                    <a:pt x="195826" y="5211097"/>
                    <a:pt x="391652" y="5102942"/>
                    <a:pt x="521110" y="4857136"/>
                  </a:cubicBezTo>
                  <a:cubicBezTo>
                    <a:pt x="650568" y="4611330"/>
                    <a:pt x="721032" y="4190181"/>
                    <a:pt x="776748" y="3844413"/>
                  </a:cubicBezTo>
                  <a:cubicBezTo>
                    <a:pt x="832464" y="3498645"/>
                    <a:pt x="835742" y="3423264"/>
                    <a:pt x="855406" y="2782529"/>
                  </a:cubicBezTo>
                  <a:cubicBezTo>
                    <a:pt x="875070" y="2141794"/>
                    <a:pt x="884902" y="1070897"/>
                    <a:pt x="894735" y="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98 Forma libre"/>
            <p:cNvSpPr/>
            <p:nvPr/>
          </p:nvSpPr>
          <p:spPr>
            <a:xfrm flipH="1">
              <a:off x="6572794" y="648929"/>
              <a:ext cx="740326" cy="5319252"/>
            </a:xfrm>
            <a:custGeom>
              <a:avLst/>
              <a:gdLst>
                <a:gd name="connsiteX0" fmla="*/ 0 w 894735"/>
                <a:gd name="connsiteY0" fmla="*/ 5319252 h 5319252"/>
                <a:gd name="connsiteX1" fmla="*/ 521110 w 894735"/>
                <a:gd name="connsiteY1" fmla="*/ 4857136 h 5319252"/>
                <a:gd name="connsiteX2" fmla="*/ 776748 w 894735"/>
                <a:gd name="connsiteY2" fmla="*/ 3844413 h 5319252"/>
                <a:gd name="connsiteX3" fmla="*/ 855406 w 894735"/>
                <a:gd name="connsiteY3" fmla="*/ 2782529 h 5319252"/>
                <a:gd name="connsiteX4" fmla="*/ 894735 w 894735"/>
                <a:gd name="connsiteY4" fmla="*/ 0 h 531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735" h="5319252">
                  <a:moveTo>
                    <a:pt x="0" y="5319252"/>
                  </a:moveTo>
                  <a:cubicBezTo>
                    <a:pt x="195826" y="5211097"/>
                    <a:pt x="391652" y="5102942"/>
                    <a:pt x="521110" y="4857136"/>
                  </a:cubicBezTo>
                  <a:cubicBezTo>
                    <a:pt x="650568" y="4611330"/>
                    <a:pt x="721032" y="4190181"/>
                    <a:pt x="776748" y="3844413"/>
                  </a:cubicBezTo>
                  <a:cubicBezTo>
                    <a:pt x="832464" y="3498645"/>
                    <a:pt x="835742" y="3423264"/>
                    <a:pt x="855406" y="2782529"/>
                  </a:cubicBezTo>
                  <a:cubicBezTo>
                    <a:pt x="875070" y="2141794"/>
                    <a:pt x="884902" y="1070897"/>
                    <a:pt x="894735" y="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1046 Triángulo isósceles"/>
            <p:cNvSpPr/>
            <p:nvPr/>
          </p:nvSpPr>
          <p:spPr>
            <a:xfrm>
              <a:off x="6511723" y="491612"/>
              <a:ext cx="111243" cy="176981"/>
            </a:xfrm>
            <a:prstGeom prst="triangle">
              <a:avLst/>
            </a:prstGeom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86666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rfar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519083" y="2141765"/>
            <a:ext cx="62865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Durante su viaje  de regreso a la tierra, el hijo de un controlador del centro de mando le preguntó a su padre quién estaba piloteando la nave espacial. </a:t>
            </a:r>
          </a:p>
          <a:p>
            <a:pPr algn="ctr" eaLnBrk="1" hangingPunct="1">
              <a:defRPr/>
            </a:pP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56208" y="1628801"/>
            <a:ext cx="8786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“En la Nochebuena de 1968, el módulo de mando del  Apolo 8  se convirtió en el primer objeto fabricado por el hombre en  viajar en órbita  alrededor  de  la Luna.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461657" y="2847578"/>
            <a:ext cx="657225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Cuando trasladaron la pregunta a los tripulantes que venían de regreso a casa, </a:t>
            </a:r>
          </a:p>
          <a:p>
            <a:pPr algn="ctr" eaLnBrk="1" hangingPunct="1">
              <a:defRPr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el astronauta Bill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Anders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respondió: </a:t>
            </a:r>
          </a:p>
          <a:p>
            <a:pPr algn="ctr" eaLnBrk="1" hangingPunct="1">
              <a:defRPr/>
            </a:pP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“Creo que Sir. Isaac Newton es quien hace la mayor parte del trabajo en este momento”.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27382" y="6046638"/>
            <a:ext cx="11221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defRPr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defRPr>
            </a:lvl1pPr>
          </a:lstStyle>
          <a:p>
            <a:pPr algn="ctr" eaLnBrk="1" hangingPunct="1">
              <a:defRPr/>
            </a:pPr>
            <a:r>
              <a:rPr lang="es-ES" b="0" dirty="0">
                <a:solidFill>
                  <a:schemeClr val="tx1"/>
                </a:solidFill>
                <a:effectLst/>
              </a:rPr>
              <a:t> 2</a:t>
            </a:r>
            <a:r>
              <a:rPr lang="es-ES" b="0" dirty="0" smtClean="0">
                <a:solidFill>
                  <a:schemeClr val="tx1"/>
                </a:solidFill>
                <a:effectLst/>
              </a:rPr>
              <a:t>. ¿Cuál es el principio rector que dinamiza </a:t>
            </a:r>
            <a:r>
              <a:rPr lang="es-ES" u="sng" dirty="0" smtClean="0">
                <a:solidFill>
                  <a:schemeClr val="tx1"/>
                </a:solidFill>
                <a:effectLst/>
              </a:rPr>
              <a:t>su organización</a:t>
            </a:r>
            <a:r>
              <a:rPr lang="es-ES" b="0" dirty="0" smtClean="0">
                <a:solidFill>
                  <a:schemeClr val="tx1"/>
                </a:solidFill>
                <a:effectLst/>
              </a:rPr>
              <a:t>?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85114" y="5057110"/>
            <a:ext cx="11083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defRPr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defRPr>
            </a:lvl1pPr>
          </a:lstStyle>
          <a:p>
            <a:pPr algn="ctr" eaLnBrk="1" hangingPunct="1">
              <a:defRPr/>
            </a:pPr>
            <a:r>
              <a:rPr lang="es-ES" b="0" dirty="0">
                <a:solidFill>
                  <a:schemeClr val="tx1"/>
                </a:solidFill>
                <a:effectLst/>
              </a:rPr>
              <a:t> 1</a:t>
            </a:r>
            <a:r>
              <a:rPr lang="es-ES" b="0" dirty="0" smtClean="0">
                <a:solidFill>
                  <a:schemeClr val="tx1"/>
                </a:solidFill>
                <a:effectLst/>
              </a:rPr>
              <a:t>. ¿Cuál es el principio rector que dirige  </a:t>
            </a:r>
            <a:r>
              <a:rPr lang="es-ES" u="sng" dirty="0" smtClean="0">
                <a:solidFill>
                  <a:schemeClr val="tx1"/>
                </a:solidFill>
                <a:effectLst/>
              </a:rPr>
              <a:t>su </a:t>
            </a:r>
            <a:r>
              <a:rPr lang="es-ES" u="sng" dirty="0">
                <a:solidFill>
                  <a:schemeClr val="tx1"/>
                </a:solidFill>
                <a:effectLst/>
              </a:rPr>
              <a:t>nave </a:t>
            </a:r>
            <a:r>
              <a:rPr lang="es-ES" u="sng" dirty="0" smtClean="0">
                <a:solidFill>
                  <a:schemeClr val="tx1"/>
                </a:solidFill>
                <a:effectLst/>
              </a:rPr>
              <a:t>personal</a:t>
            </a:r>
            <a:r>
              <a:rPr lang="es-ES" b="0" dirty="0">
                <a:solidFill>
                  <a:schemeClr val="tx1"/>
                </a:solidFill>
                <a:effectLst/>
              </a:rPr>
              <a:t>?</a:t>
            </a:r>
            <a:endParaRPr lang="es-ES" b="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9" name="Picture 2" descr="http://www.geocities.com/juniorsalomon/fotos/foto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277" y="1923480"/>
            <a:ext cx="2666897" cy="1697473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4294967295"/>
          </p:nvPr>
        </p:nvSpPr>
        <p:spPr>
          <a:xfrm>
            <a:off x="4800425" y="6400800"/>
            <a:ext cx="2540000" cy="457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ES" altLang="es-C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ES" alt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0 Título"/>
          <p:cNvSpPr>
            <a:spLocks noGrp="1"/>
          </p:cNvSpPr>
          <p:nvPr>
            <p:ph type="title"/>
          </p:nvPr>
        </p:nvSpPr>
        <p:spPr>
          <a:xfrm>
            <a:off x="5123248" y="487362"/>
            <a:ext cx="245676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PRINCIPIO RECTOR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1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3268663" y="762000"/>
            <a:ext cx="5511800" cy="5105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3" name="Grupo 12"/>
          <p:cNvGrpSpPr/>
          <p:nvPr/>
        </p:nvGrpSpPr>
        <p:grpSpPr>
          <a:xfrm>
            <a:off x="5316321" y="-82724"/>
            <a:ext cx="1948295" cy="1948295"/>
            <a:chOff x="5316321" y="-82724"/>
            <a:chExt cx="1948295" cy="1948295"/>
          </a:xfrm>
        </p:grpSpPr>
        <p:pic>
          <p:nvPicPr>
            <p:cNvPr id="1030" name="Picture 6" descr="Imagen relacionad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8152">
              <a:off x="5316321" y="-82724"/>
              <a:ext cx="1948295" cy="1948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ipse 8"/>
            <p:cNvSpPr/>
            <p:nvPr/>
          </p:nvSpPr>
          <p:spPr>
            <a:xfrm>
              <a:off x="6157118" y="815223"/>
              <a:ext cx="266700" cy="2286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5722447" y="1260331"/>
              <a:ext cx="869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HUEVO</a:t>
              </a:r>
              <a:endParaRPr lang="es-CO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181850" y="2500312"/>
            <a:ext cx="2247900" cy="1638170"/>
            <a:chOff x="7181850" y="2500312"/>
            <a:chExt cx="2247900" cy="163817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81850" y="2500312"/>
              <a:ext cx="2247900" cy="1400175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7614549" y="3769150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ORUGA</a:t>
              </a:r>
              <a:endParaRPr lang="es-CO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489822" y="4425304"/>
            <a:ext cx="1155829" cy="1953271"/>
            <a:chOff x="5489822" y="4425304"/>
            <a:chExt cx="1155829" cy="1953271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11811" y="4797425"/>
              <a:ext cx="866775" cy="1581150"/>
            </a:xfrm>
            <a:prstGeom prst="rect">
              <a:avLst/>
            </a:prstGeom>
          </p:spPr>
        </p:pic>
        <p:sp>
          <p:nvSpPr>
            <p:cNvPr id="18" name="CuadroTexto 17"/>
            <p:cNvSpPr txBox="1"/>
            <p:nvPr/>
          </p:nvSpPr>
          <p:spPr>
            <a:xfrm>
              <a:off x="5489822" y="4425304"/>
              <a:ext cx="1155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CRISÁLIDA</a:t>
              </a:r>
              <a:endParaRPr lang="es-CO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2013193" y="2274675"/>
            <a:ext cx="3031193" cy="2227501"/>
            <a:chOff x="1830242" y="2097358"/>
            <a:chExt cx="3031193" cy="2227501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0242" y="2315950"/>
              <a:ext cx="2537114" cy="2008909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3655720" y="2097358"/>
              <a:ext cx="1205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MARIPOSA</a:t>
              </a:r>
              <a:endParaRPr lang="es-CO" dirty="0"/>
            </a:p>
          </p:txBody>
        </p:sp>
      </p:grpSp>
      <p:sp>
        <p:nvSpPr>
          <p:cNvPr id="20" name="Flecha curvada hacia la izquierda 19"/>
          <p:cNvSpPr/>
          <p:nvPr/>
        </p:nvSpPr>
        <p:spPr>
          <a:xfrm rot="19332158">
            <a:off x="7328798" y="878565"/>
            <a:ext cx="571500" cy="1749316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3" name="Flecha curvada hacia la izquierda 22"/>
          <p:cNvSpPr/>
          <p:nvPr/>
        </p:nvSpPr>
        <p:spPr>
          <a:xfrm rot="3552335">
            <a:off x="7257533" y="4123828"/>
            <a:ext cx="571500" cy="1749316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4" name="Flecha curvada hacia la izquierda 23"/>
          <p:cNvSpPr/>
          <p:nvPr/>
        </p:nvSpPr>
        <p:spPr>
          <a:xfrm rot="8282804">
            <a:off x="4319949" y="4110145"/>
            <a:ext cx="571500" cy="1749316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5" name="Flecha curvada hacia la izquierda 24"/>
          <p:cNvSpPr/>
          <p:nvPr/>
        </p:nvSpPr>
        <p:spPr>
          <a:xfrm rot="13589761">
            <a:off x="4353833" y="662440"/>
            <a:ext cx="571500" cy="1749316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/>
          <p:cNvSpPr>
            <a:spLocks noChangeAspect="1"/>
          </p:cNvSpPr>
          <p:nvPr/>
        </p:nvSpPr>
        <p:spPr>
          <a:xfrm>
            <a:off x="3308923" y="671692"/>
            <a:ext cx="5574155" cy="55741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 anchorCtr="0">
            <a:prstTxWarp prst="textArchUp">
              <a:avLst/>
            </a:prstTxWarp>
          </a:bodyPr>
          <a:lstStyle/>
          <a:p>
            <a:pPr algn="ctr">
              <a:lnSpc>
                <a:spcPts val="0"/>
              </a:lnSpc>
            </a:pPr>
            <a:r>
              <a:rPr lang="es-BO" sz="2000" b="1" spc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TRASCENDENCIA</a:t>
            </a:r>
            <a:endParaRPr lang="es-CO" sz="2000" b="1" dirty="0"/>
          </a:p>
        </p:txBody>
      </p:sp>
      <p:sp>
        <p:nvSpPr>
          <p:cNvPr id="16" name="Elipse 15"/>
          <p:cNvSpPr>
            <a:spLocks noChangeAspect="1"/>
          </p:cNvSpPr>
          <p:nvPr/>
        </p:nvSpPr>
        <p:spPr>
          <a:xfrm>
            <a:off x="4274131" y="1636900"/>
            <a:ext cx="3643738" cy="3643738"/>
          </a:xfrm>
          <a:prstGeom prst="ellipse">
            <a:avLst/>
          </a:prstGeom>
          <a:solidFill>
            <a:srgbClr val="8B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 anchorCtr="0">
            <a:prstTxWarp prst="textArchUp">
              <a:avLst/>
            </a:prstTxWarp>
            <a:normAutofit/>
          </a:bodyPr>
          <a:lstStyle/>
          <a:p>
            <a:pPr algn="ctr"/>
            <a:r>
              <a:rPr lang="es-B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SUSTENTABILIDAD</a:t>
            </a:r>
            <a:endParaRPr lang="es-BO" sz="1600" b="1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4957333" y="2320102"/>
            <a:ext cx="2277335" cy="22773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 anchorCtr="0">
            <a:prstTxWarp prst="textArchUp">
              <a:avLst/>
            </a:prstTxWarp>
            <a:normAutofit/>
          </a:bodyPr>
          <a:lstStyle/>
          <a:p>
            <a:pPr algn="ctr"/>
            <a:r>
              <a:rPr lang="es-BO" sz="1200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FLORECIMIENTO</a:t>
            </a:r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5412000" y="2774769"/>
            <a:ext cx="1368000" cy="136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 anchorCtr="0">
            <a:prstTxWarp prst="textArchUp">
              <a:avLst/>
            </a:prstTxWarp>
            <a:normAutofit/>
          </a:bodyPr>
          <a:lstStyle/>
          <a:p>
            <a:pPr algn="ctr"/>
            <a:r>
              <a:rPr lang="es-BO" sz="1400" b="1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SOSTENIBILIDAD</a:t>
            </a:r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5682000" y="3044769"/>
            <a:ext cx="828000" cy="828000"/>
          </a:xfrm>
          <a:prstGeom prst="ellipse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 anchorCtr="0">
            <a:prstTxWarp prst="textArchUp">
              <a:avLst/>
            </a:prstTxWarp>
            <a:normAutofit/>
          </a:bodyPr>
          <a:lstStyle/>
          <a:p>
            <a:pPr algn="ctr"/>
            <a:r>
              <a:rPr lang="es-BO" sz="1400" b="1" spc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IDENTIDAD</a:t>
            </a:r>
          </a:p>
        </p:txBody>
      </p:sp>
      <p:sp>
        <p:nvSpPr>
          <p:cNvPr id="3" name="Elipse 2"/>
          <p:cNvSpPr>
            <a:spLocks noChangeAspect="1"/>
          </p:cNvSpPr>
          <p:nvPr/>
        </p:nvSpPr>
        <p:spPr>
          <a:xfrm>
            <a:off x="5898000" y="3260769"/>
            <a:ext cx="396000" cy="396000"/>
          </a:xfrm>
          <a:prstGeom prst="ellipse">
            <a:avLst/>
          </a:prstGeom>
          <a:solidFill>
            <a:srgbClr val="A6F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s-BO" sz="2000" b="1" dirty="0" smtClean="0">
                <a:solidFill>
                  <a:schemeClr val="tx1"/>
                </a:solidFill>
              </a:rPr>
              <a:t>YO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266750" y="12549"/>
            <a:ext cx="365850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s-BO" sz="2000" dirty="0" smtClean="0"/>
              <a:t>ALINEAMIENTO</a:t>
            </a:r>
          </a:p>
          <a:p>
            <a:pPr algn="ctr"/>
            <a:r>
              <a:rPr lang="es-BO" sz="1200" b="1" dirty="0" smtClean="0"/>
              <a:t>PRINCIPO RECTOR - DIRECCIONAMIENTO ESTRATÉGICO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4599901" y="391886"/>
            <a:ext cx="2775751" cy="5723163"/>
            <a:chOff x="4257001" y="1703246"/>
            <a:chExt cx="2775751" cy="4411804"/>
          </a:xfrm>
        </p:grpSpPr>
        <p:sp>
          <p:nvSpPr>
            <p:cNvPr id="31" name="1045 Forma libre"/>
            <p:cNvSpPr/>
            <p:nvPr/>
          </p:nvSpPr>
          <p:spPr>
            <a:xfrm>
              <a:off x="4257001" y="1703246"/>
              <a:ext cx="1464337" cy="4411804"/>
            </a:xfrm>
            <a:custGeom>
              <a:avLst/>
              <a:gdLst>
                <a:gd name="connsiteX0" fmla="*/ 0 w 894735"/>
                <a:gd name="connsiteY0" fmla="*/ 5319252 h 5319252"/>
                <a:gd name="connsiteX1" fmla="*/ 521110 w 894735"/>
                <a:gd name="connsiteY1" fmla="*/ 4857136 h 5319252"/>
                <a:gd name="connsiteX2" fmla="*/ 776748 w 894735"/>
                <a:gd name="connsiteY2" fmla="*/ 3844413 h 5319252"/>
                <a:gd name="connsiteX3" fmla="*/ 855406 w 894735"/>
                <a:gd name="connsiteY3" fmla="*/ 2782529 h 5319252"/>
                <a:gd name="connsiteX4" fmla="*/ 894735 w 894735"/>
                <a:gd name="connsiteY4" fmla="*/ 0 h 531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735" h="5319252">
                  <a:moveTo>
                    <a:pt x="0" y="5319252"/>
                  </a:moveTo>
                  <a:cubicBezTo>
                    <a:pt x="195826" y="5211097"/>
                    <a:pt x="391652" y="5102942"/>
                    <a:pt x="521110" y="4857136"/>
                  </a:cubicBezTo>
                  <a:cubicBezTo>
                    <a:pt x="650568" y="4611330"/>
                    <a:pt x="721032" y="4190181"/>
                    <a:pt x="776748" y="3844413"/>
                  </a:cubicBezTo>
                  <a:cubicBezTo>
                    <a:pt x="832464" y="3498645"/>
                    <a:pt x="835742" y="3423264"/>
                    <a:pt x="855406" y="2782529"/>
                  </a:cubicBezTo>
                  <a:cubicBezTo>
                    <a:pt x="875070" y="2141794"/>
                    <a:pt x="884902" y="1070897"/>
                    <a:pt x="894735" y="0"/>
                  </a:cubicBez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98 Forma libre"/>
            <p:cNvSpPr/>
            <p:nvPr/>
          </p:nvSpPr>
          <p:spPr>
            <a:xfrm flipH="1">
              <a:off x="5729866" y="1703246"/>
              <a:ext cx="1302886" cy="4411804"/>
            </a:xfrm>
            <a:custGeom>
              <a:avLst/>
              <a:gdLst>
                <a:gd name="connsiteX0" fmla="*/ 0 w 894735"/>
                <a:gd name="connsiteY0" fmla="*/ 5319252 h 5319252"/>
                <a:gd name="connsiteX1" fmla="*/ 521110 w 894735"/>
                <a:gd name="connsiteY1" fmla="*/ 4857136 h 5319252"/>
                <a:gd name="connsiteX2" fmla="*/ 776748 w 894735"/>
                <a:gd name="connsiteY2" fmla="*/ 3844413 h 5319252"/>
                <a:gd name="connsiteX3" fmla="*/ 855406 w 894735"/>
                <a:gd name="connsiteY3" fmla="*/ 2782529 h 5319252"/>
                <a:gd name="connsiteX4" fmla="*/ 894735 w 894735"/>
                <a:gd name="connsiteY4" fmla="*/ 0 h 531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735" h="5319252">
                  <a:moveTo>
                    <a:pt x="0" y="5319252"/>
                  </a:moveTo>
                  <a:cubicBezTo>
                    <a:pt x="195826" y="5211097"/>
                    <a:pt x="391652" y="5102942"/>
                    <a:pt x="521110" y="4857136"/>
                  </a:cubicBezTo>
                  <a:cubicBezTo>
                    <a:pt x="650568" y="4611330"/>
                    <a:pt x="721032" y="4190181"/>
                    <a:pt x="776748" y="3844413"/>
                  </a:cubicBezTo>
                  <a:cubicBezTo>
                    <a:pt x="832464" y="3498645"/>
                    <a:pt x="835742" y="3423264"/>
                    <a:pt x="855406" y="2782529"/>
                  </a:cubicBezTo>
                  <a:cubicBezTo>
                    <a:pt x="875070" y="2141794"/>
                    <a:pt x="884902" y="1070897"/>
                    <a:pt x="894735" y="0"/>
                  </a:cubicBez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3289927" y="5968848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BO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es-BO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MASCULINO</a:t>
            </a:r>
            <a:endParaRPr lang="es-BO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7438391" y="5969012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BO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FEMENINO</a:t>
            </a:r>
          </a:p>
        </p:txBody>
      </p:sp>
      <p:grpSp>
        <p:nvGrpSpPr>
          <p:cNvPr id="43" name="Grupo 42"/>
          <p:cNvGrpSpPr/>
          <p:nvPr/>
        </p:nvGrpSpPr>
        <p:grpSpPr>
          <a:xfrm>
            <a:off x="9196240" y="728112"/>
            <a:ext cx="3162064" cy="5510429"/>
            <a:chOff x="9310540" y="743518"/>
            <a:chExt cx="3162064" cy="5510429"/>
          </a:xfrm>
        </p:grpSpPr>
        <p:sp>
          <p:nvSpPr>
            <p:cNvPr id="37" name="CuadroTexto 36"/>
            <p:cNvSpPr txBox="1"/>
            <p:nvPr/>
          </p:nvSpPr>
          <p:spPr>
            <a:xfrm>
              <a:off x="9337745" y="1403800"/>
              <a:ext cx="2664398" cy="4850147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square" lIns="144000" tIns="108000" rIns="0" bIns="10800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s-CO" sz="1200" b="1" i="1" dirty="0" smtClean="0"/>
                <a:t>STORYTELLING</a:t>
              </a:r>
              <a:endParaRPr lang="es-CO" sz="1200" b="1" i="1" dirty="0"/>
            </a:p>
            <a:p>
              <a:pPr>
                <a:spcBef>
                  <a:spcPts val="600"/>
                </a:spcBef>
              </a:pPr>
              <a:r>
                <a:rPr lang="es-CO" sz="1200" b="1" dirty="0"/>
                <a:t>COMUNIDADES DE PRÁCTICA</a:t>
              </a:r>
            </a:p>
            <a:p>
              <a:pPr>
                <a:spcBef>
                  <a:spcPts val="600"/>
                </a:spcBef>
              </a:pPr>
              <a:r>
                <a:rPr lang="es-CO" sz="1200" b="1" dirty="0" smtClean="0"/>
                <a:t>DANZAR</a:t>
              </a:r>
              <a:endParaRPr lang="es-CO" sz="1200" b="1" dirty="0"/>
            </a:p>
            <a:p>
              <a:pPr>
                <a:spcBef>
                  <a:spcPts val="600"/>
                </a:spcBef>
              </a:pPr>
              <a:r>
                <a:rPr lang="es-CO" sz="1200" b="1" dirty="0" smtClean="0"/>
                <a:t>REIR - HUMOR</a:t>
              </a:r>
              <a:endParaRPr lang="es-CO" sz="1200" b="1" dirty="0"/>
            </a:p>
            <a:p>
              <a:pPr>
                <a:spcBef>
                  <a:spcPts val="600"/>
                </a:spcBef>
              </a:pPr>
              <a:r>
                <a:rPr lang="es-CO" sz="1200" b="1" dirty="0"/>
                <a:t>INTELIGENCIA MUSICAL</a:t>
              </a:r>
            </a:p>
            <a:p>
              <a:pPr>
                <a:spcBef>
                  <a:spcPts val="600"/>
                </a:spcBef>
              </a:pPr>
              <a:r>
                <a:rPr lang="es-CO" sz="1200" b="1" i="1" dirty="0"/>
                <a:t>THE WORLD CAFÉ™</a:t>
              </a:r>
            </a:p>
            <a:p>
              <a:pPr>
                <a:spcBef>
                  <a:spcPts val="600"/>
                </a:spcBef>
              </a:pPr>
              <a:r>
                <a:rPr lang="es-CO" sz="1200" b="1" i="1" dirty="0"/>
                <a:t>OPEN SPACE CAFÉ</a:t>
              </a:r>
              <a:r>
                <a:rPr lang="es-CO" sz="1200" b="1" i="1" baseline="30000" dirty="0"/>
                <a:t>©</a:t>
              </a:r>
            </a:p>
            <a:p>
              <a:pPr>
                <a:spcBef>
                  <a:spcPts val="600"/>
                </a:spcBef>
              </a:pPr>
              <a:r>
                <a:rPr lang="es-CO" sz="1200" b="1" dirty="0"/>
                <a:t>CINEMA CAFÉ</a:t>
              </a:r>
              <a:r>
                <a:rPr lang="es-CO" sz="1200" b="1" baseline="30000" dirty="0"/>
                <a:t>®</a:t>
              </a:r>
            </a:p>
            <a:p>
              <a:pPr>
                <a:spcBef>
                  <a:spcPts val="600"/>
                </a:spcBef>
              </a:pPr>
              <a:r>
                <a:rPr lang="es-CO" sz="1200" b="1" i="1" dirty="0"/>
                <a:t>DESIGN THINKING CAFÉ</a:t>
              </a:r>
              <a:r>
                <a:rPr lang="es-CO" sz="1200" b="1" baseline="30000" dirty="0"/>
                <a:t>©</a:t>
              </a:r>
            </a:p>
            <a:p>
              <a:pPr>
                <a:spcBef>
                  <a:spcPts val="600"/>
                </a:spcBef>
              </a:pPr>
              <a:r>
                <a:rPr lang="es-CO" sz="1200" b="1" i="1" dirty="0" smtClean="0"/>
                <a:t>OPEN SPACE TECHNOLOGY</a:t>
              </a:r>
            </a:p>
            <a:p>
              <a:pPr>
                <a:spcBef>
                  <a:spcPts val="600"/>
                </a:spcBef>
              </a:pPr>
              <a:r>
                <a:rPr lang="es-CO" sz="1200" b="1" dirty="0" smtClean="0"/>
                <a:t>DIÁLOGOS </a:t>
              </a:r>
              <a:r>
                <a:rPr lang="es-CO" sz="1200" b="1" dirty="0"/>
                <a:t>APRECIATIVOS</a:t>
              </a:r>
            </a:p>
            <a:p>
              <a:pPr>
                <a:spcBef>
                  <a:spcPts val="600"/>
                </a:spcBef>
              </a:pPr>
              <a:r>
                <a:rPr lang="es-CO" sz="1200" b="1" dirty="0" smtClean="0"/>
                <a:t>ARTES MANUALES - KINESTESIA</a:t>
              </a:r>
              <a:endParaRPr lang="es-CO" sz="1200" b="1" dirty="0"/>
            </a:p>
            <a:p>
              <a:pPr>
                <a:spcBef>
                  <a:spcPts val="600"/>
                </a:spcBef>
              </a:pPr>
              <a:r>
                <a:rPr lang="es-CO" sz="1200" b="1" dirty="0"/>
                <a:t>MAGIA</a:t>
              </a:r>
            </a:p>
            <a:p>
              <a:pPr>
                <a:spcBef>
                  <a:spcPts val="600"/>
                </a:spcBef>
              </a:pPr>
              <a:r>
                <a:rPr lang="es-CO" sz="1200" b="1" dirty="0"/>
                <a:t>ABRAZOS</a:t>
              </a:r>
            </a:p>
            <a:p>
              <a:pPr>
                <a:spcBef>
                  <a:spcPts val="600"/>
                </a:spcBef>
              </a:pPr>
              <a:r>
                <a:rPr lang="es-CO" sz="1200" b="1" dirty="0"/>
                <a:t>ARTES</a:t>
              </a:r>
            </a:p>
            <a:p>
              <a:pPr marL="182563" indent="-182563" defTabSz="182563">
                <a:spcBef>
                  <a:spcPts val="600"/>
                </a:spcBef>
              </a:pPr>
              <a:r>
                <a:rPr lang="es-CO" sz="1200" b="1" dirty="0"/>
                <a:t>	LITERATURA</a:t>
              </a:r>
            </a:p>
            <a:p>
              <a:pPr marL="182563" indent="-182563" defTabSz="182563">
                <a:spcBef>
                  <a:spcPts val="600"/>
                </a:spcBef>
              </a:pPr>
              <a:r>
                <a:rPr lang="es-CO" sz="1200" b="1" dirty="0"/>
                <a:t>	POESÍA</a:t>
              </a:r>
              <a:r>
                <a:rPr lang="es-CO" sz="1200" b="1" dirty="0" smtClean="0"/>
                <a:t>… +</a:t>
              </a:r>
            </a:p>
            <a:p>
              <a:pPr>
                <a:spcBef>
                  <a:spcPts val="600"/>
                </a:spcBef>
              </a:pPr>
              <a:r>
                <a:rPr lang="es-CO" sz="1200" b="1" dirty="0" smtClean="0"/>
                <a:t>MEDITACIÓN…</a:t>
              </a: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9310540" y="743518"/>
              <a:ext cx="31620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b="1" dirty="0" smtClean="0"/>
                <a:t>TECNOLOGÍAS SOCIALES</a:t>
              </a:r>
            </a:p>
            <a:p>
              <a:r>
                <a:rPr lang="es-CO" sz="1400" b="1" dirty="0">
                  <a:solidFill>
                    <a:schemeClr val="bg1">
                      <a:lumMod val="65000"/>
                    </a:schemeClr>
                  </a:solidFill>
                </a:rPr>
                <a:t>ÉTICA, ESTÉTICA Y SINESTÉSICA</a:t>
              </a:r>
            </a:p>
            <a:p>
              <a:endParaRPr lang="es-BO" b="1" dirty="0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556055" y="4226795"/>
            <a:ext cx="2439707" cy="1944141"/>
            <a:chOff x="556055" y="2207495"/>
            <a:chExt cx="2439707" cy="1944141"/>
          </a:xfrm>
        </p:grpSpPr>
        <p:sp>
          <p:nvSpPr>
            <p:cNvPr id="36" name="CuadroTexto 35"/>
            <p:cNvSpPr txBox="1"/>
            <p:nvPr/>
          </p:nvSpPr>
          <p:spPr>
            <a:xfrm>
              <a:off x="617285" y="2597364"/>
              <a:ext cx="2242730" cy="1554272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s-BO" sz="1200" b="1" dirty="0" smtClean="0"/>
                <a:t>INDIVIDUOS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s-BO" sz="1200" b="1" dirty="0" smtClean="0"/>
                <a:t>EQUIPOS DE LIDERAZGO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s-BO" sz="1200" b="1" dirty="0" smtClean="0"/>
                <a:t>GRUPOS </a:t>
              </a:r>
              <a:r>
                <a:rPr lang="es-BO" sz="1200" b="1" dirty="0"/>
                <a:t>DE ENCUENTRO</a:t>
              </a:r>
            </a:p>
            <a:p>
              <a:pPr marL="534988" lvl="1" indent="-285750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es-BO" sz="1200" b="1" dirty="0" smtClean="0"/>
                <a:t>CREACIÓN COLECTIVA</a:t>
              </a:r>
              <a:endParaRPr lang="es-BO" sz="1200" b="1" dirty="0"/>
            </a:p>
            <a:p>
              <a:pPr marL="534988" lvl="1" indent="-285750">
                <a:buFont typeface="Courier New" panose="02070309020205020404" pitchFamily="49" charset="0"/>
                <a:buChar char="o"/>
              </a:pPr>
              <a:r>
                <a:rPr lang="es-BO" sz="1200" b="1" dirty="0" smtClean="0"/>
                <a:t>TRABAJO CON SENTIDO</a:t>
              </a:r>
            </a:p>
            <a:p>
              <a:pPr marL="534988" lvl="1" indent="-285750">
                <a:buFont typeface="Courier New" panose="02070309020205020404" pitchFamily="49" charset="0"/>
                <a:buChar char="o"/>
              </a:pPr>
              <a:r>
                <a:rPr lang="es-BO" sz="1200" b="1" dirty="0" smtClean="0"/>
                <a:t>EVOLUCIÓN CULTURAL</a:t>
              </a: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556055" y="2207495"/>
              <a:ext cx="2439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BO" b="1" dirty="0"/>
                <a:t>COACHING ANALÓGICO</a:t>
              </a:r>
            </a:p>
          </p:txBody>
        </p:sp>
      </p:grpSp>
      <p:sp>
        <p:nvSpPr>
          <p:cNvPr id="42" name="CuadroTexto 41"/>
          <p:cNvSpPr txBox="1">
            <a:spLocks noChangeAspect="1"/>
          </p:cNvSpPr>
          <p:nvPr/>
        </p:nvSpPr>
        <p:spPr>
          <a:xfrm>
            <a:off x="1287949" y="199758"/>
            <a:ext cx="1017804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lvl="0"/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ACOMPAÑAMIENTO                                                                             TRASCENDENTE</a:t>
            </a:r>
            <a:endParaRPr lang="es-CO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1127202" y="1057632"/>
            <a:ext cx="1297413" cy="3129474"/>
            <a:chOff x="1062090" y="1560450"/>
            <a:chExt cx="1698107" cy="3802282"/>
          </a:xfrm>
        </p:grpSpPr>
        <p:pic>
          <p:nvPicPr>
            <p:cNvPr id="45" name="Imagen 44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2391" t="9986" r="32121" b="10550"/>
            <a:stretch/>
          </p:blipFill>
          <p:spPr>
            <a:xfrm>
              <a:off x="1062090" y="1560450"/>
              <a:ext cx="1698107" cy="3802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5942" y="1617365"/>
              <a:ext cx="285547" cy="23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6" descr="Image result for gif animado corazon"/>
            <p:cNvPicPr>
              <a:picLocks noChangeAspect="1" noChangeArrowheads="1" noCrop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764" y="2190292"/>
              <a:ext cx="631825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6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accel="20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6" grpId="0" animBg="1"/>
          <p:bldP spid="17" grpId="0" animBg="1"/>
          <p:bldP spid="19" grpId="0" animBg="1"/>
          <p:bldP spid="18" grpId="0" animBg="1"/>
          <p:bldP spid="3" grpId="0" animBg="1"/>
          <p:bldP spid="33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6" grpId="0" animBg="1"/>
          <p:bldP spid="17" grpId="0" animBg="1"/>
          <p:bldP spid="19" grpId="0" animBg="1"/>
          <p:bldP spid="18" grpId="0" animBg="1"/>
          <p:bldP spid="3" grpId="0" animBg="1"/>
          <p:bldP spid="33" grpId="0" animBg="1"/>
          <p:bldP spid="34" grpId="0"/>
          <p:bldP spid="35" grpId="0"/>
        </p:bldLst>
      </p:timing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1285</Words>
  <Application>Microsoft Office PowerPoint</Application>
  <PresentationFormat>Panorámica</PresentationFormat>
  <Paragraphs>440</Paragraphs>
  <Slides>28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Century Gothic</vt:lpstr>
      <vt:lpstr>Courier New</vt:lpstr>
      <vt:lpstr>Script MT Bold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PRINCIPIO RECTOR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FUNDAMENTO AXIOLÓGICO PARA EL LÍDER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Henry Bohorquez Piedrahita</dc:creator>
  <cp:lastModifiedBy>Propietario</cp:lastModifiedBy>
  <cp:revision>77</cp:revision>
  <dcterms:created xsi:type="dcterms:W3CDTF">2017-09-23T00:41:59Z</dcterms:created>
  <dcterms:modified xsi:type="dcterms:W3CDTF">2019-03-17T17:41:12Z</dcterms:modified>
</cp:coreProperties>
</file>